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D357-8B68-415C-9999-8787958A027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7F44C-FAE8-417D-9974-D7A75EAF87A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4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7F44C-FAE8-417D-9974-D7A75EAF87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0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D653-CEFB-42FC-AD41-4DCA32EA4417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48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6223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12300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5713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9485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4024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0007-FA75-4CE5-9170-E664600B57B5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55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121D-C7D4-41F7-95AD-8AC25D66080D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20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AB6-C665-44C5-BD27-4F6EAE179E85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7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D055-E754-44DB-AA53-6B6617B5BC18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03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547C-17F2-4496-A486-A64CA2A80DC5}" type="datetime1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9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828C-1DB5-4D96-BBB4-CC6F836BDB25}" type="datetime1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7570-E8D3-42D5-B5D3-DFAEE702FE17}" type="datetime1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F111D-9448-4449-9938-F7AB31A1B35E}" type="datetime1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7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F356-5B12-4538-9379-5A87F7801861}" type="datetime1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0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F3DE-E4CB-4604-83F8-77542092176E}" type="datetime1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05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1DC05-BF09-4BD4-8661-98483993B63B}" type="datetime1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B26B61-DAF3-4DCE-A175-216C27B55C0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71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b="1" u="sng" dirty="0"/>
              <a:t>VIRUS DE LA RUBEOLE </a:t>
            </a:r>
            <a:br>
              <a:rPr lang="fr-FR" b="1" u="sng" dirty="0"/>
            </a:br>
            <a:r>
              <a:rPr lang="fr-FR" dirty="0"/>
              <a:t> </a:t>
            </a:r>
            <a:br>
              <a:rPr lang="fr-FR" dirty="0"/>
            </a:br>
            <a:endParaRPr lang="en-GB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La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maladie</a:t>
            </a:r>
            <a:r>
              <a:rPr lang="en-US" dirty="0"/>
              <a:t> </a:t>
            </a:r>
            <a:r>
              <a:rPr lang="en-US" dirty="0" err="1"/>
              <a:t>éruptive</a:t>
            </a:r>
            <a:r>
              <a:rPr lang="en-US" dirty="0"/>
              <a:t> de </a:t>
            </a:r>
            <a:r>
              <a:rPr lang="en-US" dirty="0" err="1"/>
              <a:t>l’enfance</a:t>
            </a:r>
            <a:r>
              <a:rPr lang="en-US" dirty="0"/>
              <a:t> </a:t>
            </a:r>
            <a:r>
              <a:rPr lang="en-US" dirty="0" err="1"/>
              <a:t>habituellement</a:t>
            </a:r>
            <a:r>
              <a:rPr lang="en-US" dirty="0"/>
              <a:t> </a:t>
            </a:r>
            <a:r>
              <a:rPr lang="en-US" dirty="0" err="1"/>
              <a:t>bénigne</a:t>
            </a:r>
            <a:r>
              <a:rPr lang="en-US" dirty="0"/>
              <a:t>. Sa </a:t>
            </a:r>
            <a:r>
              <a:rPr lang="en-US" dirty="0" err="1"/>
              <a:t>gravité</a:t>
            </a:r>
            <a:r>
              <a:rPr lang="en-US" dirty="0"/>
              <a:t> </a:t>
            </a:r>
            <a:r>
              <a:rPr lang="en-US" dirty="0" err="1"/>
              <a:t>tient</a:t>
            </a:r>
            <a:r>
              <a:rPr lang="en-US" dirty="0"/>
              <a:t> au </a:t>
            </a:r>
            <a:r>
              <a:rPr lang="en-US" dirty="0" err="1"/>
              <a:t>risque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congénitale</a:t>
            </a:r>
            <a:r>
              <a:rPr lang="en-US" dirty="0"/>
              <a:t> </a:t>
            </a:r>
            <a:r>
              <a:rPr lang="en-US" dirty="0" err="1"/>
              <a:t>lorsqu’elle</a:t>
            </a:r>
            <a:r>
              <a:rPr lang="en-US" dirty="0"/>
              <a:t> </a:t>
            </a:r>
            <a:r>
              <a:rPr lang="en-US" dirty="0" err="1"/>
              <a:t>atteint</a:t>
            </a:r>
            <a:r>
              <a:rPr lang="en-US" dirty="0"/>
              <a:t> pour la première </a:t>
            </a:r>
            <a:r>
              <a:rPr lang="en-US" dirty="0" err="1"/>
              <a:t>fois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femme </a:t>
            </a:r>
            <a:r>
              <a:rPr lang="en-US" dirty="0" smtClean="0"/>
              <a:t>enceinte au premier </a:t>
            </a:r>
            <a:r>
              <a:rPr lang="en-US" dirty="0" err="1" smtClean="0"/>
              <a:t>trimèstre</a:t>
            </a:r>
            <a:r>
              <a:rPr lang="en-US" dirty="0" smtClean="0"/>
              <a:t> de la </a:t>
            </a:r>
            <a:r>
              <a:rPr lang="en-US" dirty="0" err="1" smtClean="0"/>
              <a:t>grossesse</a:t>
            </a:r>
            <a:r>
              <a:rPr lang="en-US" dirty="0" smtClean="0"/>
              <a:t>. </a:t>
            </a:r>
            <a:r>
              <a:rPr lang="en-US" dirty="0" err="1"/>
              <a:t>Aussi</a:t>
            </a:r>
            <a:r>
              <a:rPr lang="en-US" dirty="0"/>
              <a:t>, </a:t>
            </a:r>
            <a:r>
              <a:rPr lang="en-US" dirty="0" err="1"/>
              <a:t>l’interprétation</a:t>
            </a:r>
            <a:r>
              <a:rPr lang="en-US" dirty="0"/>
              <a:t> des </a:t>
            </a:r>
            <a:r>
              <a:rPr lang="en-US" dirty="0" err="1"/>
              <a:t>sérodiagnostics</a:t>
            </a:r>
            <a:r>
              <a:rPr lang="en-US" dirty="0"/>
              <a:t> de la </a:t>
            </a:r>
            <a:r>
              <a:rPr lang="en-US" dirty="0" err="1"/>
              <a:t>rubéole</a:t>
            </a:r>
            <a:r>
              <a:rPr lang="en-US" dirty="0"/>
              <a:t> chez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dernière</a:t>
            </a:r>
            <a:r>
              <a:rPr lang="en-US" dirty="0" smtClean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rigoureuse</a:t>
            </a:r>
            <a:r>
              <a:rPr lang="en-US" dirty="0"/>
              <a:t>. </a:t>
            </a:r>
            <a:endParaRPr lang="fr-FR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</a:rPr>
              <a:t>3.Le diagnostic au </a:t>
            </a:r>
            <a:r>
              <a:rPr lang="en-US" sz="2800" b="1" dirty="0" err="1">
                <a:latin typeface="+mn-lt"/>
              </a:rPr>
              <a:t>laboratoire</a:t>
            </a:r>
            <a:r>
              <a:rPr lang="en-US" sz="2800" b="1" dirty="0">
                <a:latin typeface="+mn-lt"/>
              </a:rPr>
              <a:t>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r>
              <a:rPr lang="en-US" dirty="0"/>
              <a:t>Les IgM </a:t>
            </a:r>
            <a:r>
              <a:rPr lang="en-US" dirty="0" err="1"/>
              <a:t>rubéoliques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détectées</a:t>
            </a:r>
            <a:r>
              <a:rPr lang="en-US" dirty="0"/>
              <a:t> par ELISA,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immunocapture</a:t>
            </a:r>
            <a:r>
              <a:rPr lang="en-US" dirty="0"/>
              <a:t>  </a:t>
            </a:r>
            <a:endParaRPr lang="fr-FR" dirty="0"/>
          </a:p>
          <a:p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l'infection</a:t>
            </a:r>
            <a:r>
              <a:rPr lang="en-US" dirty="0"/>
              <a:t> post-</a:t>
            </a:r>
            <a:r>
              <a:rPr lang="en-US" dirty="0" err="1"/>
              <a:t>natale</a:t>
            </a:r>
            <a:r>
              <a:rPr lang="en-US" dirty="0"/>
              <a:t>, </a:t>
            </a:r>
            <a:r>
              <a:rPr lang="en-US" dirty="0" err="1"/>
              <a:t>elles</a:t>
            </a:r>
            <a:r>
              <a:rPr lang="en-US" dirty="0"/>
              <a:t> persistent 4 à 8 </a:t>
            </a:r>
            <a:r>
              <a:rPr lang="en-US" dirty="0" err="1"/>
              <a:t>semaines</a:t>
            </a:r>
            <a:r>
              <a:rPr lang="en-US" dirty="0"/>
              <a:t>, </a:t>
            </a:r>
            <a:r>
              <a:rPr lang="en-US" dirty="0" err="1"/>
              <a:t>parfois</a:t>
            </a:r>
            <a:r>
              <a:rPr lang="en-US" dirty="0"/>
              <a:t> </a:t>
            </a:r>
            <a:r>
              <a:rPr lang="en-US" dirty="0" err="1"/>
              <a:t>davantage</a:t>
            </a:r>
            <a:r>
              <a:rPr lang="en-US" dirty="0"/>
              <a:t>. Après la vaccination,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persister</a:t>
            </a:r>
            <a:r>
              <a:rPr lang="en-US" dirty="0"/>
              <a:t> plus de 6 </a:t>
            </a:r>
            <a:r>
              <a:rPr lang="en-US" dirty="0" err="1"/>
              <a:t>mois</a:t>
            </a:r>
            <a:r>
              <a:rPr lang="en-US" dirty="0"/>
              <a:t> et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réapparaître</a:t>
            </a:r>
            <a:r>
              <a:rPr lang="en-US" dirty="0"/>
              <a:t> après </a:t>
            </a:r>
            <a:r>
              <a:rPr lang="en-US" dirty="0" err="1"/>
              <a:t>réinfection</a:t>
            </a:r>
            <a:r>
              <a:rPr lang="en-US" dirty="0"/>
              <a:t>. Fait important, les IgM </a:t>
            </a:r>
            <a:r>
              <a:rPr lang="en-US" dirty="0" err="1"/>
              <a:t>rubéoliques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, </a:t>
            </a:r>
            <a:r>
              <a:rPr lang="en-US" dirty="0" err="1"/>
              <a:t>lors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primo-infection,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cinétique</a:t>
            </a:r>
            <a:r>
              <a:rPr lang="en-US" dirty="0"/>
              <a:t> </a:t>
            </a:r>
            <a:r>
              <a:rPr lang="en-US" dirty="0" err="1"/>
              <a:t>caractéristique</a:t>
            </a:r>
            <a:r>
              <a:rPr lang="en-US" dirty="0"/>
              <a:t> : après augmentation de </a:t>
            </a:r>
            <a:r>
              <a:rPr lang="en-US" dirty="0" err="1"/>
              <a:t>leur</a:t>
            </a:r>
            <a:r>
              <a:rPr lang="en-US" dirty="0"/>
              <a:t> concentration, </a:t>
            </a: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diminuent</a:t>
            </a:r>
            <a:r>
              <a:rPr lang="en-US" dirty="0"/>
              <a:t> de </a:t>
            </a:r>
            <a:r>
              <a:rPr lang="en-US" dirty="0" err="1"/>
              <a:t>façon</a:t>
            </a:r>
            <a:r>
              <a:rPr lang="en-US" dirty="0"/>
              <a:t> </a:t>
            </a:r>
            <a:r>
              <a:rPr lang="en-US" dirty="0" err="1"/>
              <a:t>significative</a:t>
            </a:r>
            <a:r>
              <a:rPr lang="en-US" dirty="0"/>
              <a:t>.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nette</a:t>
            </a:r>
            <a:r>
              <a:rPr lang="en-US" dirty="0"/>
              <a:t> entre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prélèvements</a:t>
            </a:r>
            <a:r>
              <a:rPr lang="en-US" dirty="0"/>
              <a:t> à 3 </a:t>
            </a:r>
            <a:r>
              <a:rPr lang="en-US" dirty="0" err="1"/>
              <a:t>semaines</a:t>
            </a:r>
            <a:r>
              <a:rPr lang="en-US" dirty="0"/>
              <a:t> </a:t>
            </a:r>
            <a:r>
              <a:rPr lang="en-US" dirty="0" err="1"/>
              <a:t>d'intervalle</a:t>
            </a:r>
            <a:r>
              <a:rPr lang="en-US" dirty="0"/>
              <a:t>, </a:t>
            </a:r>
            <a:r>
              <a:rPr lang="en-US" dirty="0" err="1"/>
              <a:t>cette</a:t>
            </a:r>
            <a:r>
              <a:rPr lang="en-US" dirty="0"/>
              <a:t> diminution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faveur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primo-infection.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revanche</a:t>
            </a:r>
            <a:r>
              <a:rPr lang="en-US" dirty="0"/>
              <a:t>, </a:t>
            </a:r>
            <a:r>
              <a:rPr lang="en-US" dirty="0" err="1"/>
              <a:t>lorsque</a:t>
            </a:r>
            <a:r>
              <a:rPr lang="en-US" dirty="0"/>
              <a:t> les IgM </a:t>
            </a:r>
            <a:r>
              <a:rPr lang="en-US" dirty="0" err="1"/>
              <a:t>rubéoliques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détectées</a:t>
            </a:r>
            <a:r>
              <a:rPr lang="en-US" dirty="0"/>
              <a:t> hors primo-infection, </a:t>
            </a:r>
            <a:r>
              <a:rPr lang="en-US" dirty="0" err="1"/>
              <a:t>leur</a:t>
            </a:r>
            <a:r>
              <a:rPr lang="en-US" dirty="0"/>
              <a:t> concentration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habituellement</a:t>
            </a:r>
            <a:r>
              <a:rPr lang="en-US" dirty="0"/>
              <a:t> </a:t>
            </a:r>
            <a:r>
              <a:rPr lang="en-US" dirty="0" err="1"/>
              <a:t>peu</a:t>
            </a:r>
            <a:r>
              <a:rPr lang="en-US" dirty="0"/>
              <a:t> entre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prélèvements</a:t>
            </a:r>
            <a:r>
              <a:rPr lang="en-US" dirty="0"/>
              <a:t> </a:t>
            </a:r>
            <a:r>
              <a:rPr lang="en-US" dirty="0" err="1"/>
              <a:t>successifs</a:t>
            </a:r>
            <a:r>
              <a:rPr lang="en-US" dirty="0"/>
              <a:t>..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</a:t>
            </a:r>
            <a:endParaRPr lang="fr-FR" dirty="0"/>
          </a:p>
          <a:p>
            <a:r>
              <a:rPr lang="en-US" dirty="0"/>
              <a:t> LA RÉINFECTION RUBÉOLIQUE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sujets</a:t>
            </a:r>
            <a:r>
              <a:rPr lang="en-US" dirty="0"/>
              <a:t> qui, après primo-infection,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gardé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dirty="0" err="1"/>
              <a:t>rubéoliques</a:t>
            </a:r>
            <a:r>
              <a:rPr lang="en-US" dirty="0"/>
              <a:t> </a:t>
            </a:r>
            <a:r>
              <a:rPr lang="en-US" dirty="0" err="1"/>
              <a:t>insuffisant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se </a:t>
            </a:r>
            <a:r>
              <a:rPr lang="en-US" dirty="0" err="1"/>
              <a:t>réinfecter</a:t>
            </a:r>
            <a:r>
              <a:rPr lang="en-US" dirty="0"/>
              <a:t> au contact d'un </a:t>
            </a:r>
            <a:r>
              <a:rPr lang="en-US" dirty="0" err="1"/>
              <a:t>sujet</a:t>
            </a:r>
            <a:r>
              <a:rPr lang="en-US" dirty="0"/>
              <a:t> </a:t>
            </a:r>
            <a:r>
              <a:rPr lang="en-US" dirty="0" err="1"/>
              <a:t>contagieux</a:t>
            </a:r>
            <a:r>
              <a:rPr lang="en-US" dirty="0"/>
              <a:t>.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alors</a:t>
            </a:r>
            <a:r>
              <a:rPr lang="en-US" dirty="0"/>
              <a:t>, après inhalation du virus, </a:t>
            </a:r>
            <a:r>
              <a:rPr lang="en-US" dirty="0" err="1"/>
              <a:t>l'infection</a:t>
            </a:r>
            <a:r>
              <a:rPr lang="en-US" dirty="0"/>
              <a:t> se </a:t>
            </a:r>
            <a:r>
              <a:rPr lang="en-US" dirty="0" err="1"/>
              <a:t>limite</a:t>
            </a:r>
            <a:r>
              <a:rPr lang="en-US" dirty="0"/>
              <a:t> à la </a:t>
            </a:r>
            <a:r>
              <a:rPr lang="en-US" dirty="0" err="1"/>
              <a:t>porte</a:t>
            </a:r>
            <a:r>
              <a:rPr lang="en-US" dirty="0"/>
              <a:t> </a:t>
            </a:r>
            <a:r>
              <a:rPr lang="en-US" dirty="0" err="1"/>
              <a:t>d'entrée</a:t>
            </a:r>
            <a:r>
              <a:rPr lang="en-US" dirty="0"/>
              <a:t> </a:t>
            </a:r>
            <a:r>
              <a:rPr lang="en-US" dirty="0" err="1"/>
              <a:t>respiratoire</a:t>
            </a:r>
            <a:r>
              <a:rPr lang="en-US" dirty="0"/>
              <a:t> du virus, aux </a:t>
            </a:r>
            <a:r>
              <a:rPr lang="en-US" dirty="0" err="1"/>
              <a:t>voies</a:t>
            </a:r>
            <a:r>
              <a:rPr lang="en-US" dirty="0"/>
              <a:t> </a:t>
            </a:r>
            <a:r>
              <a:rPr lang="en-US" dirty="0" err="1"/>
              <a:t>respiratoires</a:t>
            </a:r>
            <a:r>
              <a:rPr lang="en-US" dirty="0"/>
              <a:t>, 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5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3.Le diagnostic au </a:t>
            </a:r>
            <a:r>
              <a:rPr lang="en-US" b="1" dirty="0" err="1"/>
              <a:t>laboratoire</a:t>
            </a:r>
            <a:r>
              <a:rPr lang="en-US" b="1" dirty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en-GB" dirty="0"/>
          </a:p>
        </p:txBody>
      </p:sp>
      <p:pic>
        <p:nvPicPr>
          <p:cNvPr id="4" name="Picture 5890" descr="C:\Users\Lenovo\Documents\cinetique.gif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8574" y="2223734"/>
            <a:ext cx="4754890" cy="3755144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6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84152"/>
            <a:ext cx="10515600" cy="1084039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+mn-lt"/>
              </a:rPr>
              <a:t>4.  LA RUBÉOLE CONGÉNITALE </a:t>
            </a:r>
            <a:r>
              <a:rPr lang="fr-FR" b="1" dirty="0">
                <a:latin typeface="+mn-lt"/>
              </a:rPr>
              <a:t/>
            </a:r>
            <a:br>
              <a:rPr lang="fr-FR" b="1" dirty="0"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fr-FR" dirty="0">
                <a:latin typeface="+mn-lt"/>
              </a:rPr>
              <a:t/>
            </a:r>
            <a:br>
              <a:rPr lang="fr-FR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r>
              <a:rPr lang="en-US" dirty="0"/>
              <a:t>les malformations dues à un trouble de </a:t>
            </a:r>
            <a:r>
              <a:rPr lang="en-US" dirty="0" err="1"/>
              <a:t>l'embryogénèse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toucher </a:t>
            </a:r>
            <a:r>
              <a:rPr lang="en-US" dirty="0" err="1"/>
              <a:t>simultanément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isolément</a:t>
            </a:r>
            <a:r>
              <a:rPr lang="en-US" dirty="0"/>
              <a:t> trois </a:t>
            </a:r>
            <a:r>
              <a:rPr lang="en-US" dirty="0" err="1"/>
              <a:t>organes</a:t>
            </a:r>
            <a:r>
              <a:rPr lang="en-US" dirty="0"/>
              <a:t> : </a:t>
            </a:r>
            <a:r>
              <a:rPr lang="en-US" dirty="0" err="1"/>
              <a:t>l'œil</a:t>
            </a:r>
            <a:r>
              <a:rPr lang="en-US" dirty="0"/>
              <a:t>, </a:t>
            </a:r>
            <a:r>
              <a:rPr lang="en-US" dirty="0" err="1"/>
              <a:t>siège</a:t>
            </a:r>
            <a:r>
              <a:rPr lang="en-US" dirty="0"/>
              <a:t> de </a:t>
            </a:r>
            <a:r>
              <a:rPr lang="en-US" dirty="0" err="1"/>
              <a:t>cataracte</a:t>
            </a:r>
            <a:r>
              <a:rPr lang="en-US" dirty="0"/>
              <a:t> et de </a:t>
            </a:r>
            <a:r>
              <a:rPr lang="en-US" dirty="0" err="1"/>
              <a:t>chorio-rétinite</a:t>
            </a:r>
            <a:r>
              <a:rPr lang="en-US" dirty="0"/>
              <a:t> ; </a:t>
            </a:r>
            <a:r>
              <a:rPr lang="en-US" dirty="0" err="1"/>
              <a:t>l'oreille</a:t>
            </a:r>
            <a:r>
              <a:rPr lang="en-US" dirty="0"/>
              <a:t>,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l'atteinte</a:t>
            </a:r>
            <a:r>
              <a:rPr lang="en-US" dirty="0"/>
              <a:t> de la </a:t>
            </a:r>
            <a:r>
              <a:rPr lang="en-US" dirty="0" err="1"/>
              <a:t>cochlée</a:t>
            </a:r>
            <a:r>
              <a:rPr lang="en-US" dirty="0"/>
              <a:t> et de </a:t>
            </a:r>
            <a:r>
              <a:rPr lang="en-US" dirty="0" err="1"/>
              <a:t>l'organe</a:t>
            </a:r>
            <a:r>
              <a:rPr lang="en-US" dirty="0"/>
              <a:t> de </a:t>
            </a:r>
            <a:r>
              <a:rPr lang="en-US" dirty="0" err="1"/>
              <a:t>Corti</a:t>
            </a:r>
            <a:r>
              <a:rPr lang="en-US" dirty="0"/>
              <a:t> </a:t>
            </a:r>
            <a:r>
              <a:rPr lang="en-US" dirty="0" err="1"/>
              <a:t>entraîne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surdité</a:t>
            </a:r>
            <a:r>
              <a:rPr lang="en-US" dirty="0"/>
              <a:t> ; et le </a:t>
            </a:r>
            <a:r>
              <a:rPr lang="en-US" dirty="0" err="1"/>
              <a:t>cœur</a:t>
            </a:r>
            <a:r>
              <a:rPr lang="en-US" dirty="0"/>
              <a:t>, </a:t>
            </a:r>
            <a:r>
              <a:rPr lang="en-US" dirty="0" err="1"/>
              <a:t>dont</a:t>
            </a:r>
            <a:r>
              <a:rPr lang="en-US" dirty="0"/>
              <a:t> les </a:t>
            </a:r>
            <a:r>
              <a:rPr lang="en-US" dirty="0" err="1"/>
              <a:t>deux</a:t>
            </a:r>
            <a:r>
              <a:rPr lang="en-US" dirty="0"/>
              <a:t> malformations les plus </a:t>
            </a:r>
            <a:r>
              <a:rPr lang="en-US" dirty="0" err="1"/>
              <a:t>fréquentes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la </a:t>
            </a:r>
            <a:r>
              <a:rPr lang="en-US" dirty="0" err="1"/>
              <a:t>persistance</a:t>
            </a:r>
            <a:r>
              <a:rPr lang="en-US" dirty="0"/>
              <a:t> du canal </a:t>
            </a:r>
            <a:r>
              <a:rPr lang="en-US" dirty="0" err="1"/>
              <a:t>artériel</a:t>
            </a:r>
            <a:r>
              <a:rPr lang="en-US" dirty="0"/>
              <a:t> et la </a:t>
            </a:r>
            <a:r>
              <a:rPr lang="en-US" dirty="0" err="1"/>
              <a:t>sténose</a:t>
            </a:r>
            <a:r>
              <a:rPr lang="en-US" dirty="0"/>
              <a:t> de </a:t>
            </a:r>
            <a:r>
              <a:rPr lang="en-US" dirty="0" err="1"/>
              <a:t>l'artère</a:t>
            </a:r>
            <a:r>
              <a:rPr lang="en-US" dirty="0"/>
              <a:t> </a:t>
            </a:r>
            <a:r>
              <a:rPr lang="en-US" dirty="0" err="1"/>
              <a:t>pulmonaire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La </a:t>
            </a:r>
            <a:r>
              <a:rPr lang="en-US" dirty="0" err="1"/>
              <a:t>fœtopathie</a:t>
            </a:r>
            <a:r>
              <a:rPr lang="en-US" dirty="0"/>
              <a:t> </a:t>
            </a:r>
            <a:r>
              <a:rPr lang="en-US" dirty="0" err="1"/>
              <a:t>résulte</a:t>
            </a:r>
            <a:r>
              <a:rPr lang="en-US" dirty="0"/>
              <a:t> de </a:t>
            </a:r>
            <a:r>
              <a:rPr lang="en-US" dirty="0" err="1"/>
              <a:t>l'infection</a:t>
            </a:r>
            <a:r>
              <a:rPr lang="en-US" dirty="0"/>
              <a:t> </a:t>
            </a:r>
            <a:r>
              <a:rPr lang="en-US" dirty="0" err="1"/>
              <a:t>persistante</a:t>
            </a:r>
            <a:r>
              <a:rPr lang="en-US" dirty="0"/>
              <a:t> des </a:t>
            </a:r>
            <a:r>
              <a:rPr lang="en-US" dirty="0" err="1"/>
              <a:t>différents</a:t>
            </a:r>
            <a:r>
              <a:rPr lang="en-US" dirty="0"/>
              <a:t> </a:t>
            </a:r>
            <a:r>
              <a:rPr lang="en-US" dirty="0" err="1"/>
              <a:t>organes</a:t>
            </a:r>
            <a:r>
              <a:rPr lang="en-US" dirty="0"/>
              <a:t> au-</a:t>
            </a:r>
            <a:r>
              <a:rPr lang="en-US" dirty="0" err="1"/>
              <a:t>delà</a:t>
            </a:r>
            <a:r>
              <a:rPr lang="en-US" dirty="0"/>
              <a:t> de </a:t>
            </a:r>
            <a:r>
              <a:rPr lang="en-US" dirty="0" err="1"/>
              <a:t>leur</a:t>
            </a:r>
            <a:r>
              <a:rPr lang="en-US" dirty="0"/>
              <a:t> formation et </a:t>
            </a:r>
            <a:r>
              <a:rPr lang="en-US" dirty="0" err="1"/>
              <a:t>donne</a:t>
            </a:r>
            <a:r>
              <a:rPr lang="en-US" dirty="0"/>
              <a:t>, </a:t>
            </a:r>
            <a:r>
              <a:rPr lang="en-US" dirty="0" err="1"/>
              <a:t>outre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hypotrophie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hépatite</a:t>
            </a:r>
            <a:r>
              <a:rPr lang="en-US" dirty="0"/>
              <a:t> avec </a:t>
            </a:r>
            <a:r>
              <a:rPr lang="en-US" dirty="0" err="1"/>
              <a:t>ictère</a:t>
            </a:r>
            <a:r>
              <a:rPr lang="en-US" dirty="0"/>
              <a:t> et purpura </a:t>
            </a:r>
            <a:r>
              <a:rPr lang="en-US" dirty="0" err="1"/>
              <a:t>thrombopénique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pneumonie</a:t>
            </a:r>
            <a:r>
              <a:rPr lang="en-US" dirty="0"/>
              <a:t>, des </a:t>
            </a:r>
            <a:r>
              <a:rPr lang="en-US" dirty="0" err="1"/>
              <a:t>bandes</a:t>
            </a:r>
            <a:r>
              <a:rPr lang="en-US" dirty="0"/>
              <a:t> </a:t>
            </a:r>
            <a:r>
              <a:rPr lang="en-US" dirty="0" err="1"/>
              <a:t>claires</a:t>
            </a:r>
            <a:r>
              <a:rPr lang="en-US" dirty="0"/>
              <a:t> </a:t>
            </a:r>
            <a:r>
              <a:rPr lang="en-US" dirty="0" err="1"/>
              <a:t>métaphysaires</a:t>
            </a:r>
            <a:r>
              <a:rPr lang="en-US" dirty="0"/>
              <a:t> </a:t>
            </a:r>
            <a:r>
              <a:rPr lang="en-US" dirty="0" err="1"/>
              <a:t>anormales</a:t>
            </a:r>
            <a:r>
              <a:rPr lang="en-US" dirty="0"/>
              <a:t> à la </a:t>
            </a:r>
            <a:r>
              <a:rPr lang="en-US" dirty="0" err="1"/>
              <a:t>radiographie</a:t>
            </a:r>
            <a:r>
              <a:rPr lang="en-US" dirty="0"/>
              <a:t> des </a:t>
            </a:r>
            <a:r>
              <a:rPr lang="en-US" dirty="0" err="1"/>
              <a:t>os</a:t>
            </a:r>
            <a:r>
              <a:rPr lang="en-US" dirty="0"/>
              <a:t> longs.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</a:rPr>
              <a:t>4.  LA RUBÉOLE CONGÉNITALE </a:t>
            </a:r>
            <a:r>
              <a:rPr lang="fr-FR" b="1" dirty="0"/>
              <a:t/>
            </a:r>
            <a:br>
              <a:rPr lang="fr-FR" b="1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7"/>
          </a:xfrm>
        </p:spPr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également</a:t>
            </a:r>
            <a:r>
              <a:rPr lang="en-US" dirty="0"/>
              <a:t> </a:t>
            </a:r>
            <a:r>
              <a:rPr lang="en-US" dirty="0" err="1"/>
              <a:t>retrouver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microcéphalie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microphtalmie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atteinte</a:t>
            </a:r>
            <a:r>
              <a:rPr lang="en-US" dirty="0"/>
              <a:t> </a:t>
            </a:r>
            <a:r>
              <a:rPr lang="en-US" dirty="0" err="1"/>
              <a:t>dentaire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myocardite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méningo-encéphalite</a:t>
            </a:r>
            <a:r>
              <a:rPr lang="en-US" dirty="0"/>
              <a:t>.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enfants</a:t>
            </a:r>
            <a:r>
              <a:rPr lang="en-US" dirty="0"/>
              <a:t> </a:t>
            </a:r>
            <a:r>
              <a:rPr lang="en-US" dirty="0" err="1"/>
              <a:t>supportent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multiplication </a:t>
            </a:r>
            <a:r>
              <a:rPr lang="en-US" dirty="0" err="1"/>
              <a:t>virale</a:t>
            </a:r>
            <a:r>
              <a:rPr lang="en-US" dirty="0"/>
              <a:t> intense et </a:t>
            </a:r>
            <a:r>
              <a:rPr lang="en-US" dirty="0" err="1"/>
              <a:t>prolongée</a:t>
            </a:r>
            <a:r>
              <a:rPr lang="en-US" dirty="0"/>
              <a:t> </a:t>
            </a:r>
            <a:r>
              <a:rPr lang="en-US" dirty="0" err="1"/>
              <a:t>durant</a:t>
            </a:r>
            <a:r>
              <a:rPr lang="en-US" dirty="0"/>
              <a:t> </a:t>
            </a:r>
            <a:r>
              <a:rPr lang="en-US" dirty="0" err="1"/>
              <a:t>l'année</a:t>
            </a:r>
            <a:r>
              <a:rPr lang="en-US" dirty="0"/>
              <a:t> qui suit la naissance, avec </a:t>
            </a:r>
            <a:r>
              <a:rPr lang="en-US" dirty="0" err="1"/>
              <a:t>excrétion</a:t>
            </a:r>
            <a:r>
              <a:rPr lang="en-US" dirty="0"/>
              <a:t> du virus </a:t>
            </a:r>
            <a:r>
              <a:rPr lang="en-US" dirty="0" err="1"/>
              <a:t>dans</a:t>
            </a:r>
            <a:r>
              <a:rPr lang="en-US" dirty="0"/>
              <a:t> la gorge, les urines, les </a:t>
            </a:r>
            <a:r>
              <a:rPr lang="en-US" dirty="0" err="1"/>
              <a:t>larmes</a:t>
            </a:r>
            <a:r>
              <a:rPr lang="en-US" dirty="0"/>
              <a:t> ;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contagieux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 err="1"/>
              <a:t>L'infection</a:t>
            </a:r>
            <a:r>
              <a:rPr lang="en-US" dirty="0"/>
              <a:t> de </a:t>
            </a:r>
            <a:r>
              <a:rPr lang="en-US" dirty="0" err="1"/>
              <a:t>l'enfant</a:t>
            </a:r>
            <a:r>
              <a:rPr lang="en-US" dirty="0"/>
              <a:t> suppose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virémie</a:t>
            </a:r>
            <a:r>
              <a:rPr lang="en-US" dirty="0"/>
              <a:t> </a:t>
            </a:r>
            <a:r>
              <a:rPr lang="en-US" dirty="0" err="1"/>
              <a:t>maternelle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primo-infection. 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+mn-lt"/>
              </a:rPr>
              <a:t>4.  LA RUBÉOLE CONGÉNITALE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r>
              <a:rPr lang="en-US" dirty="0"/>
              <a:t>Le diagnostic de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congénitale</a:t>
            </a:r>
            <a:r>
              <a:rPr lang="en-US" dirty="0"/>
              <a:t> repose sur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examens</a:t>
            </a:r>
            <a:r>
              <a:rPr lang="en-US" dirty="0"/>
              <a:t> : </a:t>
            </a:r>
            <a:r>
              <a:rPr lang="en-US" dirty="0" err="1"/>
              <a:t>l'isolement</a:t>
            </a:r>
            <a:r>
              <a:rPr lang="en-US" dirty="0"/>
              <a:t> du virus, </a:t>
            </a:r>
            <a:r>
              <a:rPr lang="en-US" dirty="0" err="1"/>
              <a:t>favorisé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par son </a:t>
            </a:r>
            <a:r>
              <a:rPr lang="en-US" dirty="0" err="1"/>
              <a:t>abondance</a:t>
            </a:r>
            <a:r>
              <a:rPr lang="en-US" dirty="0"/>
              <a:t> et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persistance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prélèvements</a:t>
            </a:r>
            <a:r>
              <a:rPr lang="en-US" dirty="0"/>
              <a:t>, et la </a:t>
            </a:r>
            <a:r>
              <a:rPr lang="en-US" dirty="0" err="1"/>
              <a:t>recherche</a:t>
            </a:r>
            <a:r>
              <a:rPr lang="en-US" dirty="0"/>
              <a:t>, à la naissance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mois</a:t>
            </a:r>
            <a:r>
              <a:rPr lang="en-US" dirty="0"/>
              <a:t> qui </a:t>
            </a:r>
            <a:r>
              <a:rPr lang="en-US" dirty="0" err="1"/>
              <a:t>suivent</a:t>
            </a:r>
            <a:r>
              <a:rPr lang="en-US" dirty="0"/>
              <a:t>, </a:t>
            </a:r>
            <a:r>
              <a:rPr lang="en-US" dirty="0" err="1"/>
              <a:t>d'IgM</a:t>
            </a:r>
            <a:r>
              <a:rPr lang="en-US" dirty="0"/>
              <a:t> </a:t>
            </a:r>
            <a:r>
              <a:rPr lang="en-US" dirty="0" err="1"/>
              <a:t>rubéoliques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sang. Le </a:t>
            </a:r>
            <a:r>
              <a:rPr lang="en-US" dirty="0" err="1"/>
              <a:t>risque</a:t>
            </a:r>
            <a:r>
              <a:rPr lang="en-US" dirty="0"/>
              <a:t> de malformation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l'âge</a:t>
            </a:r>
            <a:r>
              <a:rPr lang="en-US" dirty="0"/>
              <a:t> </a:t>
            </a:r>
            <a:r>
              <a:rPr lang="en-US" dirty="0" err="1"/>
              <a:t>gestationnel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de </a:t>
            </a:r>
            <a:r>
              <a:rPr lang="en-US" dirty="0" err="1"/>
              <a:t>l'infection</a:t>
            </a:r>
            <a:r>
              <a:rPr lang="en-US" dirty="0"/>
              <a:t>,  85 % pour un </a:t>
            </a:r>
            <a:r>
              <a:rPr lang="en-US" dirty="0" err="1"/>
              <a:t>âge</a:t>
            </a:r>
            <a:r>
              <a:rPr lang="en-US" dirty="0"/>
              <a:t> </a:t>
            </a:r>
            <a:r>
              <a:rPr lang="en-US" dirty="0" err="1"/>
              <a:t>gestationnel</a:t>
            </a:r>
            <a:r>
              <a:rPr lang="en-US" dirty="0"/>
              <a:t> de 5 à 8 </a:t>
            </a:r>
            <a:r>
              <a:rPr lang="en-US" dirty="0" err="1"/>
              <a:t>semaines</a:t>
            </a:r>
            <a:r>
              <a:rPr lang="en-US" dirty="0"/>
              <a:t>, de 52 % entre 9 et 12 </a:t>
            </a:r>
            <a:r>
              <a:rPr lang="en-US" dirty="0" err="1"/>
              <a:t>semaines</a:t>
            </a:r>
            <a:r>
              <a:rPr lang="en-US" dirty="0"/>
              <a:t>, de 16 % entre 13 et 20 </a:t>
            </a:r>
            <a:r>
              <a:rPr lang="en-US" dirty="0" err="1"/>
              <a:t>semaines</a:t>
            </a:r>
            <a:r>
              <a:rPr lang="en-US" dirty="0"/>
              <a:t>, et </a:t>
            </a:r>
            <a:r>
              <a:rPr lang="en-US" dirty="0" err="1"/>
              <a:t>nul</a:t>
            </a:r>
            <a:r>
              <a:rPr lang="en-US" dirty="0"/>
              <a:t> au-</a:t>
            </a:r>
            <a:r>
              <a:rPr lang="en-US" dirty="0" err="1"/>
              <a:t>delà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Quoi </a:t>
            </a:r>
            <a:r>
              <a:rPr lang="en-US" dirty="0" err="1"/>
              <a:t>qu'il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, le </a:t>
            </a:r>
            <a:r>
              <a:rPr lang="en-US" dirty="0" err="1"/>
              <a:t>risque</a:t>
            </a:r>
            <a:r>
              <a:rPr lang="en-US" dirty="0"/>
              <a:t> </a:t>
            </a:r>
            <a:r>
              <a:rPr lang="en-US" dirty="0" err="1"/>
              <a:t>d'anomalies</a:t>
            </a:r>
            <a:r>
              <a:rPr lang="en-US" dirty="0"/>
              <a:t> </a:t>
            </a:r>
            <a:r>
              <a:rPr lang="en-US" dirty="0" err="1"/>
              <a:t>congénitales</a:t>
            </a:r>
            <a:r>
              <a:rPr lang="en-US" dirty="0"/>
              <a:t>, maximal pour le premier </a:t>
            </a:r>
            <a:r>
              <a:rPr lang="en-US" dirty="0" err="1"/>
              <a:t>mois</a:t>
            </a:r>
            <a:r>
              <a:rPr lang="en-US" dirty="0"/>
              <a:t>, </a:t>
            </a:r>
            <a:r>
              <a:rPr lang="en-US" dirty="0" err="1"/>
              <a:t>persiste</a:t>
            </a:r>
            <a:r>
              <a:rPr lang="en-US" dirty="0"/>
              <a:t> encore, </a:t>
            </a:r>
            <a:r>
              <a:rPr lang="en-US" dirty="0" err="1"/>
              <a:t>bien</a:t>
            </a:r>
            <a:r>
              <a:rPr lang="en-US" dirty="0"/>
              <a:t> que </a:t>
            </a:r>
            <a:r>
              <a:rPr lang="en-US" dirty="0" err="1"/>
              <a:t>réduit</a:t>
            </a:r>
            <a:r>
              <a:rPr lang="en-US" dirty="0"/>
              <a:t>, au-</a:t>
            </a:r>
            <a:r>
              <a:rPr lang="en-US" dirty="0" err="1"/>
              <a:t>delà</a:t>
            </a:r>
            <a:r>
              <a:rPr lang="en-US" dirty="0"/>
              <a:t> du premier </a:t>
            </a:r>
            <a:r>
              <a:rPr lang="en-US" dirty="0" err="1"/>
              <a:t>trimestre</a:t>
            </a:r>
            <a:r>
              <a:rPr lang="en-US" dirty="0"/>
              <a:t> de </a:t>
            </a:r>
            <a:r>
              <a:rPr lang="en-US" dirty="0" err="1"/>
              <a:t>grossesse</a:t>
            </a:r>
            <a:r>
              <a:rPr lang="en-US" dirty="0"/>
              <a:t>, avec </a:t>
            </a:r>
            <a:r>
              <a:rPr lang="en-US" dirty="0" err="1"/>
              <a:t>notamment</a:t>
            </a:r>
            <a:r>
              <a:rPr lang="en-US" dirty="0"/>
              <a:t> un </a:t>
            </a:r>
            <a:r>
              <a:rPr lang="en-US" dirty="0" err="1"/>
              <a:t>risque</a:t>
            </a:r>
            <a:r>
              <a:rPr lang="en-US" dirty="0"/>
              <a:t> de </a:t>
            </a:r>
            <a:r>
              <a:rPr lang="en-US" dirty="0" err="1"/>
              <a:t>surdité</a:t>
            </a:r>
            <a:r>
              <a:rPr lang="en-US" dirty="0"/>
              <a:t> à </a:t>
            </a:r>
            <a:r>
              <a:rPr lang="en-US" dirty="0" err="1"/>
              <a:t>révélation</a:t>
            </a:r>
            <a:r>
              <a:rPr lang="en-US" dirty="0"/>
              <a:t> </a:t>
            </a:r>
            <a:r>
              <a:rPr lang="en-US" dirty="0" err="1"/>
              <a:t>retardée</a:t>
            </a:r>
            <a:r>
              <a:rPr lang="en-US" dirty="0"/>
              <a:t>. </a:t>
            </a:r>
            <a:r>
              <a:rPr lang="en-US" dirty="0" err="1"/>
              <a:t>Cela</a:t>
            </a:r>
            <a:r>
              <a:rPr lang="en-US" dirty="0"/>
              <a:t> impose après la naissance d'un enfant </a:t>
            </a:r>
            <a:r>
              <a:rPr lang="en-US" dirty="0" err="1"/>
              <a:t>apparemment</a:t>
            </a:r>
            <a:r>
              <a:rPr lang="en-US" dirty="0"/>
              <a:t> </a:t>
            </a:r>
            <a:r>
              <a:rPr lang="en-US" dirty="0" err="1"/>
              <a:t>indemne</a:t>
            </a:r>
            <a:r>
              <a:rPr lang="en-US" dirty="0"/>
              <a:t> des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/>
              <a:t>régulièrement</a:t>
            </a:r>
            <a:r>
              <a:rPr lang="en-US" dirty="0"/>
              <a:t> </a:t>
            </a:r>
            <a:r>
              <a:rPr lang="en-US" dirty="0" err="1"/>
              <a:t>répétés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7578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5 CONDUITE À TENIR CHEZ UNE FEMME ENCEINTE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5914" y="862885"/>
            <a:ext cx="10387885" cy="5314078"/>
          </a:xfrm>
        </p:spPr>
        <p:txBody>
          <a:bodyPr>
            <a:normAutofit/>
          </a:bodyPr>
          <a:lstStyle/>
          <a:p>
            <a:r>
              <a:rPr lang="en-US" dirty="0"/>
              <a:t>On </a:t>
            </a:r>
            <a:r>
              <a:rPr lang="en-US" dirty="0" err="1"/>
              <a:t>distinguer</a:t>
            </a:r>
            <a:r>
              <a:rPr lang="en-US" dirty="0"/>
              <a:t> </a:t>
            </a:r>
            <a:r>
              <a:rPr lang="en-US" b="1" dirty="0"/>
              <a:t>trois situations</a:t>
            </a:r>
            <a:r>
              <a:rPr lang="en-US" dirty="0"/>
              <a:t> : </a:t>
            </a:r>
            <a:endParaRPr lang="fr-FR" dirty="0"/>
          </a:p>
          <a:p>
            <a:pPr lvl="2" fontAlgn="base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b="1" dirty="0" err="1"/>
              <a:t>éruption</a:t>
            </a:r>
            <a:r>
              <a:rPr lang="en-US" dirty="0"/>
              <a:t> 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suspecte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   </a:t>
            </a:r>
            <a:endParaRPr lang="fr-FR" dirty="0"/>
          </a:p>
          <a:p>
            <a:pPr lvl="2" fontAlgn="base"/>
            <a:r>
              <a:rPr lang="en-US" dirty="0"/>
              <a:t>un </a:t>
            </a:r>
            <a:r>
              <a:rPr lang="en-US" b="1" dirty="0" err="1"/>
              <a:t>contage</a:t>
            </a:r>
            <a:r>
              <a:rPr lang="en-US" dirty="0"/>
              <a:t> plus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suspect de </a:t>
            </a:r>
            <a:r>
              <a:rPr lang="en-US" dirty="0" err="1"/>
              <a:t>rubéole</a:t>
            </a:r>
            <a:r>
              <a:rPr lang="en-US" dirty="0"/>
              <a:t>   </a:t>
            </a:r>
            <a:endParaRPr lang="fr-FR" dirty="0"/>
          </a:p>
          <a:p>
            <a:pPr lvl="2" fontAlgn="base"/>
            <a:r>
              <a:rPr lang="en-US" dirty="0" err="1"/>
              <a:t>examen</a:t>
            </a:r>
            <a:r>
              <a:rPr lang="en-US" dirty="0"/>
              <a:t> </a:t>
            </a:r>
            <a:r>
              <a:rPr lang="en-US" dirty="0" err="1"/>
              <a:t>sérologique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demandé</a:t>
            </a:r>
            <a:r>
              <a:rPr lang="en-US" dirty="0"/>
              <a:t> sans notion </a:t>
            </a:r>
            <a:r>
              <a:rPr lang="en-US" dirty="0" err="1"/>
              <a:t>d'éruption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de </a:t>
            </a:r>
            <a:r>
              <a:rPr lang="en-US" dirty="0" err="1"/>
              <a:t>contage</a:t>
            </a:r>
            <a:r>
              <a:rPr lang="en-US" dirty="0"/>
              <a:t> suspect 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en-US" b="1" dirty="0"/>
              <a:t>   5-1. </a:t>
            </a:r>
            <a:r>
              <a:rPr lang="en-US" b="1" dirty="0" err="1"/>
              <a:t>L'examen</a:t>
            </a:r>
            <a:r>
              <a:rPr lang="en-US" b="1" dirty="0"/>
              <a:t> pour </a:t>
            </a:r>
            <a:r>
              <a:rPr lang="en-US" b="1" dirty="0" err="1"/>
              <a:t>éruption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cours</a:t>
            </a:r>
            <a:r>
              <a:rPr lang="en-US" b="1" dirty="0"/>
              <a:t> de </a:t>
            </a:r>
            <a:r>
              <a:rPr lang="en-US" b="1" dirty="0" err="1"/>
              <a:t>grossesse</a:t>
            </a:r>
            <a:r>
              <a:rPr lang="en-US" b="1" dirty="0"/>
              <a:t> </a:t>
            </a:r>
            <a:endParaRPr lang="fr-FR" b="1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La </a:t>
            </a:r>
            <a:r>
              <a:rPr lang="en-US" dirty="0" err="1"/>
              <a:t>recherche</a:t>
            </a:r>
            <a:r>
              <a:rPr lang="en-US" dirty="0"/>
              <a:t> des IgM </a:t>
            </a:r>
            <a:r>
              <a:rPr lang="en-US" dirty="0" err="1"/>
              <a:t>rubéoliques</a:t>
            </a:r>
            <a:r>
              <a:rPr lang="en-US" dirty="0"/>
              <a:t>, </a:t>
            </a:r>
            <a:r>
              <a:rPr lang="en-US" dirty="0" err="1"/>
              <a:t>souvent</a:t>
            </a:r>
            <a:r>
              <a:rPr lang="en-US" dirty="0"/>
              <a:t> </a:t>
            </a:r>
            <a:r>
              <a:rPr lang="en-US" dirty="0" err="1"/>
              <a:t>demandée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pareil</a:t>
            </a:r>
            <a:r>
              <a:rPr lang="en-US" dirty="0"/>
              <a:t> </a:t>
            </a:r>
            <a:r>
              <a:rPr lang="en-US" dirty="0" err="1" smtClean="0"/>
              <a:t>cas</a:t>
            </a:r>
            <a:r>
              <a:rPr lang="en-US" dirty="0"/>
              <a:t>, </a:t>
            </a:r>
            <a:r>
              <a:rPr lang="en-US" dirty="0" smtClean="0"/>
              <a:t>   </a:t>
            </a:r>
            <a:r>
              <a:rPr lang="en-US" dirty="0" err="1" smtClean="0"/>
              <a:t>apporte</a:t>
            </a:r>
            <a:r>
              <a:rPr lang="en-US" dirty="0" smtClean="0"/>
              <a:t>  un </a:t>
            </a:r>
            <a:r>
              <a:rPr lang="en-US" dirty="0" err="1" smtClean="0"/>
              <a:t>résultat</a:t>
            </a:r>
            <a:r>
              <a:rPr lang="en-US" dirty="0" smtClean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5-2.L'examen pour </a:t>
            </a:r>
            <a:r>
              <a:rPr lang="en-US" sz="2800" b="1" dirty="0" err="1" smtClean="0">
                <a:latin typeface="+mn-lt"/>
              </a:rPr>
              <a:t>contage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en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cours</a:t>
            </a:r>
            <a:r>
              <a:rPr lang="en-US" sz="2800" b="1" dirty="0" smtClean="0">
                <a:latin typeface="+mn-lt"/>
              </a:rPr>
              <a:t> de </a:t>
            </a:r>
            <a:r>
              <a:rPr lang="en-US" sz="2800" b="1" dirty="0" err="1" smtClean="0">
                <a:latin typeface="+mn-lt"/>
              </a:rPr>
              <a:t>grossesse</a:t>
            </a:r>
            <a:r>
              <a:rPr lang="en-US" sz="2800" b="1" dirty="0" smtClean="0">
                <a:latin typeface="+mn-lt"/>
              </a:rPr>
              <a:t> </a:t>
            </a:r>
            <a:r>
              <a:rPr lang="fr-FR" sz="2800" b="1" dirty="0" smtClean="0">
                <a:latin typeface="+mn-lt"/>
              </a:rPr>
              <a:t/>
            </a:r>
            <a:br>
              <a:rPr lang="fr-FR" sz="2800" b="1" dirty="0" smtClean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217" y="1223493"/>
            <a:ext cx="10632583" cy="4953470"/>
          </a:xfrm>
        </p:spPr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immédiatement</a:t>
            </a:r>
            <a:r>
              <a:rPr lang="en-US" dirty="0"/>
              <a:t> </a:t>
            </a:r>
            <a:r>
              <a:rPr lang="en-US" dirty="0" err="1"/>
              <a:t>prélever</a:t>
            </a:r>
            <a:r>
              <a:rPr lang="en-US" dirty="0"/>
              <a:t> un premier </a:t>
            </a:r>
            <a:r>
              <a:rPr lang="en-US" dirty="0" err="1"/>
              <a:t>sérum</a:t>
            </a:r>
            <a:r>
              <a:rPr lang="en-US" dirty="0"/>
              <a:t> à </a:t>
            </a:r>
            <a:r>
              <a:rPr lang="en-US" dirty="0" err="1"/>
              <a:t>cette</a:t>
            </a:r>
            <a:r>
              <a:rPr lang="en-US" dirty="0"/>
              <a:t> femme, </a:t>
            </a:r>
            <a:r>
              <a:rPr lang="en-US" dirty="0" err="1"/>
              <a:t>préciser</a:t>
            </a:r>
            <a:r>
              <a:rPr lang="en-US" dirty="0"/>
              <a:t> les </a:t>
            </a:r>
            <a:r>
              <a:rPr lang="en-US" dirty="0" err="1"/>
              <a:t>circonstances</a:t>
            </a:r>
            <a:r>
              <a:rPr lang="en-US" dirty="0"/>
              <a:t> du </a:t>
            </a:r>
            <a:r>
              <a:rPr lang="en-US" dirty="0" err="1"/>
              <a:t>contage</a:t>
            </a:r>
            <a:r>
              <a:rPr lang="en-US" dirty="0"/>
              <a:t> et les </a:t>
            </a:r>
            <a:r>
              <a:rPr lang="en-US" dirty="0" err="1"/>
              <a:t>risques</a:t>
            </a:r>
            <a:r>
              <a:rPr lang="en-US" dirty="0"/>
              <a:t> </a:t>
            </a:r>
            <a:r>
              <a:rPr lang="en-US" dirty="0" err="1"/>
              <a:t>réels</a:t>
            </a:r>
            <a:r>
              <a:rPr lang="en-US" dirty="0"/>
              <a:t> de contamination.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 </a:t>
            </a:r>
            <a:endParaRPr lang="fr-FR" dirty="0"/>
          </a:p>
          <a:p>
            <a:r>
              <a:rPr lang="en-US" dirty="0"/>
              <a:t>On </a:t>
            </a:r>
            <a:r>
              <a:rPr lang="en-US" dirty="0" err="1"/>
              <a:t>recherchera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des </a:t>
            </a:r>
            <a:r>
              <a:rPr lang="en-US" dirty="0" err="1"/>
              <a:t>renseignements</a:t>
            </a:r>
            <a:r>
              <a:rPr lang="en-US" dirty="0"/>
              <a:t> sur le patient source </a:t>
            </a:r>
            <a:r>
              <a:rPr lang="en-US" dirty="0" err="1"/>
              <a:t>présumé</a:t>
            </a:r>
            <a:r>
              <a:rPr lang="en-US" dirty="0"/>
              <a:t> et </a:t>
            </a:r>
            <a:r>
              <a:rPr lang="en-US" dirty="0" err="1"/>
              <a:t>titrage</a:t>
            </a:r>
            <a:r>
              <a:rPr lang="en-US" dirty="0"/>
              <a:t> des AC. Chez la femme enceinte, on </a:t>
            </a:r>
            <a:r>
              <a:rPr lang="en-US" dirty="0" err="1"/>
              <a:t>recherchera</a:t>
            </a:r>
            <a:r>
              <a:rPr lang="en-US" dirty="0"/>
              <a:t> des </a:t>
            </a:r>
            <a:r>
              <a:rPr lang="en-US" dirty="0" err="1"/>
              <a:t>antécédents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, </a:t>
            </a:r>
            <a:r>
              <a:rPr lang="en-US" dirty="0" err="1"/>
              <a:t>prouvés</a:t>
            </a:r>
            <a:r>
              <a:rPr lang="en-US" dirty="0"/>
              <a:t> par un </a:t>
            </a:r>
            <a:r>
              <a:rPr lang="en-US" dirty="0" err="1"/>
              <a:t>titrage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simplement</a:t>
            </a:r>
            <a:r>
              <a:rPr lang="en-US" dirty="0"/>
              <a:t> des </a:t>
            </a:r>
            <a:r>
              <a:rPr lang="en-US" dirty="0" err="1"/>
              <a:t>antécédents</a:t>
            </a:r>
            <a:r>
              <a:rPr lang="en-US" dirty="0"/>
              <a:t> de vaccination. </a:t>
            </a:r>
            <a:r>
              <a:rPr lang="en-US" dirty="0" err="1"/>
              <a:t>L'absence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premier </a:t>
            </a:r>
            <a:r>
              <a:rPr lang="en-US" dirty="0" err="1"/>
              <a:t>sérum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minime</a:t>
            </a:r>
            <a:r>
              <a:rPr lang="en-US" dirty="0"/>
              <a:t> (&lt;10 </a:t>
            </a:r>
            <a:r>
              <a:rPr lang="en-US" dirty="0" err="1"/>
              <a:t>ou</a:t>
            </a:r>
            <a:r>
              <a:rPr lang="en-US" dirty="0"/>
              <a:t> 10 </a:t>
            </a:r>
            <a:r>
              <a:rPr lang="en-US" dirty="0" err="1"/>
              <a:t>en</a:t>
            </a:r>
            <a:r>
              <a:rPr lang="en-US" dirty="0"/>
              <a:t> IHA </a:t>
            </a:r>
            <a:r>
              <a:rPr lang="en-US" dirty="0" err="1"/>
              <a:t>ou</a:t>
            </a:r>
            <a:r>
              <a:rPr lang="en-US" dirty="0"/>
              <a:t> 12,5 UI), </a:t>
            </a:r>
            <a:r>
              <a:rPr lang="en-US" dirty="0" err="1"/>
              <a:t>indique</a:t>
            </a:r>
            <a:r>
              <a:rPr lang="en-US" dirty="0"/>
              <a:t> que la femme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réceptive</a:t>
            </a:r>
            <a:r>
              <a:rPr lang="en-US" dirty="0"/>
              <a:t> 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faudra</a:t>
            </a:r>
            <a:r>
              <a:rPr lang="en-US" dirty="0"/>
              <a:t> </a:t>
            </a:r>
            <a:r>
              <a:rPr lang="en-US" dirty="0" err="1"/>
              <a:t>rechercher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primoinfection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prélevant</a:t>
            </a:r>
            <a:r>
              <a:rPr lang="en-US" dirty="0"/>
              <a:t> un second </a:t>
            </a:r>
            <a:r>
              <a:rPr lang="en-US" dirty="0" err="1"/>
              <a:t>sérum</a:t>
            </a:r>
            <a:r>
              <a:rPr lang="en-US" dirty="0"/>
              <a:t>. Fait </a:t>
            </a:r>
            <a:r>
              <a:rPr lang="en-US" dirty="0" err="1"/>
              <a:t>essentiel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second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prélever</a:t>
            </a:r>
            <a:r>
              <a:rPr lang="en-US" dirty="0"/>
              <a:t> non pas 15 </a:t>
            </a:r>
            <a:r>
              <a:rPr lang="en-US" dirty="0" err="1"/>
              <a:t>jours</a:t>
            </a:r>
            <a:r>
              <a:rPr lang="en-US" dirty="0"/>
              <a:t> après la date du </a:t>
            </a:r>
            <a:r>
              <a:rPr lang="en-US" dirty="0" err="1"/>
              <a:t>contage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4 </a:t>
            </a:r>
            <a:r>
              <a:rPr lang="en-US" dirty="0" err="1"/>
              <a:t>semaines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à la rigueur 3 </a:t>
            </a:r>
            <a:r>
              <a:rPr lang="en-US" dirty="0" err="1"/>
              <a:t>semaines</a:t>
            </a:r>
            <a:r>
              <a:rPr lang="en-US" dirty="0"/>
              <a:t> après le </a:t>
            </a:r>
            <a:r>
              <a:rPr lang="en-US" dirty="0" err="1"/>
              <a:t>contage</a:t>
            </a:r>
            <a:r>
              <a:rPr lang="en-US" dirty="0"/>
              <a:t> : chez </a:t>
            </a:r>
            <a:r>
              <a:rPr lang="en-US" dirty="0" err="1"/>
              <a:t>une</a:t>
            </a:r>
            <a:r>
              <a:rPr lang="en-US" dirty="0"/>
              <a:t> femme </a:t>
            </a:r>
            <a:r>
              <a:rPr lang="en-US" dirty="0" err="1"/>
              <a:t>séronégative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considérée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telle</a:t>
            </a:r>
            <a:r>
              <a:rPr lang="en-US" dirty="0"/>
              <a:t>, (&lt; 10 </a:t>
            </a:r>
            <a:r>
              <a:rPr lang="en-US" dirty="0" err="1"/>
              <a:t>ou</a:t>
            </a:r>
            <a:r>
              <a:rPr lang="en-US" dirty="0"/>
              <a:t> 10),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faut</a:t>
            </a:r>
            <a:r>
              <a:rPr lang="en-US" dirty="0"/>
              <a:t> </a:t>
            </a:r>
            <a:r>
              <a:rPr lang="en-US" dirty="0" err="1"/>
              <a:t>laisser</a:t>
            </a:r>
            <a:r>
              <a:rPr lang="en-US" dirty="0"/>
              <a:t> passer les 15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d'incubation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éventuelle</a:t>
            </a:r>
            <a:r>
              <a:rPr lang="en-US" dirty="0"/>
              <a:t> primo-infection, plus les 10 à 15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nécessaires</a:t>
            </a:r>
            <a:r>
              <a:rPr lang="en-US" dirty="0"/>
              <a:t> pour </a:t>
            </a:r>
            <a:r>
              <a:rPr lang="en-US" dirty="0" err="1"/>
              <a:t>obtenir</a:t>
            </a:r>
            <a:r>
              <a:rPr lang="en-US" dirty="0"/>
              <a:t> à coup </a:t>
            </a:r>
            <a:r>
              <a:rPr lang="en-US" dirty="0" err="1"/>
              <a:t>sûr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élévation</a:t>
            </a:r>
            <a:r>
              <a:rPr lang="en-US" dirty="0"/>
              <a:t> </a:t>
            </a:r>
            <a:r>
              <a:rPr lang="en-US" dirty="0" err="1"/>
              <a:t>significative</a:t>
            </a:r>
            <a:r>
              <a:rPr lang="en-US" dirty="0"/>
              <a:t> du </a:t>
            </a:r>
            <a:r>
              <a:rPr lang="en-US" dirty="0" err="1"/>
              <a:t>titre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2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+mn-lt"/>
              </a:rPr>
              <a:t>5-3.L'examen </a:t>
            </a:r>
            <a:r>
              <a:rPr lang="en-US" sz="2800" b="1" dirty="0" err="1" smtClean="0">
                <a:latin typeface="+mn-lt"/>
              </a:rPr>
              <a:t>systématique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en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cours</a:t>
            </a:r>
            <a:r>
              <a:rPr lang="en-US" sz="2800" b="1" dirty="0" smtClean="0">
                <a:latin typeface="+mn-lt"/>
              </a:rPr>
              <a:t> de </a:t>
            </a:r>
            <a:r>
              <a:rPr lang="en-US" sz="2800" b="1" dirty="0" err="1" smtClean="0">
                <a:latin typeface="+mn-lt"/>
              </a:rPr>
              <a:t>grossesse</a:t>
            </a:r>
            <a:r>
              <a:rPr lang="en-US" sz="2800" b="1" dirty="0" smtClean="0">
                <a:latin typeface="+mn-lt"/>
              </a:rPr>
              <a:t>, </a:t>
            </a:r>
            <a:r>
              <a:rPr lang="en-US" sz="2800" b="1" dirty="0" err="1" smtClean="0">
                <a:latin typeface="+mn-lt"/>
              </a:rPr>
              <a:t>c'est</a:t>
            </a:r>
            <a:r>
              <a:rPr lang="en-US" sz="2800" b="1" dirty="0" smtClean="0">
                <a:latin typeface="+mn-lt"/>
              </a:rPr>
              <a:t>-à-dire sans notion de </a:t>
            </a:r>
            <a:r>
              <a:rPr lang="en-US" sz="2800" b="1" dirty="0" err="1" smtClean="0">
                <a:latin typeface="+mn-lt"/>
              </a:rPr>
              <a:t>contage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ni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err="1" smtClean="0">
                <a:latin typeface="+mn-lt"/>
              </a:rPr>
              <a:t>éruption</a:t>
            </a:r>
            <a:r>
              <a:rPr lang="en-US" sz="2800" b="1" dirty="0" smtClean="0">
                <a:latin typeface="+mn-lt"/>
              </a:rPr>
              <a:t> </a:t>
            </a:r>
            <a:r>
              <a:rPr lang="fr-FR" sz="2800" b="1" dirty="0" smtClean="0">
                <a:latin typeface="+mn-lt"/>
              </a:rPr>
              <a:t/>
            </a:r>
            <a:br>
              <a:rPr lang="fr-FR" sz="2800" b="1" dirty="0" smtClean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fr-FR" dirty="0"/>
          </a:p>
          <a:p>
            <a:r>
              <a:rPr lang="en-US" dirty="0"/>
              <a:t>Si la femme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séronégative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faudra</a:t>
            </a:r>
            <a:r>
              <a:rPr lang="en-US" dirty="0"/>
              <a:t> </a:t>
            </a:r>
            <a:r>
              <a:rPr lang="en-US" dirty="0" err="1"/>
              <a:t>éviter</a:t>
            </a:r>
            <a:r>
              <a:rPr lang="en-US" dirty="0"/>
              <a:t> les occasions de contamination, surtout  </a:t>
            </a:r>
            <a:r>
              <a:rPr lang="en-US" dirty="0" err="1"/>
              <a:t>durant</a:t>
            </a:r>
            <a:r>
              <a:rPr lang="en-US" dirty="0"/>
              <a:t> les 3 à 4 premiers </a:t>
            </a:r>
            <a:r>
              <a:rPr lang="en-US" dirty="0" err="1"/>
              <a:t>mois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grossesse</a:t>
            </a:r>
            <a:r>
              <a:rPr lang="en-US" dirty="0"/>
              <a:t> et </a:t>
            </a:r>
            <a:r>
              <a:rPr lang="en-US" dirty="0" err="1"/>
              <a:t>procéder</a:t>
            </a:r>
            <a:r>
              <a:rPr lang="en-US" dirty="0"/>
              <a:t> à un </a:t>
            </a:r>
            <a:r>
              <a:rPr lang="en-US" dirty="0" err="1"/>
              <a:t>titrage</a:t>
            </a:r>
            <a:r>
              <a:rPr lang="en-US" dirty="0"/>
              <a:t>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mois</a:t>
            </a:r>
            <a:r>
              <a:rPr lang="en-US" dirty="0"/>
              <a:t>. </a:t>
            </a:r>
            <a:r>
              <a:rPr lang="en-US" dirty="0" err="1"/>
              <a:t>Naturellement</a:t>
            </a:r>
            <a:r>
              <a:rPr lang="en-US" dirty="0"/>
              <a:t>, </a:t>
            </a:r>
            <a:r>
              <a:rPr lang="en-US" dirty="0" err="1"/>
              <a:t>cette</a:t>
            </a:r>
            <a:r>
              <a:rPr lang="en-US" dirty="0"/>
              <a:t> femme </a:t>
            </a:r>
            <a:r>
              <a:rPr lang="en-US" dirty="0" err="1"/>
              <a:t>devra</a:t>
            </a:r>
            <a:r>
              <a:rPr lang="en-US" dirty="0"/>
              <a:t> </a:t>
            </a:r>
            <a:r>
              <a:rPr lang="en-US" u="sng" dirty="0" err="1"/>
              <a:t>impérativement</a:t>
            </a:r>
            <a:r>
              <a:rPr lang="en-US" u="sng" dirty="0"/>
              <a:t> </a:t>
            </a:r>
            <a:r>
              <a:rPr lang="en-US" u="sng" dirty="0" err="1"/>
              <a:t>être</a:t>
            </a:r>
            <a:r>
              <a:rPr lang="en-US" u="sng" dirty="0"/>
              <a:t> </a:t>
            </a:r>
            <a:r>
              <a:rPr lang="en-US" u="sng" dirty="0" err="1"/>
              <a:t>vaccinée</a:t>
            </a:r>
            <a:r>
              <a:rPr lang="en-US" u="sng" dirty="0"/>
              <a:t> </a:t>
            </a:r>
            <a:r>
              <a:rPr lang="en-US" u="sng" dirty="0" err="1"/>
              <a:t>en</a:t>
            </a:r>
            <a:r>
              <a:rPr lang="en-US" u="sng" dirty="0"/>
              <a:t> post-partum,</a:t>
            </a:r>
            <a:r>
              <a:rPr lang="en-US" dirty="0"/>
              <a:t> </a:t>
            </a:r>
            <a:r>
              <a:rPr lang="en-US" u="sng" dirty="0" err="1"/>
              <a:t>avant</a:t>
            </a:r>
            <a:r>
              <a:rPr lang="en-US" u="sng" dirty="0"/>
              <a:t> la sortie de </a:t>
            </a:r>
            <a:r>
              <a:rPr lang="en-US" u="sng" dirty="0" err="1"/>
              <a:t>maternité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Si </a:t>
            </a:r>
            <a:r>
              <a:rPr lang="en-US" dirty="0" err="1"/>
              <a:t>cette</a:t>
            </a:r>
            <a:r>
              <a:rPr lang="en-US" dirty="0"/>
              <a:t> femme a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dirty="0" err="1"/>
              <a:t>suffisant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n'a</a:t>
            </a:r>
            <a:r>
              <a:rPr lang="en-US" dirty="0"/>
              <a:t> pas </a:t>
            </a:r>
            <a:r>
              <a:rPr lang="en-US" dirty="0" err="1"/>
              <a:t>besoin</a:t>
            </a:r>
            <a:r>
              <a:rPr lang="en-US" dirty="0"/>
              <a:t> d'être </a:t>
            </a:r>
            <a:r>
              <a:rPr lang="en-US" dirty="0" err="1"/>
              <a:t>vaccinée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post-partum. 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6 LES DATES DES PRÉLÈVEMENTS ET LES INDICATIONS DE LA RECHERCHE DES IGM RUBÉOLIQUES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Dates de </a:t>
            </a:r>
            <a:r>
              <a:rPr lang="en-US" sz="2800" b="1" dirty="0" err="1">
                <a:latin typeface="+mn-lt"/>
              </a:rPr>
              <a:t>prélèvements</a:t>
            </a:r>
            <a:r>
              <a:rPr lang="en-US" sz="2800" b="1" dirty="0">
                <a:latin typeface="+mn-lt"/>
              </a:rPr>
              <a:t>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Le premier </a:t>
            </a:r>
            <a:r>
              <a:rPr lang="en-US" u="sng" dirty="0" err="1"/>
              <a:t>sérum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à </a:t>
            </a:r>
            <a:r>
              <a:rPr lang="en-US" dirty="0" err="1"/>
              <a:t>prélever</a:t>
            </a:r>
            <a:r>
              <a:rPr lang="en-US" dirty="0"/>
              <a:t> le plus </a:t>
            </a:r>
            <a:r>
              <a:rPr lang="en-US" dirty="0" err="1"/>
              <a:t>tôt</a:t>
            </a:r>
            <a:r>
              <a:rPr lang="en-US" dirty="0"/>
              <a:t> possible. </a:t>
            </a:r>
            <a:endParaRPr lang="fr-FR" dirty="0"/>
          </a:p>
          <a:p>
            <a:r>
              <a:rPr lang="en-US" u="sng" dirty="0"/>
              <a:t>Le second </a:t>
            </a:r>
            <a:r>
              <a:rPr lang="en-US" u="sng" dirty="0" err="1"/>
              <a:t>sérum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à </a:t>
            </a:r>
            <a:r>
              <a:rPr lang="en-US" dirty="0" err="1"/>
              <a:t>prélever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d'éruption</a:t>
            </a:r>
            <a:r>
              <a:rPr lang="en-US" dirty="0"/>
              <a:t>, 15 </a:t>
            </a:r>
            <a:r>
              <a:rPr lang="en-US" dirty="0" err="1"/>
              <a:t>jours</a:t>
            </a:r>
            <a:r>
              <a:rPr lang="en-US" dirty="0"/>
              <a:t> après </a:t>
            </a:r>
            <a:r>
              <a:rPr lang="en-US" dirty="0" err="1"/>
              <a:t>celle</a:t>
            </a:r>
            <a:r>
              <a:rPr lang="en-US" dirty="0"/>
              <a:t>-ci;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de </a:t>
            </a:r>
            <a:r>
              <a:rPr lang="en-US" dirty="0" err="1"/>
              <a:t>contage</a:t>
            </a:r>
            <a:r>
              <a:rPr lang="en-US" dirty="0"/>
              <a:t>, 4 </a:t>
            </a:r>
            <a:r>
              <a:rPr lang="en-US" dirty="0" err="1"/>
              <a:t>ou</a:t>
            </a:r>
            <a:r>
              <a:rPr lang="en-US" dirty="0"/>
              <a:t> 3 </a:t>
            </a:r>
            <a:r>
              <a:rPr lang="en-US" dirty="0" err="1"/>
              <a:t>semaines</a:t>
            </a:r>
            <a:r>
              <a:rPr lang="en-US" dirty="0"/>
              <a:t> après </a:t>
            </a:r>
            <a:r>
              <a:rPr lang="en-US" dirty="0" err="1"/>
              <a:t>celui</a:t>
            </a:r>
            <a:r>
              <a:rPr lang="en-US" dirty="0"/>
              <a:t>-ci, </a:t>
            </a:r>
            <a:r>
              <a:rPr lang="en-US" dirty="0" err="1"/>
              <a:t>lorsque</a:t>
            </a:r>
            <a:r>
              <a:rPr lang="en-US" dirty="0"/>
              <a:t> le premier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indique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10. </a:t>
            </a:r>
            <a:r>
              <a:rPr lang="en-US" dirty="0" err="1"/>
              <a:t>Lorsque</a:t>
            </a:r>
            <a:r>
              <a:rPr lang="en-US" dirty="0"/>
              <a:t> le premier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indique</a:t>
            </a:r>
            <a:r>
              <a:rPr lang="en-US" dirty="0"/>
              <a:t>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u="sng" dirty="0"/>
              <a:t>&gt;</a:t>
            </a:r>
            <a:r>
              <a:rPr lang="en-US" dirty="0"/>
              <a:t> 20,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suffit</a:t>
            </a:r>
            <a:r>
              <a:rPr lang="en-US" dirty="0"/>
              <a:t> d'un </a:t>
            </a:r>
            <a:r>
              <a:rPr lang="en-US" dirty="0" err="1"/>
              <a:t>délai</a:t>
            </a:r>
            <a:r>
              <a:rPr lang="en-US" dirty="0"/>
              <a:t> de 15 </a:t>
            </a:r>
            <a:r>
              <a:rPr lang="en-US" dirty="0" err="1"/>
              <a:t>jours</a:t>
            </a:r>
            <a:r>
              <a:rPr lang="en-US" dirty="0"/>
              <a:t> pour </a:t>
            </a:r>
            <a:r>
              <a:rPr lang="en-US" dirty="0" err="1"/>
              <a:t>prélever</a:t>
            </a:r>
            <a:r>
              <a:rPr lang="en-US" dirty="0"/>
              <a:t> le second </a:t>
            </a:r>
            <a:r>
              <a:rPr lang="en-US" dirty="0" err="1"/>
              <a:t>sérum</a:t>
            </a:r>
            <a:r>
              <a:rPr lang="en-US" dirty="0"/>
              <a:t>. </a:t>
            </a:r>
            <a:endParaRPr lang="fr-FR" dirty="0"/>
          </a:p>
          <a:p>
            <a:r>
              <a:rPr lang="en-US" u="sng" dirty="0"/>
              <a:t>Pour un </a:t>
            </a:r>
            <a:r>
              <a:rPr lang="en-US" u="sng" dirty="0" err="1"/>
              <a:t>examen</a:t>
            </a:r>
            <a:r>
              <a:rPr lang="en-US" u="sng" dirty="0"/>
              <a:t> </a:t>
            </a:r>
            <a:r>
              <a:rPr lang="en-US" u="sng" dirty="0" err="1"/>
              <a:t>systématique</a:t>
            </a:r>
            <a:r>
              <a:rPr lang="en-US" dirty="0"/>
              <a:t>, un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suffit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Les </a:t>
            </a:r>
            <a:r>
              <a:rPr lang="en-US" dirty="0" err="1"/>
              <a:t>sérums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à </a:t>
            </a:r>
            <a:r>
              <a:rPr lang="en-US" dirty="0" err="1"/>
              <a:t>adresser</a:t>
            </a:r>
            <a:r>
              <a:rPr lang="en-US" dirty="0"/>
              <a:t> au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laboratoire</a:t>
            </a:r>
            <a:r>
              <a:rPr lang="en-US" dirty="0"/>
              <a:t>, avec des </a:t>
            </a:r>
            <a:r>
              <a:rPr lang="en-US" dirty="0" err="1"/>
              <a:t>renseignements</a:t>
            </a:r>
            <a:r>
              <a:rPr lang="en-US" dirty="0"/>
              <a:t> </a:t>
            </a:r>
            <a:r>
              <a:rPr lang="en-US" dirty="0" err="1"/>
              <a:t>cliniques</a:t>
            </a:r>
            <a:r>
              <a:rPr lang="en-US" dirty="0"/>
              <a:t> sur le motif de </a:t>
            </a:r>
            <a:r>
              <a:rPr lang="en-US" dirty="0" err="1"/>
              <a:t>l'examen</a:t>
            </a:r>
            <a:r>
              <a:rPr lang="en-US" dirty="0"/>
              <a:t>, </a:t>
            </a:r>
            <a:r>
              <a:rPr lang="en-US" dirty="0" err="1"/>
              <a:t>renseignement</a:t>
            </a:r>
            <a:r>
              <a:rPr lang="en-US" dirty="0"/>
              <a:t> précis, </a:t>
            </a:r>
            <a:r>
              <a:rPr lang="en-US" dirty="0" err="1"/>
              <a:t>datés</a:t>
            </a:r>
            <a:r>
              <a:rPr lang="en-US" dirty="0"/>
              <a:t>. Sans </a:t>
            </a:r>
            <a:r>
              <a:rPr lang="en-US" dirty="0" err="1"/>
              <a:t>eux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impossible de </a:t>
            </a:r>
            <a:r>
              <a:rPr lang="en-US" dirty="0" err="1"/>
              <a:t>décider</a:t>
            </a:r>
            <a:r>
              <a:rPr lang="en-US" dirty="0"/>
              <a:t> de </a:t>
            </a:r>
            <a:r>
              <a:rPr lang="en-US" dirty="0" err="1"/>
              <a:t>l'utilité</a:t>
            </a:r>
            <a:r>
              <a:rPr lang="en-US" dirty="0"/>
              <a:t> et de la date d'un </a:t>
            </a:r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prélèvement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la </a:t>
            </a:r>
            <a:r>
              <a:rPr lang="en-US" dirty="0" err="1"/>
              <a:t>nécessité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recherche</a:t>
            </a:r>
            <a:r>
              <a:rPr lang="en-US" dirty="0"/>
              <a:t> des IgM </a:t>
            </a:r>
            <a:r>
              <a:rPr lang="en-US" dirty="0" err="1"/>
              <a:t>rubéoliques</a:t>
            </a:r>
            <a:r>
              <a:rPr lang="en-US" dirty="0"/>
              <a:t>.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4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Indications de la </a:t>
            </a:r>
            <a:r>
              <a:rPr lang="en-US" sz="2800" b="1" dirty="0" err="1" smtClean="0">
                <a:latin typeface="+mn-lt"/>
              </a:rPr>
              <a:t>recherche</a:t>
            </a:r>
            <a:r>
              <a:rPr lang="en-US" sz="2800" b="1" dirty="0" smtClean="0">
                <a:latin typeface="+mn-lt"/>
              </a:rPr>
              <a:t> des IgM </a:t>
            </a:r>
            <a:r>
              <a:rPr lang="en-US" sz="2800" b="1" dirty="0" err="1" smtClean="0">
                <a:latin typeface="+mn-lt"/>
              </a:rPr>
              <a:t>rubéoliques</a:t>
            </a:r>
            <a:r>
              <a:rPr lang="en-US" sz="2800" b="1" dirty="0" smtClean="0">
                <a:latin typeface="+mn-lt"/>
              </a:rPr>
              <a:t>  </a:t>
            </a:r>
            <a:r>
              <a:rPr lang="en-US" sz="2800" b="1" dirty="0" err="1" smtClean="0">
                <a:latin typeface="+mn-lt"/>
              </a:rPr>
              <a:t>devant</a:t>
            </a:r>
            <a:r>
              <a:rPr lang="en-US" sz="2800" b="1" dirty="0" smtClean="0">
                <a:latin typeface="+mn-lt"/>
              </a:rPr>
              <a:t>= </a:t>
            </a:r>
            <a:r>
              <a:rPr lang="fr-FR" sz="2800" b="1" dirty="0" smtClean="0">
                <a:latin typeface="+mn-lt"/>
              </a:rPr>
              <a:t/>
            </a:r>
            <a:br>
              <a:rPr lang="fr-FR" sz="2800" b="1" dirty="0" smtClean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 err="1"/>
              <a:t>Une</a:t>
            </a:r>
            <a:r>
              <a:rPr lang="en-US" dirty="0"/>
              <a:t> augmentation </a:t>
            </a:r>
            <a:r>
              <a:rPr lang="en-US" dirty="0" err="1"/>
              <a:t>significative</a:t>
            </a:r>
            <a:r>
              <a:rPr lang="en-US" dirty="0"/>
              <a:t> du </a:t>
            </a:r>
            <a:r>
              <a:rPr lang="en-US" dirty="0" err="1"/>
              <a:t>titre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 après </a:t>
            </a:r>
            <a:r>
              <a:rPr lang="en-US" dirty="0" err="1"/>
              <a:t>contage</a:t>
            </a:r>
            <a:r>
              <a:rPr lang="en-US" dirty="0"/>
              <a:t> non </a:t>
            </a:r>
            <a:r>
              <a:rPr lang="en-US" dirty="0" err="1"/>
              <a:t>suivi</a:t>
            </a:r>
            <a:r>
              <a:rPr lang="en-US" dirty="0"/>
              <a:t> </a:t>
            </a:r>
            <a:r>
              <a:rPr lang="en-US" dirty="0" err="1"/>
              <a:t>d'éruption</a:t>
            </a:r>
            <a:r>
              <a:rPr lang="en-US" dirty="0"/>
              <a:t>, pour </a:t>
            </a:r>
            <a:r>
              <a:rPr lang="en-US" dirty="0" err="1"/>
              <a:t>distinguer</a:t>
            </a:r>
            <a:r>
              <a:rPr lang="en-US" dirty="0"/>
              <a:t> </a:t>
            </a:r>
            <a:r>
              <a:rPr lang="en-US" dirty="0" err="1"/>
              <a:t>primoinfection</a:t>
            </a:r>
            <a:r>
              <a:rPr lang="en-US" dirty="0"/>
              <a:t> et </a:t>
            </a:r>
            <a:r>
              <a:rPr lang="en-US" dirty="0" err="1"/>
              <a:t>réinfection</a:t>
            </a:r>
            <a:r>
              <a:rPr lang="en-US" dirty="0"/>
              <a:t> chez femme enceinte.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/>
              <a:t>Le diagnostic </a:t>
            </a:r>
            <a:r>
              <a:rPr lang="en-US" dirty="0" err="1"/>
              <a:t>d'infection</a:t>
            </a:r>
            <a:r>
              <a:rPr lang="en-US" dirty="0"/>
              <a:t> </a:t>
            </a:r>
            <a:r>
              <a:rPr lang="en-US" dirty="0" err="1"/>
              <a:t>congénitale</a:t>
            </a:r>
            <a:r>
              <a:rPr lang="en-US" dirty="0"/>
              <a:t> chez le nouveau-né </a:t>
            </a:r>
            <a:r>
              <a:rPr lang="en-US" dirty="0" err="1"/>
              <a:t>où</a:t>
            </a:r>
            <a:r>
              <a:rPr lang="en-US" dirty="0"/>
              <a:t> les IgM </a:t>
            </a:r>
            <a:r>
              <a:rPr lang="en-US" dirty="0" err="1"/>
              <a:t>rubéoliques</a:t>
            </a:r>
            <a:r>
              <a:rPr lang="en-US" dirty="0"/>
              <a:t> persistent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semaines</a:t>
            </a:r>
            <a:r>
              <a:rPr lang="en-US" dirty="0"/>
              <a:t>.  </a:t>
            </a:r>
            <a:endParaRPr lang="fr-FR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1. LE VIRUS DE LA RUBÉOLE 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 virus </a:t>
            </a:r>
            <a:r>
              <a:rPr lang="en-US" dirty="0" err="1"/>
              <a:t>est</a:t>
            </a:r>
            <a:r>
              <a:rPr lang="en-US" dirty="0"/>
              <a:t> un virus à ARN de </a:t>
            </a:r>
            <a:r>
              <a:rPr lang="en-US" dirty="0" err="1"/>
              <a:t>polarité</a:t>
            </a:r>
            <a:r>
              <a:rPr lang="en-US" dirty="0"/>
              <a:t> positive, à </a:t>
            </a:r>
            <a:r>
              <a:rPr lang="en-US" dirty="0" err="1"/>
              <a:t>capside</a:t>
            </a:r>
            <a:r>
              <a:rPr lang="en-US" dirty="0"/>
              <a:t> </a:t>
            </a:r>
            <a:r>
              <a:rPr lang="en-US" dirty="0" err="1"/>
              <a:t>icosaédrique</a:t>
            </a:r>
            <a:r>
              <a:rPr lang="en-US" dirty="0"/>
              <a:t> et </a:t>
            </a:r>
            <a:r>
              <a:rPr lang="en-US" dirty="0" err="1"/>
              <a:t>enveloppé</a:t>
            </a:r>
            <a:r>
              <a:rPr lang="en-US" dirty="0"/>
              <a:t>. </a:t>
            </a:r>
            <a:r>
              <a:rPr lang="en-US" dirty="0" err="1"/>
              <a:t>C'est</a:t>
            </a:r>
            <a:r>
              <a:rPr lang="en-US" dirty="0"/>
              <a:t> </a:t>
            </a:r>
            <a:r>
              <a:rPr lang="en-US" dirty="0" err="1"/>
              <a:t>parmi</a:t>
            </a:r>
            <a:r>
              <a:rPr lang="en-US" dirty="0"/>
              <a:t> les </a:t>
            </a:r>
            <a:r>
              <a:rPr lang="en-US" dirty="0" err="1"/>
              <a:t>Togaviridae</a:t>
            </a:r>
            <a:r>
              <a:rPr lang="en-US" dirty="0"/>
              <a:t> un virus unique (genre </a:t>
            </a:r>
            <a:r>
              <a:rPr lang="en-US" dirty="0" err="1"/>
              <a:t>Rubivirus</a:t>
            </a:r>
            <a:r>
              <a:rPr lang="en-US" dirty="0"/>
              <a:t>),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/>
              <a:t>individualisé</a:t>
            </a:r>
            <a:r>
              <a:rPr lang="en-US" dirty="0"/>
              <a:t>.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virus </a:t>
            </a:r>
            <a:r>
              <a:rPr lang="en-US" dirty="0" err="1"/>
              <a:t>enveloppés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persiste</a:t>
            </a:r>
            <a:r>
              <a:rPr lang="en-US" dirty="0"/>
              <a:t> </a:t>
            </a:r>
            <a:r>
              <a:rPr lang="en-US" dirty="0" err="1"/>
              <a:t>peu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l'environnement</a:t>
            </a:r>
            <a:r>
              <a:rPr lang="en-US" dirty="0"/>
              <a:t>, </a:t>
            </a:r>
            <a:r>
              <a:rPr lang="en-US" dirty="0" err="1"/>
              <a:t>s'inactive</a:t>
            </a:r>
            <a:r>
              <a:rPr lang="en-US" dirty="0"/>
              <a:t> </a:t>
            </a:r>
            <a:r>
              <a:rPr lang="en-US" dirty="0" err="1"/>
              <a:t>rapidement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selles</a:t>
            </a:r>
            <a:r>
              <a:rPr lang="en-US" dirty="0"/>
              <a:t>, ne se </a:t>
            </a:r>
            <a:r>
              <a:rPr lang="en-US" dirty="0" err="1"/>
              <a:t>transmet</a:t>
            </a:r>
            <a:r>
              <a:rPr lang="en-US" dirty="0"/>
              <a:t> pas à distance. Fragile et </a:t>
            </a:r>
            <a:r>
              <a:rPr lang="en-US" dirty="0" err="1"/>
              <a:t>strictement</a:t>
            </a:r>
            <a:r>
              <a:rPr lang="en-US" dirty="0"/>
              <a:t> </a:t>
            </a:r>
            <a:r>
              <a:rPr lang="en-US" dirty="0" err="1"/>
              <a:t>humain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transmis</a:t>
            </a:r>
            <a:r>
              <a:rPr lang="en-US" dirty="0"/>
              <a:t> par contacts </a:t>
            </a:r>
            <a:r>
              <a:rPr lang="en-US" dirty="0" err="1"/>
              <a:t>interhumains</a:t>
            </a:r>
            <a:r>
              <a:rPr lang="en-US" dirty="0"/>
              <a:t> directs, </a:t>
            </a:r>
            <a:r>
              <a:rPr lang="en-US" dirty="0" err="1"/>
              <a:t>respiratoires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Bien que </a:t>
            </a:r>
            <a:r>
              <a:rPr lang="en-US" dirty="0" err="1"/>
              <a:t>strictement</a:t>
            </a:r>
            <a:r>
              <a:rPr lang="en-US" dirty="0"/>
              <a:t> </a:t>
            </a:r>
            <a:r>
              <a:rPr lang="en-US" dirty="0" err="1"/>
              <a:t>humain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se </a:t>
            </a:r>
            <a:r>
              <a:rPr lang="en-US" dirty="0" err="1"/>
              <a:t>multiplie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des cultures </a:t>
            </a:r>
            <a:r>
              <a:rPr lang="en-US" dirty="0" err="1"/>
              <a:t>cellulaires</a:t>
            </a:r>
            <a:r>
              <a:rPr lang="en-US" dirty="0"/>
              <a:t> </a:t>
            </a:r>
            <a:r>
              <a:rPr lang="en-US" dirty="0" err="1"/>
              <a:t>humaines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animales</a:t>
            </a:r>
            <a:r>
              <a:rPr lang="en-US" dirty="0"/>
              <a:t> </a:t>
            </a:r>
            <a:r>
              <a:rPr lang="en-US" dirty="0" err="1"/>
              <a:t>d'origines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diverse Son ECP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tardif</a:t>
            </a:r>
            <a:r>
              <a:rPr lang="en-US" dirty="0"/>
              <a:t>,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limité</a:t>
            </a:r>
            <a:r>
              <a:rPr lang="en-US" dirty="0"/>
              <a:t> et </a:t>
            </a:r>
            <a:r>
              <a:rPr lang="en-US" dirty="0" err="1"/>
              <a:t>discret</a:t>
            </a:r>
            <a:r>
              <a:rPr lang="en-US" dirty="0"/>
              <a:t>. 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521921"/>
          </a:xfrm>
        </p:spPr>
        <p:txBody>
          <a:bodyPr>
            <a:normAutofit fontScale="90000"/>
          </a:bodyPr>
          <a:lstStyle/>
          <a:p>
            <a:r>
              <a:rPr lang="fr-FR" sz="3600" b="1" u="sng" dirty="0">
                <a:latin typeface="+mn-lt"/>
              </a:rPr>
              <a:t>7. Le vaccin</a:t>
            </a:r>
            <a:r>
              <a:rPr lang="fr-FR" b="1" dirty="0"/>
              <a:t> </a:t>
            </a:r>
            <a:r>
              <a:rPr lang="fr-FR" b="1" u="sng" dirty="0"/>
              <a:t/>
            </a:r>
            <a:br>
              <a:rPr lang="fr-FR" b="1" u="sng" dirty="0"/>
            </a:br>
            <a:r>
              <a:rPr lang="fr-FR" dirty="0"/>
              <a:t> </a:t>
            </a:r>
            <a:br>
              <a:rPr lang="fr-FR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670" y="1468192"/>
            <a:ext cx="10787130" cy="47087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C'est</a:t>
            </a:r>
            <a:r>
              <a:rPr lang="en-US" dirty="0"/>
              <a:t>  un </a:t>
            </a:r>
            <a:r>
              <a:rPr lang="en-US" dirty="0" err="1"/>
              <a:t>vaccin</a:t>
            </a:r>
            <a:r>
              <a:rPr lang="en-US" dirty="0"/>
              <a:t> vivant,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injection sous-</a:t>
            </a:r>
            <a:r>
              <a:rPr lang="en-US" dirty="0" err="1"/>
              <a:t>cutanée</a:t>
            </a:r>
            <a:r>
              <a:rPr lang="en-US" dirty="0"/>
              <a:t> unique. Il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contre</a:t>
            </a:r>
            <a:r>
              <a:rPr lang="en-US" dirty="0" smtClean="0"/>
              <a:t> </a:t>
            </a:r>
            <a:r>
              <a:rPr lang="en-US" dirty="0" err="1" smtClean="0"/>
              <a:t>indiqué</a:t>
            </a:r>
            <a:r>
              <a:rPr lang="en-US" dirty="0" smtClean="0"/>
              <a:t> </a:t>
            </a:r>
            <a:r>
              <a:rPr lang="en-US" dirty="0"/>
              <a:t>chez les </a:t>
            </a:r>
            <a:r>
              <a:rPr lang="en-US" dirty="0" err="1"/>
              <a:t>sujets</a:t>
            </a:r>
            <a:r>
              <a:rPr lang="en-US" dirty="0"/>
              <a:t> </a:t>
            </a:r>
            <a:r>
              <a:rPr lang="en-US" dirty="0" err="1"/>
              <a:t>immunodéprimés</a:t>
            </a:r>
            <a:r>
              <a:rPr lang="en-US" dirty="0"/>
              <a:t> et chez la femme enceinte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/>
              <a:t>vaccination large </a:t>
            </a:r>
            <a:r>
              <a:rPr lang="en-US" dirty="0" err="1"/>
              <a:t>renforcée</a:t>
            </a:r>
            <a:r>
              <a:rPr lang="en-US" dirty="0"/>
              <a:t> : </a:t>
            </a:r>
            <a:r>
              <a:rPr lang="en-US" dirty="0" err="1"/>
              <a:t>elle</a:t>
            </a:r>
            <a:r>
              <a:rPr lang="en-US" dirty="0"/>
              <a:t> vise les </a:t>
            </a:r>
            <a:r>
              <a:rPr lang="en-US" dirty="0" err="1"/>
              <a:t>tous</a:t>
            </a:r>
            <a:r>
              <a:rPr lang="en-US" dirty="0"/>
              <a:t> </a:t>
            </a:r>
            <a:r>
              <a:rPr lang="en-US" dirty="0" err="1"/>
              <a:t>jeunes</a:t>
            </a:r>
            <a:r>
              <a:rPr lang="en-US" dirty="0"/>
              <a:t> </a:t>
            </a:r>
            <a:r>
              <a:rPr lang="en-US" dirty="0" err="1"/>
              <a:t>enfants</a:t>
            </a:r>
            <a:r>
              <a:rPr lang="en-US" dirty="0"/>
              <a:t> des </a:t>
            </a:r>
            <a:r>
              <a:rPr lang="en-US" dirty="0" err="1"/>
              <a:t>deux</a:t>
            </a:r>
            <a:r>
              <a:rPr lang="en-US" dirty="0"/>
              <a:t> sexes, </a:t>
            </a:r>
            <a:r>
              <a:rPr lang="en-US" dirty="0" err="1"/>
              <a:t>en</a:t>
            </a:r>
            <a:r>
              <a:rPr lang="en-US" dirty="0"/>
              <a:t> association avec la vaccination anti-</a:t>
            </a:r>
            <a:r>
              <a:rPr lang="en-US" dirty="0" err="1"/>
              <a:t>rougeoleuse</a:t>
            </a:r>
            <a:r>
              <a:rPr lang="en-US" dirty="0"/>
              <a:t> (ROR)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/>
              <a:t> les </a:t>
            </a:r>
            <a:r>
              <a:rPr lang="en-US" dirty="0" err="1"/>
              <a:t>jeunes</a:t>
            </a:r>
            <a:r>
              <a:rPr lang="en-US" dirty="0"/>
              <a:t> femmes </a:t>
            </a:r>
            <a:r>
              <a:rPr lang="en-US" dirty="0" err="1"/>
              <a:t>adultes</a:t>
            </a:r>
            <a:r>
              <a:rPr lang="en-US" dirty="0"/>
              <a:t> qui </a:t>
            </a:r>
            <a:r>
              <a:rPr lang="en-US" dirty="0" err="1"/>
              <a:t>n’auraient</a:t>
            </a:r>
            <a:r>
              <a:rPr lang="en-US" dirty="0"/>
              <a:t> pas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vaccinées</a:t>
            </a:r>
            <a:r>
              <a:rPr lang="en-US" dirty="0"/>
              <a:t>,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grossesse</a:t>
            </a:r>
            <a:r>
              <a:rPr lang="en-US" dirty="0"/>
              <a:t>, sous contraception. </a:t>
            </a:r>
            <a:endParaRPr lang="fr-FR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1. LE VIRUS DE LA RUBÉOLE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Ce virus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peu</a:t>
            </a:r>
            <a:r>
              <a:rPr lang="en-US" dirty="0"/>
              <a:t> </a:t>
            </a:r>
            <a:r>
              <a:rPr lang="en-US" dirty="0" err="1"/>
              <a:t>lytique</a:t>
            </a:r>
            <a:r>
              <a:rPr lang="en-US" dirty="0"/>
              <a:t> </a:t>
            </a:r>
            <a:r>
              <a:rPr lang="en-US" dirty="0" err="1"/>
              <a:t>donnant</a:t>
            </a:r>
            <a:r>
              <a:rPr lang="en-US" dirty="0"/>
              <a:t> des </a:t>
            </a:r>
            <a:r>
              <a:rPr lang="en-US" dirty="0" err="1"/>
              <a:t>cassures</a:t>
            </a:r>
            <a:r>
              <a:rPr lang="en-US" dirty="0"/>
              <a:t> </a:t>
            </a:r>
            <a:r>
              <a:rPr lang="en-US" dirty="0" err="1"/>
              <a:t>chromosiques</a:t>
            </a:r>
            <a:r>
              <a:rPr lang="en-US" dirty="0"/>
              <a:t> et un </a:t>
            </a:r>
            <a:r>
              <a:rPr lang="en-US" dirty="0" err="1"/>
              <a:t>ralentissement</a:t>
            </a:r>
            <a:r>
              <a:rPr lang="en-US" dirty="0"/>
              <a:t> des mitoses </a:t>
            </a:r>
            <a:r>
              <a:rPr lang="en-US" dirty="0" err="1"/>
              <a:t>dans</a:t>
            </a:r>
            <a:r>
              <a:rPr lang="en-US" dirty="0"/>
              <a:t> les cultures de cellules </a:t>
            </a:r>
            <a:r>
              <a:rPr lang="en-US" dirty="0" err="1"/>
              <a:t>infectées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Le virus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décelable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gorge des </a:t>
            </a:r>
            <a:r>
              <a:rPr lang="en-US" dirty="0" err="1"/>
              <a:t>sujets</a:t>
            </a:r>
            <a:r>
              <a:rPr lang="en-US" dirty="0"/>
              <a:t> </a:t>
            </a:r>
            <a:r>
              <a:rPr lang="en-US" dirty="0" err="1"/>
              <a:t>infectés</a:t>
            </a:r>
            <a:r>
              <a:rPr lang="en-US" dirty="0"/>
              <a:t> et la </a:t>
            </a:r>
            <a:r>
              <a:rPr lang="en-US" dirty="0" err="1"/>
              <a:t>période</a:t>
            </a:r>
            <a:r>
              <a:rPr lang="en-US" dirty="0"/>
              <a:t> de </a:t>
            </a:r>
            <a:r>
              <a:rPr lang="en-US" dirty="0" err="1"/>
              <a:t>contagiosité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de 5 à 8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à 5 à 8 </a:t>
            </a:r>
            <a:r>
              <a:rPr lang="en-US" dirty="0" err="1"/>
              <a:t>jours</a:t>
            </a:r>
            <a:r>
              <a:rPr lang="en-US" dirty="0"/>
              <a:t> après le début de </a:t>
            </a:r>
            <a:r>
              <a:rPr lang="en-US" dirty="0" err="1"/>
              <a:t>l'éruption</a:t>
            </a:r>
            <a:r>
              <a:rPr lang="en-US" dirty="0"/>
              <a:t>. La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contagieuse</a:t>
            </a:r>
            <a:r>
              <a:rPr lang="en-US" dirty="0"/>
              <a:t> que la </a:t>
            </a:r>
            <a:r>
              <a:rPr lang="en-US" dirty="0" err="1"/>
              <a:t>varicelle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la </a:t>
            </a:r>
            <a:r>
              <a:rPr lang="en-US" dirty="0" err="1"/>
              <a:t>rougeole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/>
              <a:t>On observe des </a:t>
            </a:r>
            <a:r>
              <a:rPr lang="en-US" dirty="0" err="1"/>
              <a:t>cas</a:t>
            </a:r>
            <a:r>
              <a:rPr lang="en-US" dirty="0"/>
              <a:t> tout au long de </a:t>
            </a:r>
            <a:r>
              <a:rPr lang="en-US" dirty="0" err="1"/>
              <a:t>l'année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avec </a:t>
            </a:r>
            <a:r>
              <a:rPr lang="en-US" dirty="0" err="1"/>
              <a:t>prédominance</a:t>
            </a:r>
            <a:r>
              <a:rPr lang="en-US" dirty="0"/>
              <a:t> au </a:t>
            </a:r>
            <a:r>
              <a:rPr lang="en-US" dirty="0" err="1"/>
              <a:t>printemps</a:t>
            </a:r>
            <a:r>
              <a:rPr lang="en-US" dirty="0" smtClean="0"/>
              <a:t>.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2. LA PRIMO-INFECTION RUBÉOLIQUE.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important de </a:t>
            </a:r>
            <a:r>
              <a:rPr lang="en-US" dirty="0" err="1"/>
              <a:t>distinguer</a:t>
            </a:r>
            <a:r>
              <a:rPr lang="en-US" dirty="0"/>
              <a:t> primo-infection et </a:t>
            </a:r>
            <a:r>
              <a:rPr lang="en-US" dirty="0" err="1"/>
              <a:t>réinfection</a:t>
            </a:r>
            <a:r>
              <a:rPr lang="en-US" dirty="0"/>
              <a:t> car le </a:t>
            </a:r>
            <a:r>
              <a:rPr lang="en-US" dirty="0" err="1"/>
              <a:t>risque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 smtClean="0"/>
              <a:t>congénitale</a:t>
            </a:r>
            <a:r>
              <a:rPr lang="en-US" dirty="0" smtClean="0"/>
              <a:t> </a:t>
            </a:r>
            <a:r>
              <a:rPr lang="en-US" dirty="0" err="1"/>
              <a:t>est</a:t>
            </a:r>
            <a:r>
              <a:rPr lang="en-US" dirty="0"/>
              <a:t>, à de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rares</a:t>
            </a:r>
            <a:r>
              <a:rPr lang="en-US" dirty="0"/>
              <a:t> exceptions, </a:t>
            </a:r>
            <a:r>
              <a:rPr lang="en-US" dirty="0" err="1"/>
              <a:t>lié</a:t>
            </a:r>
            <a:r>
              <a:rPr lang="en-US" dirty="0"/>
              <a:t> aux </a:t>
            </a:r>
            <a:r>
              <a:rPr lang="en-US" dirty="0" err="1"/>
              <a:t>seules</a:t>
            </a:r>
            <a:r>
              <a:rPr lang="en-US" dirty="0"/>
              <a:t> primo-infections </a:t>
            </a:r>
            <a:r>
              <a:rPr lang="en-US" dirty="0" err="1"/>
              <a:t>maternelles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début de </a:t>
            </a:r>
            <a:r>
              <a:rPr lang="en-US" dirty="0" err="1"/>
              <a:t>grossesse</a:t>
            </a:r>
            <a:r>
              <a:rPr lang="en-US" dirty="0"/>
              <a:t>.  	 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/>
              <a:t>Chez un </a:t>
            </a:r>
            <a:r>
              <a:rPr lang="en-US" dirty="0" err="1"/>
              <a:t>sujet</a:t>
            </a:r>
            <a:r>
              <a:rPr lang="en-US" dirty="0"/>
              <a:t> </a:t>
            </a:r>
            <a:r>
              <a:rPr lang="en-US" dirty="0" err="1"/>
              <a:t>infecté</a:t>
            </a:r>
            <a:r>
              <a:rPr lang="en-US" dirty="0"/>
              <a:t> pour la première </a:t>
            </a:r>
            <a:r>
              <a:rPr lang="en-US" dirty="0" err="1"/>
              <a:t>fois</a:t>
            </a:r>
            <a:r>
              <a:rPr lang="en-US" dirty="0"/>
              <a:t>, le virus </a:t>
            </a:r>
            <a:r>
              <a:rPr lang="en-US" dirty="0" err="1"/>
              <a:t>inhalé</a:t>
            </a:r>
            <a:r>
              <a:rPr lang="en-US" dirty="0"/>
              <a:t> se </a:t>
            </a:r>
            <a:r>
              <a:rPr lang="en-US" dirty="0" err="1"/>
              <a:t>multiplie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voies</a:t>
            </a:r>
            <a:r>
              <a:rPr lang="en-US" dirty="0"/>
              <a:t> </a:t>
            </a:r>
            <a:r>
              <a:rPr lang="en-US" dirty="0" err="1"/>
              <a:t>respiratoires</a:t>
            </a:r>
            <a:r>
              <a:rPr lang="en-US" dirty="0"/>
              <a:t> </a:t>
            </a:r>
            <a:r>
              <a:rPr lang="en-US" dirty="0" err="1"/>
              <a:t>puis</a:t>
            </a:r>
            <a:r>
              <a:rPr lang="en-US" dirty="0"/>
              <a:t> diffuse </a:t>
            </a:r>
            <a:r>
              <a:rPr lang="en-US" dirty="0" err="1"/>
              <a:t>largement</a:t>
            </a:r>
            <a:r>
              <a:rPr lang="en-US" dirty="0"/>
              <a:t>, par </a:t>
            </a:r>
            <a:r>
              <a:rPr lang="en-US" dirty="0" err="1"/>
              <a:t>virémie</a:t>
            </a:r>
            <a:r>
              <a:rPr lang="en-US" dirty="0"/>
              <a:t>, à tout </a:t>
            </a:r>
            <a:r>
              <a:rPr lang="en-US" dirty="0" err="1"/>
              <a:t>l'organisme</a:t>
            </a:r>
            <a:r>
              <a:rPr lang="en-US" dirty="0"/>
              <a:t>, </a:t>
            </a:r>
            <a:r>
              <a:rPr lang="en-US" dirty="0" err="1"/>
              <a:t>entraînant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u="sng" dirty="0"/>
              <a:t>infection </a:t>
            </a:r>
            <a:r>
              <a:rPr lang="en-US" u="sng" dirty="0" err="1"/>
              <a:t>généralisée</a:t>
            </a:r>
            <a:r>
              <a:rPr lang="en-US" dirty="0"/>
              <a:t>. </a:t>
            </a:r>
            <a:r>
              <a:rPr lang="en-US" dirty="0" err="1"/>
              <a:t>L’infection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toutefois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asymptomatique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40% des </a:t>
            </a:r>
            <a:r>
              <a:rPr lang="en-US" dirty="0" err="1"/>
              <a:t>cas</a:t>
            </a:r>
            <a:r>
              <a:rPr lang="en-US" dirty="0"/>
              <a:t>. </a:t>
            </a:r>
            <a:endParaRPr lang="fr-FR" dirty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1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2. LA PRIMO-INFECTION RUBÉOLIQUE.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L'éruption</a:t>
            </a:r>
            <a:r>
              <a:rPr lang="en-US" dirty="0"/>
              <a:t> </a:t>
            </a:r>
            <a:r>
              <a:rPr lang="en-US" dirty="0" err="1"/>
              <a:t>apparaît</a:t>
            </a:r>
            <a:r>
              <a:rPr lang="en-US" dirty="0"/>
              <a:t> au </a:t>
            </a:r>
            <a:r>
              <a:rPr lang="en-US" dirty="0" err="1"/>
              <a:t>terme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incubation de 13 à 20 </a:t>
            </a:r>
            <a:r>
              <a:rPr lang="en-US" dirty="0" err="1"/>
              <a:t>jours</a:t>
            </a:r>
            <a:r>
              <a:rPr lang="en-US" dirty="0"/>
              <a:t>, 16 </a:t>
            </a:r>
            <a:r>
              <a:rPr lang="en-US" dirty="0" err="1"/>
              <a:t>jours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moyenne</a:t>
            </a:r>
            <a:r>
              <a:rPr lang="en-US" dirty="0"/>
              <a:t>, </a:t>
            </a:r>
            <a:r>
              <a:rPr lang="en-US" dirty="0" err="1"/>
              <a:t>cette</a:t>
            </a:r>
            <a:r>
              <a:rPr lang="en-US" dirty="0"/>
              <a:t> incubation longue </a:t>
            </a:r>
            <a:r>
              <a:rPr lang="en-US" dirty="0" err="1"/>
              <a:t>étant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caractéristique</a:t>
            </a:r>
            <a:r>
              <a:rPr lang="en-US" dirty="0"/>
              <a:t> des infections </a:t>
            </a:r>
            <a:r>
              <a:rPr lang="en-US" dirty="0" err="1"/>
              <a:t>généralisées</a:t>
            </a:r>
            <a:r>
              <a:rPr lang="en-US" dirty="0"/>
              <a:t> avec </a:t>
            </a:r>
            <a:r>
              <a:rPr lang="en-US" dirty="0" err="1"/>
              <a:t>virémie</a:t>
            </a:r>
            <a:r>
              <a:rPr lang="en-US" dirty="0"/>
              <a:t>. Elle </a:t>
            </a:r>
            <a:r>
              <a:rPr lang="en-US" dirty="0" err="1"/>
              <a:t>apparaît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temps que les </a:t>
            </a:r>
            <a:r>
              <a:rPr lang="en-US" dirty="0" err="1"/>
              <a:t>anticorps</a:t>
            </a:r>
            <a:r>
              <a:rPr lang="en-US" dirty="0"/>
              <a:t> </a:t>
            </a:r>
            <a:r>
              <a:rPr lang="en-US" dirty="0" err="1"/>
              <a:t>circulants</a:t>
            </a:r>
            <a:r>
              <a:rPr lang="en-US" dirty="0"/>
              <a:t> ;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probable que </a:t>
            </a:r>
            <a:r>
              <a:rPr lang="en-US" dirty="0" err="1"/>
              <a:t>l'éruption</a:t>
            </a:r>
            <a:r>
              <a:rPr lang="en-US" dirty="0"/>
              <a:t> de la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due à </a:t>
            </a:r>
            <a:r>
              <a:rPr lang="en-US" dirty="0" err="1"/>
              <a:t>l'apparition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sang des </a:t>
            </a:r>
            <a:r>
              <a:rPr lang="en-US" dirty="0" err="1"/>
              <a:t>immuns</a:t>
            </a:r>
            <a:r>
              <a:rPr lang="en-US" dirty="0"/>
              <a:t> complexes virus-</a:t>
            </a:r>
            <a:r>
              <a:rPr lang="en-US" dirty="0" err="1"/>
              <a:t>anticorps</a:t>
            </a:r>
            <a:r>
              <a:rPr lang="en-US" dirty="0"/>
              <a:t>.  </a:t>
            </a:r>
            <a:endParaRPr lang="fr-FR" dirty="0"/>
          </a:p>
          <a:p>
            <a:r>
              <a:rPr lang="en-US" dirty="0" err="1"/>
              <a:t>L'éruption</a:t>
            </a:r>
            <a:r>
              <a:rPr lang="en-US" dirty="0"/>
              <a:t> de la </a:t>
            </a:r>
            <a:r>
              <a:rPr lang="en-US" dirty="0" err="1"/>
              <a:t>rubéole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prendre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 aspects. </a:t>
            </a:r>
            <a:r>
              <a:rPr lang="en-US" dirty="0" err="1"/>
              <a:t>Typiquement</a:t>
            </a:r>
            <a:r>
              <a:rPr lang="en-US" dirty="0"/>
              <a:t>, </a:t>
            </a:r>
            <a:r>
              <a:rPr lang="en-US" dirty="0" err="1"/>
              <a:t>c'est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éruption</a:t>
            </a:r>
            <a:r>
              <a:rPr lang="en-US" dirty="0"/>
              <a:t> </a:t>
            </a:r>
            <a:r>
              <a:rPr lang="en-US" dirty="0" err="1"/>
              <a:t>discrète</a:t>
            </a:r>
            <a:r>
              <a:rPr lang="en-US" dirty="0"/>
              <a:t>, </a:t>
            </a:r>
            <a:r>
              <a:rPr lang="en-US" dirty="0" err="1"/>
              <a:t>faites</a:t>
            </a:r>
            <a:r>
              <a:rPr lang="en-US" dirty="0"/>
              <a:t> de petites macules rose </a:t>
            </a:r>
            <a:r>
              <a:rPr lang="en-US" dirty="0" err="1"/>
              <a:t>pâle</a:t>
            </a:r>
            <a:r>
              <a:rPr lang="en-US" dirty="0"/>
              <a:t>, </a:t>
            </a:r>
            <a:r>
              <a:rPr lang="en-US" dirty="0" err="1"/>
              <a:t>commençant</a:t>
            </a:r>
            <a:r>
              <a:rPr lang="en-US" dirty="0"/>
              <a:t> au visage et </a:t>
            </a:r>
            <a:r>
              <a:rPr lang="en-US" dirty="0" err="1"/>
              <a:t>s'étendant</a:t>
            </a:r>
            <a:r>
              <a:rPr lang="en-US" dirty="0"/>
              <a:t> </a:t>
            </a:r>
            <a:r>
              <a:rPr lang="en-US" dirty="0" err="1"/>
              <a:t>rapidement</a:t>
            </a:r>
            <a:r>
              <a:rPr lang="en-US" dirty="0"/>
              <a:t> au </a:t>
            </a:r>
            <a:r>
              <a:rPr lang="en-US" dirty="0" err="1"/>
              <a:t>tronc</a:t>
            </a:r>
            <a:r>
              <a:rPr lang="en-US" dirty="0"/>
              <a:t> et aux </a:t>
            </a:r>
            <a:r>
              <a:rPr lang="en-US" dirty="0" err="1"/>
              <a:t>membres</a:t>
            </a:r>
            <a:r>
              <a:rPr lang="en-US" dirty="0"/>
              <a:t>. Elle </a:t>
            </a:r>
            <a:r>
              <a:rPr lang="en-US" dirty="0" err="1"/>
              <a:t>dure</a:t>
            </a:r>
            <a:r>
              <a:rPr lang="en-US" dirty="0"/>
              <a:t> </a:t>
            </a:r>
            <a:r>
              <a:rPr lang="en-US" dirty="0" err="1"/>
              <a:t>rarement</a:t>
            </a:r>
            <a:r>
              <a:rPr lang="en-US" dirty="0"/>
              <a:t> plus de 3 </a:t>
            </a:r>
            <a:r>
              <a:rPr lang="en-US" dirty="0" err="1"/>
              <a:t>jours</a:t>
            </a:r>
            <a:r>
              <a:rPr lang="en-US" dirty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2. LA PRIMO-INFECTION RUBÉOLIQUE. </a:t>
            </a:r>
            <a:r>
              <a:rPr lang="fr-FR" sz="2800" b="1" dirty="0">
                <a:latin typeface="+mn-lt"/>
              </a:rPr>
              <a:t/>
            </a:r>
            <a:br>
              <a:rPr lang="fr-FR" sz="2800" b="1" dirty="0">
                <a:latin typeface="+mn-lt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L’éruption</a:t>
            </a:r>
            <a:r>
              <a:rPr lang="en-US" dirty="0"/>
              <a:t> </a:t>
            </a:r>
            <a:r>
              <a:rPr lang="en-US" dirty="0" err="1"/>
              <a:t>respecte</a:t>
            </a:r>
            <a:r>
              <a:rPr lang="en-US" dirty="0"/>
              <a:t> </a:t>
            </a:r>
            <a:r>
              <a:rPr lang="en-US" dirty="0" err="1"/>
              <a:t>habituellement</a:t>
            </a:r>
            <a:r>
              <a:rPr lang="en-US" dirty="0"/>
              <a:t> le </a:t>
            </a:r>
            <a:r>
              <a:rPr lang="en-US" dirty="0" err="1"/>
              <a:t>cuir</a:t>
            </a:r>
            <a:r>
              <a:rPr lang="en-US" dirty="0"/>
              <a:t> </a:t>
            </a:r>
            <a:r>
              <a:rPr lang="en-US" dirty="0" err="1"/>
              <a:t>chevelu</a:t>
            </a:r>
            <a:r>
              <a:rPr lang="en-US" dirty="0"/>
              <a:t>, la </a:t>
            </a:r>
            <a:r>
              <a:rPr lang="en-US" dirty="0" err="1"/>
              <a:t>paume</a:t>
            </a:r>
            <a:r>
              <a:rPr lang="en-US" dirty="0"/>
              <a:t> des mains et des </a:t>
            </a:r>
            <a:r>
              <a:rPr lang="en-US" dirty="0" err="1"/>
              <a:t>pieds</a:t>
            </a:r>
            <a:r>
              <a:rPr lang="en-US" dirty="0"/>
              <a:t>. Le syndrome </a:t>
            </a:r>
            <a:r>
              <a:rPr lang="en-US" dirty="0" err="1"/>
              <a:t>infectieux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discret</a:t>
            </a:r>
            <a:r>
              <a:rPr lang="en-US" dirty="0"/>
              <a:t>, la </a:t>
            </a:r>
            <a:r>
              <a:rPr lang="en-US" dirty="0" err="1"/>
              <a:t>fièvre</a:t>
            </a:r>
            <a:r>
              <a:rPr lang="en-US" dirty="0"/>
              <a:t> ne </a:t>
            </a:r>
            <a:r>
              <a:rPr lang="en-US" dirty="0" err="1"/>
              <a:t>dépassant</a:t>
            </a:r>
            <a:r>
              <a:rPr lang="en-US" dirty="0"/>
              <a:t> pas 38,5° C.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signes</a:t>
            </a:r>
            <a:r>
              <a:rPr lang="en-US" dirty="0"/>
              <a:t> </a:t>
            </a:r>
            <a:r>
              <a:rPr lang="en-US" dirty="0" err="1"/>
              <a:t>complètent</a:t>
            </a:r>
            <a:r>
              <a:rPr lang="en-US" dirty="0"/>
              <a:t> le tableau : des </a:t>
            </a:r>
            <a:r>
              <a:rPr lang="en-US" dirty="0" err="1"/>
              <a:t>adénopathies</a:t>
            </a:r>
            <a:r>
              <a:rPr lang="en-US" dirty="0"/>
              <a:t> quasi-</a:t>
            </a:r>
            <a:r>
              <a:rPr lang="en-US" dirty="0" err="1"/>
              <a:t>constantes</a:t>
            </a:r>
            <a:r>
              <a:rPr lang="en-US" dirty="0"/>
              <a:t>, </a:t>
            </a:r>
            <a:r>
              <a:rPr lang="en-US" dirty="0" err="1"/>
              <a:t>apparues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l'éruption</a:t>
            </a:r>
            <a:r>
              <a:rPr lang="en-US" dirty="0"/>
              <a:t>, </a:t>
            </a:r>
            <a:r>
              <a:rPr lang="en-US" dirty="0" err="1"/>
              <a:t>généralisées</a:t>
            </a:r>
            <a:r>
              <a:rPr lang="en-US" dirty="0"/>
              <a:t> et </a:t>
            </a:r>
            <a:r>
              <a:rPr lang="en-US" dirty="0" err="1"/>
              <a:t>notamment</a:t>
            </a:r>
            <a:r>
              <a:rPr lang="en-US" dirty="0"/>
              <a:t> </a:t>
            </a:r>
            <a:r>
              <a:rPr lang="en-US" dirty="0" err="1"/>
              <a:t>cervicales</a:t>
            </a:r>
            <a:r>
              <a:rPr lang="en-US" dirty="0"/>
              <a:t> </a:t>
            </a:r>
            <a:r>
              <a:rPr lang="en-US" dirty="0" err="1"/>
              <a:t>postérieures</a:t>
            </a:r>
            <a:r>
              <a:rPr lang="en-US" dirty="0"/>
              <a:t>, et, chez </a:t>
            </a:r>
            <a:r>
              <a:rPr lang="en-US" dirty="0" err="1"/>
              <a:t>l'adulte</a:t>
            </a:r>
            <a:r>
              <a:rPr lang="en-US" dirty="0"/>
              <a:t>, des </a:t>
            </a:r>
            <a:r>
              <a:rPr lang="en-US" dirty="0" err="1"/>
              <a:t>arthralgies</a:t>
            </a:r>
            <a:r>
              <a:rPr lang="en-US" dirty="0"/>
              <a:t> </a:t>
            </a:r>
            <a:r>
              <a:rPr lang="en-US" dirty="0" err="1"/>
              <a:t>fréquentes</a:t>
            </a:r>
            <a:r>
              <a:rPr lang="en-US" dirty="0"/>
              <a:t>. </a:t>
            </a:r>
            <a:endParaRPr lang="fr-FR" dirty="0"/>
          </a:p>
          <a:p>
            <a:r>
              <a:rPr lang="en-US" dirty="0" err="1"/>
              <a:t>Cependant</a:t>
            </a:r>
            <a:r>
              <a:rPr lang="en-US" dirty="0"/>
              <a:t>, 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b="1" dirty="0"/>
              <a:t> des </a:t>
            </a:r>
            <a:r>
              <a:rPr lang="en-US" b="1" dirty="0" err="1"/>
              <a:t>éruptions</a:t>
            </a:r>
            <a:r>
              <a:rPr lang="en-US" b="1" dirty="0"/>
              <a:t> </a:t>
            </a:r>
            <a:r>
              <a:rPr lang="en-US" b="1" dirty="0" err="1"/>
              <a:t>intenses</a:t>
            </a:r>
            <a:r>
              <a:rPr lang="en-US" dirty="0"/>
              <a:t>, </a:t>
            </a:r>
            <a:r>
              <a:rPr lang="en-US" dirty="0" err="1"/>
              <a:t>morbilliformes</a:t>
            </a:r>
            <a:r>
              <a:rPr lang="en-US" dirty="0"/>
              <a:t>, </a:t>
            </a:r>
            <a:r>
              <a:rPr lang="en-US" dirty="0" err="1"/>
              <a:t>scarlatiniformes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purpuriques</a:t>
            </a:r>
            <a:r>
              <a:rPr lang="en-US" dirty="0"/>
              <a:t>.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2. LA PRIMO-INFECTION RUBÉOLIQUE. </a:t>
            </a: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Au </a:t>
            </a:r>
            <a:r>
              <a:rPr lang="en-US" dirty="0" err="1"/>
              <a:t>cours</a:t>
            </a:r>
            <a:r>
              <a:rPr lang="en-US" dirty="0"/>
              <a:t> de la primo-infection, on </a:t>
            </a:r>
            <a:r>
              <a:rPr lang="en-US" dirty="0" err="1"/>
              <a:t>peut</a:t>
            </a:r>
            <a:r>
              <a:rPr lang="en-US" dirty="0"/>
              <a:t> observer un grand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formes</a:t>
            </a:r>
            <a:r>
              <a:rPr lang="en-US" dirty="0"/>
              <a:t> </a:t>
            </a:r>
            <a:r>
              <a:rPr lang="en-US" dirty="0" err="1"/>
              <a:t>inapparentes</a:t>
            </a:r>
            <a:r>
              <a:rPr lang="en-US" dirty="0"/>
              <a:t> ; </a:t>
            </a:r>
            <a:r>
              <a:rPr lang="en-US" dirty="0" err="1"/>
              <a:t>une</a:t>
            </a:r>
            <a:r>
              <a:rPr lang="en-US" dirty="0"/>
              <a:t> femme enceinte </a:t>
            </a:r>
            <a:r>
              <a:rPr lang="en-US" dirty="0" err="1"/>
              <a:t>soumise</a:t>
            </a:r>
            <a:r>
              <a:rPr lang="en-US" dirty="0"/>
              <a:t> à un </a:t>
            </a:r>
            <a:r>
              <a:rPr lang="en-US" dirty="0" err="1"/>
              <a:t>contage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infecter</a:t>
            </a:r>
            <a:r>
              <a:rPr lang="en-US" dirty="0"/>
              <a:t> son </a:t>
            </a:r>
            <a:r>
              <a:rPr lang="en-US" dirty="0" err="1"/>
              <a:t>fœtus</a:t>
            </a:r>
            <a:r>
              <a:rPr lang="en-US" dirty="0"/>
              <a:t> sans faire </a:t>
            </a:r>
            <a:r>
              <a:rPr lang="en-US" dirty="0" err="1"/>
              <a:t>elle-même</a:t>
            </a:r>
            <a:r>
              <a:rPr lang="en-US" dirty="0"/>
              <a:t> de manifestations </a:t>
            </a:r>
            <a:r>
              <a:rPr lang="en-US" dirty="0" err="1"/>
              <a:t>cliniques.En</a:t>
            </a:r>
            <a:r>
              <a:rPr lang="en-US" dirty="0"/>
              <a:t> </a:t>
            </a:r>
            <a:r>
              <a:rPr lang="en-US" dirty="0" err="1"/>
              <a:t>pratique</a:t>
            </a:r>
            <a:r>
              <a:rPr lang="en-US" dirty="0"/>
              <a:t>, </a:t>
            </a:r>
            <a:r>
              <a:rPr lang="en-US" dirty="0" err="1"/>
              <a:t>toute</a:t>
            </a:r>
            <a:r>
              <a:rPr lang="en-US" dirty="0"/>
              <a:t> </a:t>
            </a:r>
            <a:r>
              <a:rPr lang="en-US" dirty="0" err="1"/>
              <a:t>éruption</a:t>
            </a:r>
            <a:r>
              <a:rPr lang="en-US" dirty="0"/>
              <a:t> </a:t>
            </a:r>
            <a:r>
              <a:rPr lang="en-US" dirty="0" err="1"/>
              <a:t>maculopapuleuse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purpurique</a:t>
            </a:r>
            <a:r>
              <a:rPr lang="en-US" dirty="0"/>
              <a:t>, </a:t>
            </a:r>
            <a:r>
              <a:rPr lang="en-US" dirty="0" err="1"/>
              <a:t>survenant</a:t>
            </a:r>
            <a:r>
              <a:rPr lang="en-US" dirty="0"/>
              <a:t> chez </a:t>
            </a:r>
            <a:r>
              <a:rPr lang="en-US" dirty="0" err="1"/>
              <a:t>une</a:t>
            </a:r>
            <a:r>
              <a:rPr lang="en-US" dirty="0"/>
              <a:t> femme enceinte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son entourage,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considérée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suspecte</a:t>
            </a:r>
            <a:r>
              <a:rPr lang="en-US" dirty="0"/>
              <a:t> de </a:t>
            </a:r>
            <a:r>
              <a:rPr lang="en-US" dirty="0" err="1"/>
              <a:t>rubéole</a:t>
            </a:r>
            <a:r>
              <a:rPr lang="en-US" dirty="0"/>
              <a:t>, et </a:t>
            </a:r>
            <a:r>
              <a:rPr lang="en-US" dirty="0" err="1"/>
              <a:t>cela</a:t>
            </a:r>
            <a:r>
              <a:rPr lang="en-US" dirty="0"/>
              <a:t> impose un diagnostic au </a:t>
            </a:r>
            <a:r>
              <a:rPr lang="en-US" dirty="0" err="1"/>
              <a:t>laboratoire</a:t>
            </a:r>
            <a:r>
              <a:rPr lang="en-US" dirty="0"/>
              <a:t>.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1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3.Le diagnostic au </a:t>
            </a:r>
            <a:r>
              <a:rPr lang="en-US" b="1" dirty="0" err="1"/>
              <a:t>laboratoire</a:t>
            </a:r>
            <a:r>
              <a:rPr lang="en-US" b="1" dirty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un diagnostic de certitude </a:t>
            </a:r>
            <a:r>
              <a:rPr lang="en-US" dirty="0" err="1"/>
              <a:t>en</a:t>
            </a:r>
            <a:r>
              <a:rPr lang="en-US" dirty="0"/>
              <a:t> raison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gravité</a:t>
            </a:r>
            <a:r>
              <a:rPr lang="en-US" dirty="0"/>
              <a:t> pour </a:t>
            </a:r>
            <a:r>
              <a:rPr lang="en-US" dirty="0" err="1"/>
              <a:t>une</a:t>
            </a:r>
            <a:r>
              <a:rPr lang="en-US" dirty="0"/>
              <a:t> femme enceinte. Il repose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pratique</a:t>
            </a:r>
            <a:r>
              <a:rPr lang="en-US" dirty="0"/>
              <a:t> sur la </a:t>
            </a:r>
            <a:r>
              <a:rPr lang="en-US" dirty="0" err="1"/>
              <a:t>caractérisation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 </a:t>
            </a:r>
            <a:r>
              <a:rPr lang="en-US" dirty="0" err="1"/>
              <a:t>rubéoliques</a:t>
            </a:r>
            <a:r>
              <a:rPr lang="en-US" dirty="0"/>
              <a:t> par des tests </a:t>
            </a:r>
            <a:r>
              <a:rPr lang="en-US" dirty="0" err="1"/>
              <a:t>sérologiques</a:t>
            </a:r>
            <a:r>
              <a:rPr lang="en-US" dirty="0"/>
              <a:t> simples Ce diagnostic repose sur le diagnostic indirect, le </a:t>
            </a:r>
            <a:r>
              <a:rPr lang="en-US" dirty="0" err="1"/>
              <a:t>sérodiagnostic</a:t>
            </a:r>
            <a:r>
              <a:rPr lang="en-US" dirty="0"/>
              <a:t>. Pour </a:t>
            </a:r>
            <a:r>
              <a:rPr lang="en-US" dirty="0" err="1"/>
              <a:t>détecter</a:t>
            </a:r>
            <a:r>
              <a:rPr lang="en-US" dirty="0"/>
              <a:t> les IgG </a:t>
            </a:r>
            <a:r>
              <a:rPr lang="en-US" dirty="0" err="1"/>
              <a:t>ou</a:t>
            </a:r>
            <a:r>
              <a:rPr lang="en-US" dirty="0"/>
              <a:t> les </a:t>
            </a:r>
            <a:r>
              <a:rPr lang="en-US" dirty="0" err="1"/>
              <a:t>anticorps</a:t>
            </a:r>
            <a:r>
              <a:rPr lang="en-US" dirty="0"/>
              <a:t> </a:t>
            </a:r>
            <a:r>
              <a:rPr lang="en-US" dirty="0" err="1"/>
              <a:t>totaux</a:t>
            </a:r>
            <a:r>
              <a:rPr lang="en-US" dirty="0"/>
              <a:t> </a:t>
            </a:r>
            <a:r>
              <a:rPr lang="en-US" dirty="0" err="1"/>
              <a:t>rubéoliques</a:t>
            </a:r>
            <a:r>
              <a:rPr lang="en-US" dirty="0"/>
              <a:t>, les techniques les plus </a:t>
            </a:r>
            <a:r>
              <a:rPr lang="en-US" dirty="0" err="1"/>
              <a:t>utilisées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, par </a:t>
            </a:r>
            <a:r>
              <a:rPr lang="en-US" dirty="0" err="1"/>
              <a:t>ordre</a:t>
            </a:r>
            <a:r>
              <a:rPr lang="en-US" dirty="0"/>
              <a:t> de </a:t>
            </a:r>
            <a:r>
              <a:rPr lang="en-US" dirty="0" err="1"/>
              <a:t>fréquence</a:t>
            </a:r>
            <a:r>
              <a:rPr lang="en-US" dirty="0"/>
              <a:t> </a:t>
            </a:r>
            <a:r>
              <a:rPr lang="en-US" dirty="0" err="1"/>
              <a:t>décroissante</a:t>
            </a:r>
            <a:r>
              <a:rPr lang="en-US" dirty="0"/>
              <a:t>, les techniques ELISA, </a:t>
            </a:r>
            <a:r>
              <a:rPr lang="en-US" dirty="0" err="1"/>
              <a:t>l'inhibition</a:t>
            </a:r>
            <a:r>
              <a:rPr lang="en-US" dirty="0"/>
              <a:t> de </a:t>
            </a:r>
            <a:r>
              <a:rPr lang="en-US" dirty="0" err="1"/>
              <a:t>l'hémagglutination</a:t>
            </a:r>
            <a:r>
              <a:rPr lang="en-US" dirty="0"/>
              <a:t> (IHA) (</a:t>
            </a:r>
            <a:r>
              <a:rPr lang="en-US" dirty="0" err="1"/>
              <a:t>anticorps</a:t>
            </a:r>
            <a:r>
              <a:rPr lang="en-US" dirty="0"/>
              <a:t> </a:t>
            </a:r>
            <a:r>
              <a:rPr lang="en-US" dirty="0" err="1"/>
              <a:t>totaux</a:t>
            </a:r>
            <a:r>
              <a:rPr lang="en-US" dirty="0"/>
              <a:t> </a:t>
            </a:r>
            <a:r>
              <a:rPr lang="en-US" dirty="0" err="1"/>
              <a:t>protecteurs</a:t>
            </a:r>
            <a:r>
              <a:rPr lang="en-US" dirty="0"/>
              <a:t>) et </a:t>
            </a:r>
            <a:r>
              <a:rPr lang="en-US" dirty="0" err="1"/>
              <a:t>l'agglutination</a:t>
            </a:r>
            <a:r>
              <a:rPr lang="en-US" dirty="0"/>
              <a:t> de </a:t>
            </a:r>
            <a:r>
              <a:rPr lang="en-US" dirty="0" err="1"/>
              <a:t>particules</a:t>
            </a:r>
            <a:r>
              <a:rPr lang="en-US" dirty="0"/>
              <a:t> de latex </a:t>
            </a:r>
            <a:r>
              <a:rPr lang="en-US" dirty="0" err="1"/>
              <a:t>sensibilisées</a:t>
            </a:r>
            <a:r>
              <a:rPr lang="en-US" dirty="0"/>
              <a:t> (</a:t>
            </a:r>
            <a:r>
              <a:rPr lang="en-US" dirty="0" err="1"/>
              <a:t>anticorps</a:t>
            </a:r>
            <a:r>
              <a:rPr lang="en-US" dirty="0"/>
              <a:t> </a:t>
            </a:r>
            <a:r>
              <a:rPr lang="en-US" dirty="0" err="1"/>
              <a:t>totaux</a:t>
            </a:r>
            <a:r>
              <a:rPr lang="en-US" dirty="0"/>
              <a:t>). </a:t>
            </a:r>
            <a:endParaRPr lang="fr-FR" dirty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3.Le diagnostic au </a:t>
            </a:r>
            <a:r>
              <a:rPr lang="en-US" b="1" dirty="0" err="1"/>
              <a:t>laboratoire</a:t>
            </a:r>
            <a:r>
              <a:rPr lang="en-US" b="1" dirty="0"/>
              <a:t> </a:t>
            </a:r>
            <a:r>
              <a:rPr lang="fr-FR" b="1" dirty="0"/>
              <a:t/>
            </a:r>
            <a:br>
              <a:rPr lang="fr-FR" b="1" dirty="0"/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sérodiagnostic</a:t>
            </a:r>
            <a:r>
              <a:rPr lang="en-US" dirty="0"/>
              <a:t> </a:t>
            </a:r>
            <a:r>
              <a:rPr lang="en-US" dirty="0" err="1"/>
              <a:t>recherche</a:t>
            </a:r>
            <a:r>
              <a:rPr lang="en-US" dirty="0"/>
              <a:t> non pas un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dirty="0" err="1"/>
              <a:t>élevé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élévation</a:t>
            </a:r>
            <a:r>
              <a:rPr lang="en-US" dirty="0"/>
              <a:t> du </a:t>
            </a:r>
            <a:r>
              <a:rPr lang="en-US" dirty="0" err="1"/>
              <a:t>titre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implique</a:t>
            </a:r>
            <a:r>
              <a:rPr lang="en-US" dirty="0"/>
              <a:t> trois conditions : </a:t>
            </a:r>
            <a:endParaRPr lang="fr-FR" dirty="0"/>
          </a:p>
          <a:p>
            <a:pPr lvl="0" fontAlgn="base"/>
            <a:r>
              <a:rPr lang="en-US" dirty="0"/>
              <a:t>Le </a:t>
            </a:r>
            <a:r>
              <a:rPr lang="en-US" dirty="0" err="1"/>
              <a:t>prélèvement</a:t>
            </a:r>
            <a:r>
              <a:rPr lang="en-US" dirty="0"/>
              <a:t> à dates </a:t>
            </a:r>
            <a:r>
              <a:rPr lang="en-US" dirty="0" err="1"/>
              <a:t>convenables</a:t>
            </a:r>
            <a:r>
              <a:rPr lang="en-US" dirty="0"/>
              <a:t> de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sérums</a:t>
            </a:r>
            <a:r>
              <a:rPr lang="en-US" dirty="0"/>
              <a:t> </a:t>
            </a:r>
            <a:r>
              <a:rPr lang="en-US" dirty="0" err="1"/>
              <a:t>permettant</a:t>
            </a:r>
            <a:r>
              <a:rPr lang="en-US" dirty="0"/>
              <a:t> </a:t>
            </a:r>
            <a:r>
              <a:rPr lang="en-US" dirty="0" err="1"/>
              <a:t>d'encadrer</a:t>
            </a:r>
            <a:r>
              <a:rPr lang="en-US" dirty="0"/>
              <a:t> </a:t>
            </a:r>
            <a:r>
              <a:rPr lang="en-US" dirty="0" err="1"/>
              <a:t>l'élévation</a:t>
            </a:r>
            <a:r>
              <a:rPr lang="en-US" dirty="0"/>
              <a:t> du </a:t>
            </a:r>
            <a:r>
              <a:rPr lang="en-US" dirty="0" err="1"/>
              <a:t>titre</a:t>
            </a:r>
            <a:r>
              <a:rPr lang="en-US" dirty="0"/>
              <a:t> des </a:t>
            </a:r>
            <a:r>
              <a:rPr lang="en-US" dirty="0" err="1"/>
              <a:t>anticorps</a:t>
            </a:r>
            <a:r>
              <a:rPr lang="en-US" dirty="0"/>
              <a:t>, </a:t>
            </a:r>
            <a:r>
              <a:rPr lang="en-US" dirty="0" err="1"/>
              <a:t>c'est</a:t>
            </a:r>
            <a:r>
              <a:rPr lang="en-US" dirty="0"/>
              <a:t>-à-dire un premier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prélevé</a:t>
            </a:r>
            <a:r>
              <a:rPr lang="en-US" dirty="0"/>
              <a:t> le plus </a:t>
            </a:r>
            <a:r>
              <a:rPr lang="en-US" dirty="0" err="1"/>
              <a:t>tôt</a:t>
            </a:r>
            <a:r>
              <a:rPr lang="en-US" dirty="0"/>
              <a:t> possible et un </a:t>
            </a:r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sérum</a:t>
            </a:r>
            <a:r>
              <a:rPr lang="en-US" dirty="0"/>
              <a:t> </a:t>
            </a:r>
            <a:r>
              <a:rPr lang="en-US" dirty="0" err="1"/>
              <a:t>prélevé</a:t>
            </a:r>
            <a:r>
              <a:rPr lang="en-US" dirty="0"/>
              <a:t> 15 </a:t>
            </a:r>
            <a:r>
              <a:rPr lang="en-US" dirty="0" err="1"/>
              <a:t>jours</a:t>
            </a:r>
            <a:r>
              <a:rPr lang="en-US" dirty="0"/>
              <a:t> après </a:t>
            </a:r>
            <a:r>
              <a:rPr lang="en-US" dirty="0" err="1"/>
              <a:t>l'apparition</a:t>
            </a:r>
            <a:r>
              <a:rPr lang="en-US" dirty="0"/>
              <a:t> de </a:t>
            </a:r>
            <a:r>
              <a:rPr lang="en-US" dirty="0" err="1"/>
              <a:t>l'éruption</a:t>
            </a:r>
            <a:r>
              <a:rPr lang="en-US" dirty="0"/>
              <a:t>. </a:t>
            </a:r>
            <a:endParaRPr lang="fr-FR" dirty="0"/>
          </a:p>
          <a:p>
            <a:pPr lvl="0" fontAlgn="base"/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sérums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examinés</a:t>
            </a:r>
            <a:r>
              <a:rPr lang="en-US" dirty="0"/>
              <a:t> </a:t>
            </a:r>
            <a:r>
              <a:rPr lang="en-US" dirty="0" err="1"/>
              <a:t>simultanément</a:t>
            </a:r>
            <a:r>
              <a:rPr lang="en-US" b="1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parallèle</a:t>
            </a:r>
            <a:r>
              <a:rPr lang="en-US" dirty="0"/>
              <a:t> au </a:t>
            </a:r>
            <a:r>
              <a:rPr lang="en-US" dirty="0" err="1"/>
              <a:t>cours</a:t>
            </a:r>
            <a:r>
              <a:rPr lang="en-US" dirty="0"/>
              <a:t> de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épreuve</a:t>
            </a:r>
            <a:r>
              <a:rPr lang="en-US" dirty="0"/>
              <a:t>,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laboratoire</a:t>
            </a:r>
            <a:r>
              <a:rPr lang="en-US" dirty="0"/>
              <a:t>. </a:t>
            </a:r>
            <a:endParaRPr lang="fr-FR" dirty="0"/>
          </a:p>
          <a:p>
            <a:pPr lvl="0" fontAlgn="base"/>
            <a:r>
              <a:rPr lang="en-US" dirty="0" err="1"/>
              <a:t>Une</a:t>
            </a:r>
            <a:r>
              <a:rPr lang="en-US" dirty="0"/>
              <a:t> augmentation de </a:t>
            </a:r>
            <a:r>
              <a:rPr lang="en-US" dirty="0" err="1"/>
              <a:t>titre</a:t>
            </a:r>
            <a:r>
              <a:rPr lang="en-US" dirty="0"/>
              <a:t> </a:t>
            </a:r>
            <a:r>
              <a:rPr lang="en-US" dirty="0" err="1"/>
              <a:t>d'anticorps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multiplication du </a:t>
            </a:r>
            <a:r>
              <a:rPr lang="en-US" dirty="0" err="1"/>
              <a:t>titre</a:t>
            </a:r>
            <a:r>
              <a:rPr lang="en-US" dirty="0"/>
              <a:t> par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ELISA et par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IHA.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6B61-DAF3-4DCE-A175-216C27B55C0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1890</Words>
  <Application>Microsoft Office PowerPoint</Application>
  <PresentationFormat>Grand écran</PresentationFormat>
  <Paragraphs>95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Facette</vt:lpstr>
      <vt:lpstr>VIRUS DE LA RUBEOLE    </vt:lpstr>
      <vt:lpstr>1. LE VIRUS DE LA RUBÉOLE </vt:lpstr>
      <vt:lpstr>1. LE VIRUS DE LA RUBÉOLE  </vt:lpstr>
      <vt:lpstr>2. LA PRIMO-INFECTION RUBÉOLIQUE.  </vt:lpstr>
      <vt:lpstr>2. LA PRIMO-INFECTION RUBÉOLIQUE.  </vt:lpstr>
      <vt:lpstr>2. LA PRIMO-INFECTION RUBÉOLIQUE.  </vt:lpstr>
      <vt:lpstr>2. LA PRIMO-INFECTION RUBÉOLIQUE. </vt:lpstr>
      <vt:lpstr>3.Le diagnostic au laboratoire  </vt:lpstr>
      <vt:lpstr>3.Le diagnostic au laboratoire  </vt:lpstr>
      <vt:lpstr>3.Le diagnostic au laboratoire  </vt:lpstr>
      <vt:lpstr>3.Le diagnostic au laboratoire  </vt:lpstr>
      <vt:lpstr>4.  LA RUBÉOLE CONGÉNITALE    </vt:lpstr>
      <vt:lpstr>4.  LA RUBÉOLE CONGÉNITALE  </vt:lpstr>
      <vt:lpstr>4.  LA RUBÉOLE CONGÉNITALE  </vt:lpstr>
      <vt:lpstr>5 CONDUITE À TENIR CHEZ UNE FEMME ENCEINTE  </vt:lpstr>
      <vt:lpstr>5-2.L'examen pour contage en cours de grossesse  </vt:lpstr>
      <vt:lpstr>5-3.L'examen systématique en cours de grossesse, c'est-à-dire sans notion de contage ni éruption  </vt:lpstr>
      <vt:lpstr>6 LES DATES DES PRÉLÈVEMENTS ET LES INDICATIONS DE LA RECHERCHE DES IGM RUBÉOLIQUES  Dates de prélèvements  </vt:lpstr>
      <vt:lpstr> Indications de la recherche des IgM rubéoliques  devant=  </vt:lpstr>
      <vt:lpstr>7. Le vaccin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DE LA RUBEOLE</dc:title>
  <dc:creator>LENOVO</dc:creator>
  <cp:lastModifiedBy>ency-education.com website</cp:lastModifiedBy>
  <cp:revision>17</cp:revision>
  <dcterms:created xsi:type="dcterms:W3CDTF">2020-10-12T16:21:38Z</dcterms:created>
  <dcterms:modified xsi:type="dcterms:W3CDTF">2020-11-18T21:00:38Z</dcterms:modified>
</cp:coreProperties>
</file>