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fr-FR" smtClean="0"/>
              <a:t>Modifiez le style du titre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11/18/2020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11/18/2020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fr-FR" smtClean="0"/>
              <a:t>Modifiez le style du titre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fr-FR" smtClean="0"/>
              <a:t>Modifiez le style du titre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smtClean="0"/>
              <a:t>Modifiez le style du titre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Content Placeholder 3"/>
          <p:cNvSpPr>
            <a:spLocks noGrp="1"/>
          </p:cNvSpPr>
          <p:nvPr>
            <p:ph sz="quarter" idx="13"/>
          </p:nvPr>
        </p:nvSpPr>
        <p:spPr>
          <a:xfrm>
            <a:off x="913774" y="3051012"/>
            <a:ext cx="5106027" cy="2740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3" name="Content Placeholder 5"/>
          <p:cNvSpPr>
            <a:spLocks noGrp="1"/>
          </p:cNvSpPr>
          <p:nvPr>
            <p:ph sz="quarter" idx="14"/>
          </p:nvPr>
        </p:nvSpPr>
        <p:spPr>
          <a:xfrm>
            <a:off x="6172200" y="3051012"/>
            <a:ext cx="5105401" cy="2740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fr-FR" smtClean="0"/>
              <a:t>Modifiez le style du titre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11/18/2020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Les vaccins viraux</a:t>
            </a:r>
            <a:endParaRPr lang="fr-FR" dirty="0"/>
          </a:p>
        </p:txBody>
      </p:sp>
    </p:spTree>
    <p:extLst>
      <p:ext uri="{BB962C8B-B14F-4D97-AF65-F5344CB8AC3E}">
        <p14:creationId xmlns:p14="http://schemas.microsoft.com/office/powerpoint/2010/main" val="915483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6) VACCIN ANTI VARICELLE :</a:t>
            </a:r>
          </a:p>
        </p:txBody>
      </p:sp>
      <p:sp>
        <p:nvSpPr>
          <p:cNvPr id="3" name="Espace réservé du contenu 2"/>
          <p:cNvSpPr>
            <a:spLocks noGrp="1"/>
          </p:cNvSpPr>
          <p:nvPr>
            <p:ph sz="quarter" idx="13"/>
          </p:nvPr>
        </p:nvSpPr>
        <p:spPr/>
        <p:txBody>
          <a:bodyPr/>
          <a:lstStyle/>
          <a:p>
            <a:pPr marL="0" indent="0">
              <a:buNone/>
            </a:pPr>
            <a:r>
              <a:rPr lang="fr-FR" dirty="0"/>
              <a:t>-	Administré en S/C ou IM.</a:t>
            </a:r>
          </a:p>
          <a:p>
            <a:pPr marL="0" indent="0">
              <a:buNone/>
            </a:pPr>
            <a:r>
              <a:rPr lang="fr-FR" dirty="0"/>
              <a:t>-	Souche OKA.</a:t>
            </a:r>
          </a:p>
          <a:p>
            <a:pPr marL="0" indent="0">
              <a:buNone/>
            </a:pPr>
            <a:r>
              <a:rPr lang="fr-FR" dirty="0"/>
              <a:t>-	2 injections à 3 mois d’intervalle.</a:t>
            </a:r>
          </a:p>
          <a:p>
            <a:pPr marL="0" indent="0">
              <a:buNone/>
            </a:pPr>
            <a:r>
              <a:rPr lang="fr-FR" dirty="0"/>
              <a:t>-	Contres indications : femme enceinte, il ne faut pas avoir de contact avec les sujets ayant reçus le vaccin dans les 20j précédents</a:t>
            </a:r>
          </a:p>
          <a:p>
            <a:endParaRPr lang="fr-FR" dirty="0"/>
          </a:p>
        </p:txBody>
      </p:sp>
    </p:spTree>
    <p:extLst>
      <p:ext uri="{BB962C8B-B14F-4D97-AF65-F5344CB8AC3E}">
        <p14:creationId xmlns:p14="http://schemas.microsoft.com/office/powerpoint/2010/main" val="5013468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7) FIEVRE JAUNE : </a:t>
            </a:r>
          </a:p>
        </p:txBody>
      </p:sp>
      <p:sp>
        <p:nvSpPr>
          <p:cNvPr id="3" name="Espace réservé du contenu 2"/>
          <p:cNvSpPr>
            <a:spLocks noGrp="1"/>
          </p:cNvSpPr>
          <p:nvPr>
            <p:ph sz="quarter" idx="13"/>
          </p:nvPr>
        </p:nvSpPr>
        <p:spPr/>
        <p:txBody>
          <a:bodyPr/>
          <a:lstStyle/>
          <a:p>
            <a:pPr marL="0" indent="0">
              <a:buNone/>
            </a:pPr>
            <a:r>
              <a:rPr lang="fr-FR" dirty="0"/>
              <a:t>-Vaccination systématique des populations exposées à l’aide du vaccin </a:t>
            </a:r>
            <a:r>
              <a:rPr lang="fr-FR" dirty="0">
                <a:solidFill>
                  <a:srgbClr val="0070C0"/>
                </a:solidFill>
              </a:rPr>
              <a:t>17D </a:t>
            </a:r>
            <a:r>
              <a:rPr lang="fr-FR" dirty="0" err="1">
                <a:solidFill>
                  <a:srgbClr val="0070C0"/>
                </a:solidFill>
              </a:rPr>
              <a:t>Rockfeller</a:t>
            </a:r>
            <a:r>
              <a:rPr lang="fr-FR" dirty="0"/>
              <a:t> en une seule injection, vaccin vivant atténué préparé sur œufs de poule </a:t>
            </a:r>
            <a:r>
              <a:rPr lang="fr-FR" dirty="0" err="1"/>
              <a:t>embryonés</a:t>
            </a:r>
            <a:r>
              <a:rPr lang="fr-FR" dirty="0"/>
              <a:t>, très bien toléré (peut être administré dès l’âge de 9 mois) </a:t>
            </a:r>
          </a:p>
          <a:p>
            <a:pPr marL="0" indent="0">
              <a:buNone/>
            </a:pPr>
            <a:r>
              <a:rPr lang="fr-FR" dirty="0"/>
              <a:t>- Protection qui dure 10 ans et même bien plus, il n’est </a:t>
            </a:r>
            <a:r>
              <a:rPr lang="fr-FR" dirty="0" smtClean="0"/>
              <a:t>pas contre </a:t>
            </a:r>
            <a:r>
              <a:rPr lang="fr-FR" dirty="0"/>
              <a:t>indiqué chez la femme enceinte et les immunodéprimés. </a:t>
            </a:r>
          </a:p>
          <a:p>
            <a:pPr marL="0" indent="0">
              <a:buNone/>
            </a:pPr>
            <a:r>
              <a:rPr lang="fr-FR" dirty="0"/>
              <a:t>-Toute personne se rendant en zone d’endémie (Afrique ou Amérique du Sud) doit être vaccinée </a:t>
            </a:r>
          </a:p>
          <a:p>
            <a:endParaRPr lang="fr-FR" dirty="0"/>
          </a:p>
        </p:txBody>
      </p:sp>
    </p:spTree>
    <p:extLst>
      <p:ext uri="{BB962C8B-B14F-4D97-AF65-F5344CB8AC3E}">
        <p14:creationId xmlns:p14="http://schemas.microsoft.com/office/powerpoint/2010/main" val="1311112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B) VACCINS INACTIVES OU </a:t>
            </a:r>
            <a:r>
              <a:rPr lang="fr-FR" dirty="0" smtClean="0"/>
              <a:t>Tués </a:t>
            </a:r>
            <a:r>
              <a:rPr lang="fr-FR" dirty="0"/>
              <a:t>:</a:t>
            </a: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3542243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(1)VACCIN </a:t>
            </a:r>
            <a:r>
              <a:rPr lang="fr-FR" dirty="0"/>
              <a:t>POLIO INACTIVÉ (VPI = VACCIN SALK):</a:t>
            </a:r>
          </a:p>
        </p:txBody>
      </p:sp>
      <p:sp>
        <p:nvSpPr>
          <p:cNvPr id="3" name="Espace réservé du contenu 2"/>
          <p:cNvSpPr>
            <a:spLocks noGrp="1"/>
          </p:cNvSpPr>
          <p:nvPr>
            <p:ph sz="quarter" idx="13"/>
          </p:nvPr>
        </p:nvSpPr>
        <p:spPr/>
        <p:txBody>
          <a:bodyPr/>
          <a:lstStyle/>
          <a:p>
            <a:pPr marL="0" indent="0">
              <a:buNone/>
            </a:pPr>
            <a:r>
              <a:rPr lang="fr-FR" dirty="0"/>
              <a:t>-	</a:t>
            </a:r>
            <a:r>
              <a:rPr lang="fr-FR" dirty="0" smtClean="0"/>
              <a:t>Le VPI </a:t>
            </a:r>
            <a:r>
              <a:rPr lang="fr-FR" dirty="0"/>
              <a:t>est inoffensif (nécessité des rappels) mais pas d’immunité intestinale donc ne bloque pas la circulation du virus sauvage.</a:t>
            </a:r>
          </a:p>
          <a:p>
            <a:pPr marL="0" indent="0">
              <a:buNone/>
            </a:pPr>
            <a:r>
              <a:rPr lang="fr-FR" dirty="0"/>
              <a:t>-	Administré en S/C </a:t>
            </a:r>
            <a:r>
              <a:rPr lang="fr-FR" dirty="0" smtClean="0"/>
              <a:t>ou </a:t>
            </a:r>
            <a:r>
              <a:rPr lang="fr-FR" dirty="0"/>
              <a:t>IM </a:t>
            </a:r>
          </a:p>
          <a:p>
            <a:pPr marL="0" indent="0">
              <a:buNone/>
            </a:pPr>
            <a:r>
              <a:rPr lang="fr-FR" dirty="0"/>
              <a:t>-	Nécessite plusieurs rappels.</a:t>
            </a:r>
          </a:p>
          <a:p>
            <a:pPr marL="0" indent="0">
              <a:buNone/>
            </a:pPr>
            <a:r>
              <a:rPr lang="fr-FR" dirty="0"/>
              <a:t>-	N’empêche pas l’implantation d’un virus sauvage dans l’intestin</a:t>
            </a:r>
          </a:p>
          <a:p>
            <a:pPr marL="0" indent="0">
              <a:buNone/>
            </a:pPr>
            <a:r>
              <a:rPr lang="fr-FR" dirty="0"/>
              <a:t>-	En Algérie : 1 dose à 3 mois</a:t>
            </a:r>
          </a:p>
          <a:p>
            <a:pPr marL="0" indent="0">
              <a:buNone/>
            </a:pPr>
            <a:endParaRPr lang="fr-FR" dirty="0"/>
          </a:p>
        </p:txBody>
      </p:sp>
    </p:spTree>
    <p:extLst>
      <p:ext uri="{BB962C8B-B14F-4D97-AF65-F5344CB8AC3E}">
        <p14:creationId xmlns:p14="http://schemas.microsoft.com/office/powerpoint/2010/main" val="40350065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 VACCIN ANTIGRIPPAL :</a:t>
            </a:r>
          </a:p>
        </p:txBody>
      </p:sp>
      <p:sp>
        <p:nvSpPr>
          <p:cNvPr id="3" name="Espace réservé du contenu 2"/>
          <p:cNvSpPr>
            <a:spLocks noGrp="1"/>
          </p:cNvSpPr>
          <p:nvPr>
            <p:ph sz="quarter" idx="13"/>
          </p:nvPr>
        </p:nvSpPr>
        <p:spPr/>
        <p:txBody>
          <a:bodyPr>
            <a:normAutofit fontScale="92500" lnSpcReduction="20000"/>
          </a:bodyPr>
          <a:lstStyle/>
          <a:p>
            <a:pPr marL="0" indent="0">
              <a:buNone/>
            </a:pPr>
            <a:r>
              <a:rPr lang="fr-FR" dirty="0">
                <a:solidFill>
                  <a:srgbClr val="0070C0"/>
                </a:solidFill>
              </a:rPr>
              <a:t>-Vaccin trivalent </a:t>
            </a:r>
            <a:r>
              <a:rPr lang="fr-FR" dirty="0"/>
              <a:t>: Contient 3 souches </a:t>
            </a:r>
            <a:r>
              <a:rPr lang="fr-FR" dirty="0">
                <a:solidFill>
                  <a:srgbClr val="FF3399"/>
                </a:solidFill>
              </a:rPr>
              <a:t>A/H3N2, A/H1N1 </a:t>
            </a:r>
            <a:r>
              <a:rPr lang="fr-FR" dirty="0"/>
              <a:t>et</a:t>
            </a:r>
            <a:r>
              <a:rPr lang="fr-FR" dirty="0">
                <a:solidFill>
                  <a:srgbClr val="FF3399"/>
                </a:solidFill>
              </a:rPr>
              <a:t> B </a:t>
            </a:r>
            <a:r>
              <a:rPr lang="fr-FR" dirty="0"/>
              <a:t>et sa composition est réévaluée chaque année en fonction des souches ayant circulées l’année précédente.</a:t>
            </a:r>
          </a:p>
          <a:p>
            <a:pPr marL="0" indent="0">
              <a:buNone/>
            </a:pPr>
            <a:r>
              <a:rPr lang="fr-FR" dirty="0"/>
              <a:t>-Administré par voie S/C ou IM : en 1 injection pour l’adulte et 2 injections à 1 mois d’intervalle pour l’enfant &lt; 10 ans.</a:t>
            </a:r>
          </a:p>
          <a:p>
            <a:pPr marL="0" indent="0">
              <a:buNone/>
            </a:pPr>
            <a:r>
              <a:rPr lang="fr-FR" dirty="0"/>
              <a:t>-Recommandé pour les sujets âgés, femmes enceintes, drépanocytaires, personnels de santé.</a:t>
            </a:r>
          </a:p>
          <a:p>
            <a:pPr marL="0" indent="0">
              <a:buNone/>
            </a:pPr>
            <a:r>
              <a:rPr lang="fr-FR" dirty="0"/>
              <a:t>-Assure une protection d’1 année </a:t>
            </a:r>
          </a:p>
          <a:p>
            <a:pPr marL="0" indent="0">
              <a:buNone/>
            </a:pPr>
            <a:r>
              <a:rPr lang="fr-FR" dirty="0"/>
              <a:t>-Efficacité entre 60 et 90%.</a:t>
            </a:r>
          </a:p>
          <a:p>
            <a:pPr marL="0" indent="0">
              <a:buNone/>
            </a:pPr>
            <a:r>
              <a:rPr lang="fr-FR" dirty="0"/>
              <a:t>-CI : Allergie aux protéines de l’œuf. </a:t>
            </a:r>
          </a:p>
          <a:p>
            <a:endParaRPr lang="fr-FR" dirty="0"/>
          </a:p>
        </p:txBody>
      </p:sp>
    </p:spTree>
    <p:extLst>
      <p:ext uri="{BB962C8B-B14F-4D97-AF65-F5344CB8AC3E}">
        <p14:creationId xmlns:p14="http://schemas.microsoft.com/office/powerpoint/2010/main" val="24093713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 VACCIN ANTIRABIQUE :</a:t>
            </a:r>
          </a:p>
        </p:txBody>
      </p:sp>
      <p:sp>
        <p:nvSpPr>
          <p:cNvPr id="3" name="Espace réservé du contenu 2"/>
          <p:cNvSpPr>
            <a:spLocks noGrp="1"/>
          </p:cNvSpPr>
          <p:nvPr>
            <p:ph sz="quarter" idx="13"/>
          </p:nvPr>
        </p:nvSpPr>
        <p:spPr>
          <a:xfrm>
            <a:off x="913774" y="2367092"/>
            <a:ext cx="10363826" cy="4162497"/>
          </a:xfrm>
        </p:spPr>
        <p:txBody>
          <a:bodyPr>
            <a:normAutofit fontScale="92500" lnSpcReduction="10000"/>
          </a:bodyPr>
          <a:lstStyle/>
          <a:p>
            <a:pPr marL="0" indent="0">
              <a:buNone/>
            </a:pPr>
            <a:r>
              <a:rPr lang="fr-FR" b="1" dirty="0" smtClean="0">
                <a:solidFill>
                  <a:srgbClr val="FF3399"/>
                </a:solidFill>
              </a:rPr>
              <a:t>a)Vaccin </a:t>
            </a:r>
            <a:r>
              <a:rPr lang="fr-FR" b="1" dirty="0">
                <a:solidFill>
                  <a:srgbClr val="FF3399"/>
                </a:solidFill>
              </a:rPr>
              <a:t>après exposition </a:t>
            </a:r>
            <a:r>
              <a:rPr lang="fr-FR" dirty="0"/>
              <a:t>: 02 types de vaccins sont commercialisés en Algérie :</a:t>
            </a:r>
          </a:p>
          <a:p>
            <a:pPr marL="0" indent="0">
              <a:buNone/>
            </a:pPr>
            <a:r>
              <a:rPr lang="fr-FR" dirty="0"/>
              <a:t>-Vaccin produit par l’IPA, </a:t>
            </a:r>
            <a:r>
              <a:rPr lang="fr-FR" dirty="0">
                <a:solidFill>
                  <a:srgbClr val="0070C0"/>
                </a:solidFill>
              </a:rPr>
              <a:t>sur cerveaux de souriceaux nouveau-nés </a:t>
            </a:r>
            <a:r>
              <a:rPr lang="fr-FR" dirty="0"/>
              <a:t>: Schéma vaccinal :   7 injections en sous cutané de j1- j7 puis 2 injections de rappel à j11 et à j15 et 2 injections de rappel à j30 et à j90 </a:t>
            </a:r>
          </a:p>
          <a:p>
            <a:pPr marL="0" indent="0">
              <a:buNone/>
            </a:pPr>
            <a:r>
              <a:rPr lang="fr-FR" dirty="0"/>
              <a:t>-Vaccin produit sur </a:t>
            </a:r>
            <a:r>
              <a:rPr lang="fr-FR" dirty="0">
                <a:solidFill>
                  <a:srgbClr val="0070C0"/>
                </a:solidFill>
              </a:rPr>
              <a:t>culture cellulaire </a:t>
            </a:r>
            <a:r>
              <a:rPr lang="fr-FR" dirty="0"/>
              <a:t>: avec un schéma : J0, j3, j7, et j28 ou j0, j7, j21</a:t>
            </a:r>
          </a:p>
          <a:p>
            <a:pPr marL="0" indent="0">
              <a:buNone/>
            </a:pPr>
            <a:r>
              <a:rPr lang="fr-FR" dirty="0"/>
              <a:t> Sérothérapie : Recommandée pour le traitement des contaminations dites de 3ème catégorie, c’est à dire des morsures, griffures, léchages sur peau excoriée ou sur muqueuse et également des morsures graves </a:t>
            </a:r>
            <a:r>
              <a:rPr lang="fr-FR" dirty="0" err="1"/>
              <a:t>délabrantes</a:t>
            </a:r>
            <a:r>
              <a:rPr lang="fr-FR" dirty="0"/>
              <a:t> et/ou au niveau des régions richement innervées :   </a:t>
            </a:r>
            <a:r>
              <a:rPr lang="fr-FR" dirty="0" smtClean="0"/>
              <a:t> </a:t>
            </a:r>
            <a:r>
              <a:rPr lang="fr-FR" dirty="0" err="1">
                <a:solidFill>
                  <a:srgbClr val="0070C0"/>
                </a:solidFill>
              </a:rPr>
              <a:t>Ig</a:t>
            </a:r>
            <a:r>
              <a:rPr lang="fr-FR" dirty="0">
                <a:solidFill>
                  <a:srgbClr val="0070C0"/>
                </a:solidFill>
              </a:rPr>
              <a:t> humaines et hétérologues.</a:t>
            </a:r>
          </a:p>
          <a:p>
            <a:pPr marL="0" indent="0">
              <a:buNone/>
            </a:pPr>
            <a:r>
              <a:rPr lang="fr-FR" b="1" dirty="0" smtClean="0">
                <a:solidFill>
                  <a:srgbClr val="FF3399"/>
                </a:solidFill>
              </a:rPr>
              <a:t>b)Vaccin </a:t>
            </a:r>
            <a:r>
              <a:rPr lang="fr-FR" b="1" dirty="0">
                <a:solidFill>
                  <a:srgbClr val="FF3399"/>
                </a:solidFill>
              </a:rPr>
              <a:t>préventif </a:t>
            </a:r>
            <a:r>
              <a:rPr lang="fr-FR" dirty="0"/>
              <a:t>: pour les populations à risque ; 2 </a:t>
            </a:r>
            <a:r>
              <a:rPr lang="fr-FR" dirty="0" err="1"/>
              <a:t>inj</a:t>
            </a:r>
            <a:r>
              <a:rPr lang="fr-FR" dirty="0"/>
              <a:t> à 1mois d’intervalle, rappel après 1ans puis tous les 3ans par voie S/C ou IM. </a:t>
            </a:r>
          </a:p>
          <a:p>
            <a:endParaRPr lang="fr-FR" dirty="0"/>
          </a:p>
        </p:txBody>
      </p:sp>
    </p:spTree>
    <p:extLst>
      <p:ext uri="{BB962C8B-B14F-4D97-AF65-F5344CB8AC3E}">
        <p14:creationId xmlns:p14="http://schemas.microsoft.com/office/powerpoint/2010/main" val="13725789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
            </a:r>
            <a:br>
              <a:rPr lang="fr-FR" dirty="0"/>
            </a:br>
            <a:r>
              <a:rPr lang="fr-FR" dirty="0"/>
              <a:t>C) vaccins sous-unitaires :</a:t>
            </a:r>
            <a:br>
              <a:rPr lang="fr-FR" dirty="0"/>
            </a:br>
            <a:endParaRPr lang="fr-FR" dirty="0"/>
          </a:p>
        </p:txBody>
      </p:sp>
    </p:spTree>
    <p:extLst>
      <p:ext uri="{BB962C8B-B14F-4D97-AF65-F5344CB8AC3E}">
        <p14:creationId xmlns:p14="http://schemas.microsoft.com/office/powerpoint/2010/main" val="3989126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p:txBody>
          <a:bodyPr/>
          <a:lstStyle/>
          <a:p>
            <a:r>
              <a:rPr lang="fr-FR" dirty="0"/>
              <a:t>Ce sont des fractions antigéniques ou sous unités </a:t>
            </a:r>
            <a:r>
              <a:rPr lang="fr-FR" dirty="0" err="1"/>
              <a:t>vaccinantes</a:t>
            </a:r>
            <a:r>
              <a:rPr lang="fr-FR" dirty="0" smtClean="0"/>
              <a:t>. Ils </a:t>
            </a:r>
            <a:r>
              <a:rPr lang="fr-FR" dirty="0"/>
              <a:t>sont stables et inoffensifs. </a:t>
            </a:r>
          </a:p>
          <a:p>
            <a:r>
              <a:rPr lang="fr-FR" dirty="0"/>
              <a:t>	Vaccin contre l’hépatite B.</a:t>
            </a:r>
          </a:p>
          <a:p>
            <a:r>
              <a:rPr lang="fr-FR" dirty="0"/>
              <a:t>	 Vaccin contre l’hépatite A.</a:t>
            </a:r>
          </a:p>
          <a:p>
            <a:r>
              <a:rPr lang="fr-FR" dirty="0"/>
              <a:t>	 Vaccin contre l’encéphalite japonaise.</a:t>
            </a:r>
          </a:p>
          <a:p>
            <a:r>
              <a:rPr lang="fr-FR" dirty="0"/>
              <a:t>	 Vaccin de l’encéphalite à tiques.</a:t>
            </a:r>
          </a:p>
          <a:p>
            <a:endParaRPr lang="fr-FR" dirty="0"/>
          </a:p>
        </p:txBody>
      </p:sp>
    </p:spTree>
    <p:extLst>
      <p:ext uri="{BB962C8B-B14F-4D97-AF65-F5344CB8AC3E}">
        <p14:creationId xmlns:p14="http://schemas.microsoft.com/office/powerpoint/2010/main" val="36750366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1)	VACCIN ANTI HEPATITE « B » :</a:t>
            </a:r>
          </a:p>
        </p:txBody>
      </p:sp>
      <p:sp>
        <p:nvSpPr>
          <p:cNvPr id="3" name="Espace réservé du contenu 2"/>
          <p:cNvSpPr>
            <a:spLocks noGrp="1"/>
          </p:cNvSpPr>
          <p:nvPr>
            <p:ph sz="quarter" idx="13"/>
          </p:nvPr>
        </p:nvSpPr>
        <p:spPr>
          <a:xfrm>
            <a:off x="913774" y="2367092"/>
            <a:ext cx="10363826" cy="4252649"/>
          </a:xfrm>
        </p:spPr>
        <p:txBody>
          <a:bodyPr>
            <a:normAutofit fontScale="92500" lnSpcReduction="20000"/>
          </a:bodyPr>
          <a:lstStyle/>
          <a:p>
            <a:r>
              <a:rPr lang="fr-FR" dirty="0"/>
              <a:t>L’hépatite B constitue un problème de santé publique avec 350 millions de porteurs chroniques et 2 millions de morts par an dans le monde. La vaccination prévient les complications graves comme le cancer et réduit le portage d’Ag </a:t>
            </a:r>
            <a:r>
              <a:rPr lang="fr-FR" dirty="0" err="1"/>
              <a:t>HBs</a:t>
            </a:r>
            <a:r>
              <a:rPr lang="fr-FR" dirty="0"/>
              <a:t>. 60 à 75% des carcinomes hépatocellulaires sont ainsi évités. </a:t>
            </a:r>
          </a:p>
          <a:p>
            <a:r>
              <a:rPr lang="fr-FR" dirty="0">
                <a:solidFill>
                  <a:srgbClr val="FF3399"/>
                </a:solidFill>
              </a:rPr>
              <a:t>Population cible : </a:t>
            </a:r>
          </a:p>
          <a:p>
            <a:pPr marL="0" indent="0">
              <a:buNone/>
            </a:pPr>
            <a:r>
              <a:rPr lang="fr-FR" dirty="0"/>
              <a:t>-	Nouveau-nés : naissance, 2mois, 4 mois, 12mois</a:t>
            </a:r>
          </a:p>
          <a:p>
            <a:pPr marL="0" indent="0">
              <a:buNone/>
            </a:pPr>
            <a:r>
              <a:rPr lang="fr-FR" dirty="0"/>
              <a:t>-	Entourage des porteurs de virus. </a:t>
            </a:r>
          </a:p>
          <a:p>
            <a:pPr marL="0" indent="0">
              <a:buNone/>
            </a:pPr>
            <a:r>
              <a:rPr lang="fr-FR" dirty="0"/>
              <a:t>-	Patients susceptibles de recevoir des transfusions. Hémophiles, dialysés, insuffisants rénaux. </a:t>
            </a:r>
          </a:p>
          <a:p>
            <a:pPr marL="0" indent="0">
              <a:buNone/>
            </a:pPr>
            <a:r>
              <a:rPr lang="fr-FR" dirty="0"/>
              <a:t>-	 Obligatoire pour le personnel de santé. </a:t>
            </a:r>
          </a:p>
          <a:p>
            <a:pPr marL="0" indent="0">
              <a:buNone/>
            </a:pPr>
            <a:r>
              <a:rPr lang="fr-FR" dirty="0"/>
              <a:t>-	Le vaccin protège durant 5 ans (voir plus). </a:t>
            </a:r>
          </a:p>
          <a:p>
            <a:pPr marL="0" indent="0">
              <a:buNone/>
            </a:pPr>
            <a:endParaRPr lang="fr-FR" dirty="0"/>
          </a:p>
        </p:txBody>
      </p:sp>
    </p:spTree>
    <p:extLst>
      <p:ext uri="{BB962C8B-B14F-4D97-AF65-F5344CB8AC3E}">
        <p14:creationId xmlns:p14="http://schemas.microsoft.com/office/powerpoint/2010/main" val="3058271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913774" y="1146220"/>
            <a:ext cx="10363826" cy="5396248"/>
          </a:xfrm>
        </p:spPr>
        <p:txBody>
          <a:bodyPr>
            <a:normAutofit fontScale="92500"/>
          </a:bodyPr>
          <a:lstStyle/>
          <a:p>
            <a:r>
              <a:rPr lang="fr-FR" dirty="0">
                <a:solidFill>
                  <a:srgbClr val="FF3399"/>
                </a:solidFill>
              </a:rPr>
              <a:t>Nature du vaccin : </a:t>
            </a:r>
            <a:r>
              <a:rPr lang="fr-FR" dirty="0"/>
              <a:t>A base d’Ag HBS recombinant : il comprend l’Ag </a:t>
            </a:r>
            <a:r>
              <a:rPr lang="fr-FR" dirty="0" err="1"/>
              <a:t>HBs</a:t>
            </a:r>
            <a:r>
              <a:rPr lang="fr-FR" dirty="0"/>
              <a:t> purifié obtenu par clonage et expression du gène viral dans des cellules comme CHO (cellules ovariennes de hamster chinois) ou Saccharomyces (levure de bière). Le vaccin contient les protéines S et pré S.</a:t>
            </a:r>
          </a:p>
          <a:p>
            <a:r>
              <a:rPr lang="fr-FR" dirty="0" smtClean="0"/>
              <a:t>Vaccin </a:t>
            </a:r>
            <a:r>
              <a:rPr lang="fr-FR" dirty="0"/>
              <a:t>administré par voie IM / SC</a:t>
            </a:r>
          </a:p>
          <a:p>
            <a:r>
              <a:rPr lang="fr-FR" dirty="0" smtClean="0">
                <a:solidFill>
                  <a:srgbClr val="FF3399"/>
                </a:solidFill>
              </a:rPr>
              <a:t>Effets </a:t>
            </a:r>
            <a:r>
              <a:rPr lang="fr-FR" dirty="0">
                <a:solidFill>
                  <a:srgbClr val="FF3399"/>
                </a:solidFill>
              </a:rPr>
              <a:t>indésirables </a:t>
            </a:r>
            <a:r>
              <a:rPr lang="fr-FR" dirty="0"/>
              <a:t>: des atteintes neurologiques de type sclérose en plaque ont été signalées dans les semaines suivant la vaccination sans qu’aucun lien de causalité n’ait pu être établi. </a:t>
            </a:r>
          </a:p>
          <a:p>
            <a:r>
              <a:rPr lang="fr-FR" dirty="0" smtClean="0"/>
              <a:t> </a:t>
            </a:r>
            <a:r>
              <a:rPr lang="fr-FR" dirty="0">
                <a:solidFill>
                  <a:srgbClr val="FF3399"/>
                </a:solidFill>
              </a:rPr>
              <a:t>Echecs vaccinaux :</a:t>
            </a:r>
          </a:p>
          <a:p>
            <a:pPr marL="0" indent="0">
              <a:buNone/>
            </a:pPr>
            <a:r>
              <a:rPr lang="fr-FR" dirty="0"/>
              <a:t> </a:t>
            </a:r>
            <a:r>
              <a:rPr lang="fr-FR" dirty="0" smtClean="0"/>
              <a:t>    -Mauvais </a:t>
            </a:r>
            <a:r>
              <a:rPr lang="fr-FR" dirty="0"/>
              <a:t>répondeurs 15% : Insuffisants rénaux, alcooliques ou facteurs génétique.</a:t>
            </a:r>
          </a:p>
          <a:p>
            <a:pPr marL="0" indent="0">
              <a:buNone/>
            </a:pPr>
            <a:r>
              <a:rPr lang="fr-FR" dirty="0"/>
              <a:t> </a:t>
            </a:r>
            <a:r>
              <a:rPr lang="fr-FR" dirty="0" smtClean="0"/>
              <a:t>    -Virus </a:t>
            </a:r>
            <a:r>
              <a:rPr lang="fr-FR" dirty="0"/>
              <a:t>mutants : (mutation dans le déterminant a du gène S). Les sujets s’infectent malgré la présence d’AC anti </a:t>
            </a:r>
            <a:r>
              <a:rPr lang="fr-FR" dirty="0" err="1"/>
              <a:t>HBs</a:t>
            </a:r>
            <a:r>
              <a:rPr lang="fr-FR" dirty="0"/>
              <a:t> ce qui poserait un problème de couverture vaccinale.</a:t>
            </a:r>
          </a:p>
          <a:p>
            <a:endParaRPr lang="fr-FR" dirty="0"/>
          </a:p>
        </p:txBody>
      </p:sp>
    </p:spTree>
    <p:extLst>
      <p:ext uri="{BB962C8B-B14F-4D97-AF65-F5344CB8AC3E}">
        <p14:creationId xmlns:p14="http://schemas.microsoft.com/office/powerpoint/2010/main" val="389929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Introduction</a:t>
            </a:r>
            <a:endParaRPr lang="fr-FR" dirty="0"/>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8941106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2)	VACCIN CONTRE L’HEPATITE A (</a:t>
            </a:r>
            <a:r>
              <a:rPr lang="fr-FR" dirty="0" err="1"/>
              <a:t>Havrix</a:t>
            </a:r>
            <a:r>
              <a:rPr lang="fr-FR" dirty="0"/>
              <a:t>) </a:t>
            </a:r>
          </a:p>
        </p:txBody>
      </p:sp>
      <p:sp>
        <p:nvSpPr>
          <p:cNvPr id="3" name="Espace réservé du contenu 2"/>
          <p:cNvSpPr>
            <a:spLocks noGrp="1"/>
          </p:cNvSpPr>
          <p:nvPr>
            <p:ph sz="quarter" idx="13"/>
          </p:nvPr>
        </p:nvSpPr>
        <p:spPr/>
        <p:txBody>
          <a:bodyPr/>
          <a:lstStyle/>
          <a:p>
            <a:pPr marL="0" indent="0">
              <a:buNone/>
            </a:pPr>
            <a:r>
              <a:rPr lang="fr-FR" dirty="0" smtClean="0"/>
              <a:t>-2 </a:t>
            </a:r>
            <a:r>
              <a:rPr lang="fr-FR" dirty="0"/>
              <a:t>injections à 6 ou 12 mois d’intervalle (adulte), confère une protection de 20 ans.</a:t>
            </a:r>
          </a:p>
          <a:p>
            <a:pPr marL="0" indent="0">
              <a:buNone/>
            </a:pPr>
            <a:r>
              <a:rPr lang="fr-FR" dirty="0" smtClean="0"/>
              <a:t>-2 </a:t>
            </a:r>
            <a:r>
              <a:rPr lang="fr-FR" dirty="0"/>
              <a:t>injections à l’âge d’un an à 1 mois d’intervalle (enfant), rappel après 6 à 12 mois.</a:t>
            </a:r>
          </a:p>
          <a:p>
            <a:pPr marL="0" indent="0">
              <a:buNone/>
            </a:pPr>
            <a:r>
              <a:rPr lang="fr-FR" dirty="0" smtClean="0"/>
              <a:t>-Indiqué </a:t>
            </a:r>
            <a:r>
              <a:rPr lang="fr-FR" dirty="0"/>
              <a:t>à partir de l’âge de 1 an (voyage en zone d’endémie, institutions, hémophiles, handicapés, professionnels exposés (crèches, internat, égoutiers) et hépathopathies chroniques)</a:t>
            </a:r>
          </a:p>
          <a:p>
            <a:pPr marL="0" indent="0">
              <a:buNone/>
            </a:pPr>
            <a:r>
              <a:rPr lang="fr-FR" dirty="0" smtClean="0"/>
              <a:t>-Contres </a:t>
            </a:r>
            <a:r>
              <a:rPr lang="fr-FR" dirty="0"/>
              <a:t>indications : allergie à l’albumine. </a:t>
            </a:r>
          </a:p>
          <a:p>
            <a:endParaRPr lang="fr-FR" dirty="0"/>
          </a:p>
          <a:p>
            <a:endParaRPr lang="fr-FR" dirty="0"/>
          </a:p>
        </p:txBody>
      </p:sp>
    </p:spTree>
    <p:extLst>
      <p:ext uri="{BB962C8B-B14F-4D97-AF65-F5344CB8AC3E}">
        <p14:creationId xmlns:p14="http://schemas.microsoft.com/office/powerpoint/2010/main" val="31701273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	VACCIN DE L’ENCEPHALITE JAPONAISE :</a:t>
            </a:r>
          </a:p>
        </p:txBody>
      </p:sp>
      <p:sp>
        <p:nvSpPr>
          <p:cNvPr id="3" name="Espace réservé du contenu 2"/>
          <p:cNvSpPr>
            <a:spLocks noGrp="1"/>
          </p:cNvSpPr>
          <p:nvPr>
            <p:ph sz="quarter" idx="13"/>
          </p:nvPr>
        </p:nvSpPr>
        <p:spPr/>
        <p:txBody>
          <a:bodyPr/>
          <a:lstStyle/>
          <a:p>
            <a:pPr marL="0" indent="0">
              <a:buNone/>
            </a:pPr>
            <a:r>
              <a:rPr lang="fr-FR" dirty="0"/>
              <a:t>-	3 doses à j1, J7 et J30. entre 1 et 3 ans.</a:t>
            </a:r>
          </a:p>
          <a:p>
            <a:pPr marL="0" indent="0">
              <a:buNone/>
            </a:pPr>
            <a:r>
              <a:rPr lang="fr-FR" dirty="0"/>
              <a:t>-	Contres indications : Femme enceinte, hypersensibilité aux protéines murines.</a:t>
            </a:r>
          </a:p>
          <a:p>
            <a:pPr marL="0" indent="0">
              <a:buNone/>
            </a:pPr>
            <a:r>
              <a:rPr lang="fr-FR" dirty="0"/>
              <a:t>-	Effets secondaires : réactions d’hypersensibilité. </a:t>
            </a:r>
          </a:p>
          <a:p>
            <a:endParaRPr lang="fr-FR" dirty="0"/>
          </a:p>
          <a:p>
            <a:endParaRPr lang="fr-FR" dirty="0"/>
          </a:p>
        </p:txBody>
      </p:sp>
    </p:spTree>
    <p:extLst>
      <p:ext uri="{BB962C8B-B14F-4D97-AF65-F5344CB8AC3E}">
        <p14:creationId xmlns:p14="http://schemas.microsoft.com/office/powerpoint/2010/main" val="3014519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476518" y="618186"/>
            <a:ext cx="11062951" cy="6014434"/>
          </a:xfrm>
        </p:spPr>
        <p:txBody>
          <a:bodyPr/>
          <a:lstStyle/>
          <a:p>
            <a:pPr marL="0" indent="0">
              <a:buNone/>
            </a:pPr>
            <a:r>
              <a:rPr lang="fr-FR" dirty="0"/>
              <a:t>•	La vaccination est l’un des moyens les plus rentables d’améliorer la santé en évitant chaque année des millions de décès et en réduisant le nombre d’handicaps dus aux infections. </a:t>
            </a:r>
          </a:p>
          <a:p>
            <a:pPr marL="0" indent="0">
              <a:buNone/>
            </a:pPr>
            <a:r>
              <a:rPr lang="fr-FR" dirty="0"/>
              <a:t>•	Pour l’histoire il faut savoir que 100 ans sont écoulées entre JENNER qui en 1798 par voie intradermique injecte le virus de la vaccine qui protège contre la variole et PASTEUR qui en 1885 applique pour la première fois avec succès en France un traitement contre la rage en post-exposition à l’aide d’un vaccin cultivé sur moelle de lapin et inactivé </a:t>
            </a:r>
          </a:p>
          <a:p>
            <a:pPr marL="0" indent="0">
              <a:buNone/>
            </a:pPr>
            <a:r>
              <a:rPr lang="fr-FR" dirty="0"/>
              <a:t>•	La variole a été éradiquée en 1979 grâce à un vaccin vivant d’excellente qualité, la vaccine. </a:t>
            </a:r>
          </a:p>
          <a:p>
            <a:pPr marL="0" indent="0">
              <a:buNone/>
            </a:pPr>
            <a:r>
              <a:rPr lang="fr-FR" dirty="0"/>
              <a:t>•	La poliomyélite est sur le point d’être éradiquée et 2/3 des pays en voie de développement ont éliminé le tétanos néonatal. </a:t>
            </a:r>
          </a:p>
          <a:p>
            <a:pPr marL="0" indent="0">
              <a:buNone/>
            </a:pPr>
            <a:endParaRPr lang="fr-FR" dirty="0"/>
          </a:p>
        </p:txBody>
      </p:sp>
    </p:spTree>
    <p:extLst>
      <p:ext uri="{BB962C8B-B14F-4D97-AF65-F5344CB8AC3E}">
        <p14:creationId xmlns:p14="http://schemas.microsoft.com/office/powerpoint/2010/main" val="1534077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A) Vaccins vivants atténués : </a:t>
            </a: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1784572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1) VACCIN ANTIVARIOLIQUE </a:t>
            </a:r>
          </a:p>
        </p:txBody>
      </p:sp>
      <p:sp>
        <p:nvSpPr>
          <p:cNvPr id="3" name="Espace réservé du contenu 2"/>
          <p:cNvSpPr>
            <a:spLocks noGrp="1"/>
          </p:cNvSpPr>
          <p:nvPr>
            <p:ph sz="quarter" idx="13"/>
          </p:nvPr>
        </p:nvSpPr>
        <p:spPr>
          <a:xfrm>
            <a:off x="913774" y="2367092"/>
            <a:ext cx="10363826" cy="4149618"/>
          </a:xfrm>
        </p:spPr>
        <p:txBody>
          <a:bodyPr/>
          <a:lstStyle/>
          <a:p>
            <a:r>
              <a:rPr lang="fr-FR" dirty="0"/>
              <a:t>Non commercialisée du fait de l’éradication de la maladie en 1980. Il est à base de virus de la vaccine, virus apparenté à celui de la variole pathogène chez les bovidés.</a:t>
            </a:r>
          </a:p>
          <a:p>
            <a:r>
              <a:rPr lang="fr-FR" dirty="0"/>
              <a:t>L’administration se fait par scarification</a:t>
            </a:r>
          </a:p>
          <a:p>
            <a:endParaRPr lang="fr-FR" dirty="0"/>
          </a:p>
        </p:txBody>
      </p:sp>
    </p:spTree>
    <p:extLst>
      <p:ext uri="{BB962C8B-B14F-4D97-AF65-F5344CB8AC3E}">
        <p14:creationId xmlns:p14="http://schemas.microsoft.com/office/powerpoint/2010/main" val="3038821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3775" y="618517"/>
            <a:ext cx="10364451" cy="1055737"/>
          </a:xfrm>
        </p:spPr>
        <p:txBody>
          <a:bodyPr/>
          <a:lstStyle/>
          <a:p>
            <a:r>
              <a:rPr lang="fr-FR" dirty="0"/>
              <a:t> 2) VACCIN ANTIPOLIOMYELITIQUE ORAL : </a:t>
            </a:r>
          </a:p>
        </p:txBody>
      </p:sp>
      <p:sp>
        <p:nvSpPr>
          <p:cNvPr id="3" name="Espace réservé du contenu 2"/>
          <p:cNvSpPr>
            <a:spLocks noGrp="1"/>
          </p:cNvSpPr>
          <p:nvPr>
            <p:ph sz="quarter" idx="13"/>
          </p:nvPr>
        </p:nvSpPr>
        <p:spPr>
          <a:xfrm>
            <a:off x="913774" y="1674254"/>
            <a:ext cx="10363826" cy="4842456"/>
          </a:xfrm>
        </p:spPr>
        <p:txBody>
          <a:bodyPr>
            <a:normAutofit/>
          </a:bodyPr>
          <a:lstStyle/>
          <a:p>
            <a:r>
              <a:rPr lang="fr-FR" dirty="0"/>
              <a:t>Il existe un vaccin vivant atténué administré per os (</a:t>
            </a:r>
            <a:r>
              <a:rPr lang="fr-FR" b="1" dirty="0">
                <a:solidFill>
                  <a:srgbClr val="FF3399"/>
                </a:solidFill>
              </a:rPr>
              <a:t>VPO = SABIN</a:t>
            </a:r>
            <a:r>
              <a:rPr lang="fr-FR" dirty="0"/>
              <a:t>) : comporte les 2 sérotypes : </a:t>
            </a:r>
            <a:r>
              <a:rPr lang="fr-FR" b="1" dirty="0">
                <a:solidFill>
                  <a:srgbClr val="FF3399"/>
                </a:solidFill>
              </a:rPr>
              <a:t>1 et 3</a:t>
            </a:r>
            <a:r>
              <a:rPr lang="fr-FR" dirty="0"/>
              <a:t>, et un vaccin tué injectable </a:t>
            </a:r>
            <a:r>
              <a:rPr lang="fr-FR" b="1" dirty="0">
                <a:solidFill>
                  <a:srgbClr val="FF3399"/>
                </a:solidFill>
              </a:rPr>
              <a:t>(VPI= SALK) </a:t>
            </a:r>
            <a:r>
              <a:rPr lang="fr-FR" dirty="0"/>
              <a:t>: un seul </a:t>
            </a:r>
            <a:r>
              <a:rPr lang="fr-FR" b="1" dirty="0">
                <a:solidFill>
                  <a:srgbClr val="FF3399"/>
                </a:solidFill>
              </a:rPr>
              <a:t>sérotype 2.</a:t>
            </a:r>
          </a:p>
          <a:p>
            <a:pPr marL="0" indent="0">
              <a:buNone/>
            </a:pPr>
            <a:r>
              <a:rPr lang="fr-FR" dirty="0"/>
              <a:t>-	</a:t>
            </a:r>
            <a:r>
              <a:rPr lang="fr-FR" b="1" dirty="0">
                <a:solidFill>
                  <a:srgbClr val="FF3399"/>
                </a:solidFill>
              </a:rPr>
              <a:t>Le VPO : </a:t>
            </a:r>
            <a:r>
              <a:rPr lang="fr-FR" dirty="0"/>
              <a:t>multiplication du virus atténué dans l’intestin donc il empêche l’infection intestinale par le virus sauvage et bloque sa diffusion.</a:t>
            </a:r>
          </a:p>
          <a:p>
            <a:pPr marL="0" indent="0">
              <a:buNone/>
            </a:pPr>
            <a:r>
              <a:rPr lang="fr-FR" dirty="0"/>
              <a:t>-	Les anticorps maternels peuvent diminuer son efficacité. </a:t>
            </a:r>
          </a:p>
          <a:p>
            <a:pPr marL="0" indent="0">
              <a:buNone/>
            </a:pPr>
            <a:r>
              <a:rPr lang="fr-FR" dirty="0"/>
              <a:t>-	La primo vaccination (calendrier Algérien) : 1ère prise à la naissance. Rappel à 2, 4,12 mois, puis 6, 11-13 ans.</a:t>
            </a:r>
          </a:p>
          <a:p>
            <a:pPr marL="0" indent="0">
              <a:buNone/>
            </a:pPr>
            <a:r>
              <a:rPr lang="fr-FR" dirty="0"/>
              <a:t>-	Le vaccin atténué est contrindiqué chez : l’immunodéprimé, la femme enceinte et les maladies malignes.</a:t>
            </a:r>
          </a:p>
          <a:p>
            <a:pPr marL="0" indent="0">
              <a:buNone/>
            </a:pPr>
            <a:r>
              <a:rPr lang="fr-FR" dirty="0"/>
              <a:t>-	L’inconvénient principal du VPO : les souches peuvent redevenir virulentes et entrainer une poliomyélite vaccinale chez les sujets contacts des vaccinés.</a:t>
            </a:r>
          </a:p>
          <a:p>
            <a:endParaRPr lang="fr-FR" dirty="0"/>
          </a:p>
        </p:txBody>
      </p:sp>
    </p:spTree>
    <p:extLst>
      <p:ext uri="{BB962C8B-B14F-4D97-AF65-F5344CB8AC3E}">
        <p14:creationId xmlns:p14="http://schemas.microsoft.com/office/powerpoint/2010/main" val="3617999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it-IT" dirty="0"/>
              <a:t>3) VACCIN CONTRE LA ROUGEOLE</a:t>
            </a:r>
            <a:endParaRPr lang="fr-FR" dirty="0"/>
          </a:p>
        </p:txBody>
      </p:sp>
      <p:sp>
        <p:nvSpPr>
          <p:cNvPr id="3" name="Espace réservé du contenu 2"/>
          <p:cNvSpPr>
            <a:spLocks noGrp="1"/>
          </p:cNvSpPr>
          <p:nvPr>
            <p:ph sz="quarter" idx="13"/>
          </p:nvPr>
        </p:nvSpPr>
        <p:spPr>
          <a:xfrm>
            <a:off x="913774" y="1867437"/>
            <a:ext cx="10363826" cy="4990563"/>
          </a:xfrm>
        </p:spPr>
        <p:txBody>
          <a:bodyPr>
            <a:normAutofit fontScale="92500" lnSpcReduction="10000"/>
          </a:bodyPr>
          <a:lstStyle/>
          <a:p>
            <a:r>
              <a:rPr lang="fr-FR" dirty="0" smtClean="0"/>
              <a:t>La </a:t>
            </a:r>
            <a:r>
              <a:rPr lang="fr-FR" dirty="0"/>
              <a:t>rougeole est une maladie qui peut entrainer des complications très graves.</a:t>
            </a:r>
          </a:p>
          <a:p>
            <a:r>
              <a:rPr lang="fr-FR" dirty="0" smtClean="0"/>
              <a:t>Le </a:t>
            </a:r>
            <a:r>
              <a:rPr lang="fr-FR" dirty="0"/>
              <a:t>vaccin est de type vivant atténué et il existe sous 2 formes :</a:t>
            </a:r>
          </a:p>
          <a:p>
            <a:pPr marL="0" indent="0">
              <a:buNone/>
            </a:pPr>
            <a:r>
              <a:rPr lang="fr-FR" dirty="0"/>
              <a:t>-	</a:t>
            </a:r>
            <a:r>
              <a:rPr lang="fr-FR" dirty="0" smtClean="0">
                <a:solidFill>
                  <a:srgbClr val="FF3399"/>
                </a:solidFill>
              </a:rPr>
              <a:t>Forme simple (ROUVAX</a:t>
            </a:r>
            <a:r>
              <a:rPr lang="fr-FR" dirty="0" smtClean="0"/>
              <a:t>) </a:t>
            </a:r>
            <a:r>
              <a:rPr lang="fr-FR" dirty="0"/>
              <a:t>: souche Schwartz </a:t>
            </a:r>
          </a:p>
          <a:p>
            <a:pPr marL="0" indent="0">
              <a:buNone/>
            </a:pPr>
            <a:r>
              <a:rPr lang="fr-FR" dirty="0"/>
              <a:t>-	</a:t>
            </a:r>
            <a:r>
              <a:rPr lang="fr-FR" dirty="0">
                <a:solidFill>
                  <a:srgbClr val="FF3399"/>
                </a:solidFill>
              </a:rPr>
              <a:t>Forme combinée (ROR</a:t>
            </a:r>
            <a:r>
              <a:rPr lang="fr-FR" dirty="0" smtClean="0">
                <a:solidFill>
                  <a:srgbClr val="FF3399"/>
                </a:solidFill>
              </a:rPr>
              <a:t>) </a:t>
            </a:r>
            <a:r>
              <a:rPr lang="fr-FR" dirty="0"/>
              <a:t>: même souche ou souche </a:t>
            </a:r>
            <a:r>
              <a:rPr lang="fr-FR" dirty="0" err="1"/>
              <a:t>Edmonston</a:t>
            </a:r>
            <a:r>
              <a:rPr lang="fr-FR" dirty="0"/>
              <a:t> </a:t>
            </a:r>
          </a:p>
          <a:p>
            <a:r>
              <a:rPr lang="fr-FR" dirty="0" smtClean="0"/>
              <a:t>Les </a:t>
            </a:r>
            <a:r>
              <a:rPr lang="fr-FR" dirty="0"/>
              <a:t>populations cibles : sont les enfants de 9mois et 18mois (rattrapage), et les adultes non vaccinés ou n’ayant pas faits de rougeole</a:t>
            </a:r>
          </a:p>
          <a:p>
            <a:r>
              <a:rPr lang="fr-FR" dirty="0" smtClean="0"/>
              <a:t>vaccin </a:t>
            </a:r>
            <a:r>
              <a:rPr lang="fr-FR" dirty="0"/>
              <a:t>fragile, des échecs dus aux non répondeurs ou à des </a:t>
            </a:r>
            <a:r>
              <a:rPr lang="fr-FR" dirty="0" err="1"/>
              <a:t>Acs</a:t>
            </a:r>
            <a:r>
              <a:rPr lang="fr-FR" dirty="0"/>
              <a:t> maternels, en fait 5 % des sujets vaccinés n’élaborent pas d’AC (interférence avec les AC maternel ou mauvaise conservation du vaccin). Ce qui nécessite un rappel (pour rattraper les non vaccinés et mieux protéger les vaccinés).</a:t>
            </a:r>
          </a:p>
          <a:p>
            <a:r>
              <a:rPr lang="fr-FR" dirty="0" smtClean="0"/>
              <a:t>Effets </a:t>
            </a:r>
            <a:r>
              <a:rPr lang="fr-FR" dirty="0"/>
              <a:t>indésirables : encéphalite, convulsions, thrombopénie…etc. </a:t>
            </a:r>
          </a:p>
          <a:p>
            <a:r>
              <a:rPr lang="fr-FR" dirty="0" smtClean="0"/>
              <a:t>Contres </a:t>
            </a:r>
            <a:r>
              <a:rPr lang="fr-FR" dirty="0"/>
              <a:t>indications : Allergie aux protéines de l’œuf et à la néomycine.</a:t>
            </a:r>
          </a:p>
          <a:p>
            <a:endParaRPr lang="fr-FR" dirty="0"/>
          </a:p>
        </p:txBody>
      </p:sp>
    </p:spTree>
    <p:extLst>
      <p:ext uri="{BB962C8B-B14F-4D97-AF65-F5344CB8AC3E}">
        <p14:creationId xmlns:p14="http://schemas.microsoft.com/office/powerpoint/2010/main" val="3271516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it-IT" dirty="0"/>
              <a:t>4) VACCIN CONTRE LA RUBEOLE :</a:t>
            </a:r>
            <a:endParaRPr lang="fr-FR" dirty="0"/>
          </a:p>
        </p:txBody>
      </p:sp>
      <p:sp>
        <p:nvSpPr>
          <p:cNvPr id="3" name="Espace réservé du contenu 2"/>
          <p:cNvSpPr>
            <a:spLocks noGrp="1"/>
          </p:cNvSpPr>
          <p:nvPr>
            <p:ph sz="quarter" idx="13"/>
          </p:nvPr>
        </p:nvSpPr>
        <p:spPr>
          <a:xfrm>
            <a:off x="913774" y="2367092"/>
            <a:ext cx="10363826" cy="4188254"/>
          </a:xfrm>
        </p:spPr>
        <p:txBody>
          <a:bodyPr>
            <a:normAutofit fontScale="92500" lnSpcReduction="10000"/>
          </a:bodyPr>
          <a:lstStyle/>
          <a:p>
            <a:r>
              <a:rPr lang="fr-FR" dirty="0"/>
              <a:t>Vaccin associé à celui de la rougeole, oreillons : </a:t>
            </a:r>
            <a:r>
              <a:rPr lang="fr-FR" b="1" dirty="0">
                <a:solidFill>
                  <a:srgbClr val="FF3399"/>
                </a:solidFill>
              </a:rPr>
              <a:t>ROR</a:t>
            </a:r>
            <a:r>
              <a:rPr lang="fr-FR" dirty="0"/>
              <a:t> (rubéole Oreillon Rougeole)</a:t>
            </a:r>
          </a:p>
          <a:p>
            <a:r>
              <a:rPr lang="fr-FR" dirty="0" smtClean="0"/>
              <a:t>Vaccin </a:t>
            </a:r>
            <a:r>
              <a:rPr lang="fr-FR" dirty="0"/>
              <a:t>associé à la rougeole.</a:t>
            </a:r>
          </a:p>
          <a:p>
            <a:r>
              <a:rPr lang="fr-FR" dirty="0" smtClean="0"/>
              <a:t>Vaccin </a:t>
            </a:r>
            <a:r>
              <a:rPr lang="fr-FR" dirty="0"/>
              <a:t>monovalent : </a:t>
            </a:r>
            <a:r>
              <a:rPr lang="fr-FR" dirty="0" err="1">
                <a:solidFill>
                  <a:srgbClr val="FF3399"/>
                </a:solidFill>
              </a:rPr>
              <a:t>Rudivax</a:t>
            </a:r>
            <a:r>
              <a:rPr lang="fr-FR" dirty="0">
                <a:solidFill>
                  <a:srgbClr val="FF3399"/>
                </a:solidFill>
              </a:rPr>
              <a:t>.</a:t>
            </a:r>
          </a:p>
          <a:p>
            <a:r>
              <a:rPr lang="fr-FR" dirty="0" smtClean="0"/>
              <a:t> </a:t>
            </a:r>
            <a:r>
              <a:rPr lang="fr-FR" dirty="0"/>
              <a:t>population cible :</a:t>
            </a:r>
          </a:p>
          <a:p>
            <a:pPr marL="0" indent="0">
              <a:buNone/>
            </a:pPr>
            <a:r>
              <a:rPr lang="fr-FR" dirty="0"/>
              <a:t>            *les enfants des deux sexes : 2 injections à l’âge de 11 et 18 mois.</a:t>
            </a:r>
          </a:p>
          <a:p>
            <a:pPr marL="0" indent="0">
              <a:buNone/>
            </a:pPr>
            <a:r>
              <a:rPr lang="fr-FR" dirty="0" smtClean="0"/>
              <a:t>            * </a:t>
            </a:r>
            <a:r>
              <a:rPr lang="fr-FR" dirty="0"/>
              <a:t>Les femmes en âge de procréer séronégative : (contraception 2 mois avant et 2 mois après la vaccination)</a:t>
            </a:r>
          </a:p>
          <a:p>
            <a:r>
              <a:rPr lang="fr-FR" dirty="0" smtClean="0"/>
              <a:t>Contre-indiqué </a:t>
            </a:r>
            <a:r>
              <a:rPr lang="fr-FR" dirty="0"/>
              <a:t>chez la femme enceinte, l’immunodéprimé, en cas d’allergie à la néomycine.</a:t>
            </a:r>
          </a:p>
          <a:p>
            <a:r>
              <a:rPr lang="fr-FR" dirty="0" smtClean="0"/>
              <a:t>Effets </a:t>
            </a:r>
            <a:r>
              <a:rPr lang="fr-FR" dirty="0"/>
              <a:t>indésirables : Fièvre, thrombopénie, adénopathies et exanthème.</a:t>
            </a:r>
          </a:p>
          <a:p>
            <a:pPr marL="0" indent="0">
              <a:buNone/>
            </a:pPr>
            <a:endParaRPr lang="fr-FR" dirty="0"/>
          </a:p>
        </p:txBody>
      </p:sp>
    </p:spTree>
    <p:extLst>
      <p:ext uri="{BB962C8B-B14F-4D97-AF65-F5344CB8AC3E}">
        <p14:creationId xmlns:p14="http://schemas.microsoft.com/office/powerpoint/2010/main" val="3611323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5) VACCIN CONTRE LES OREILLONS :</a:t>
            </a:r>
          </a:p>
        </p:txBody>
      </p:sp>
      <p:sp>
        <p:nvSpPr>
          <p:cNvPr id="3" name="Espace réservé du contenu 2"/>
          <p:cNvSpPr>
            <a:spLocks noGrp="1"/>
          </p:cNvSpPr>
          <p:nvPr>
            <p:ph sz="quarter" idx="13"/>
          </p:nvPr>
        </p:nvSpPr>
        <p:spPr/>
        <p:txBody>
          <a:bodyPr/>
          <a:lstStyle/>
          <a:p>
            <a:r>
              <a:rPr lang="fr-FR" dirty="0" smtClean="0"/>
              <a:t>Administré </a:t>
            </a:r>
            <a:r>
              <a:rPr lang="fr-FR" dirty="0"/>
              <a:t>en S/C ou IM.</a:t>
            </a:r>
          </a:p>
          <a:p>
            <a:r>
              <a:rPr lang="fr-FR" dirty="0" smtClean="0"/>
              <a:t>Application </a:t>
            </a:r>
            <a:r>
              <a:rPr lang="fr-FR" dirty="0"/>
              <a:t>comme le ROR.</a:t>
            </a:r>
          </a:p>
          <a:p>
            <a:r>
              <a:rPr lang="fr-FR" dirty="0" smtClean="0"/>
              <a:t>Contres </a:t>
            </a:r>
            <a:r>
              <a:rPr lang="fr-FR" dirty="0"/>
              <a:t>indications : Immunodépression, grossesse, allergie aux protéines de l’œuf et la Néomycine.</a:t>
            </a:r>
          </a:p>
          <a:p>
            <a:r>
              <a:rPr lang="fr-FR" dirty="0" smtClean="0"/>
              <a:t>Effets </a:t>
            </a:r>
            <a:r>
              <a:rPr lang="fr-FR" dirty="0"/>
              <a:t>indésirables : Fièvre, parotidite, méningite post vaccinale, érythème.</a:t>
            </a:r>
          </a:p>
          <a:p>
            <a:endParaRPr lang="fr-FR" dirty="0"/>
          </a:p>
        </p:txBody>
      </p:sp>
    </p:spTree>
    <p:extLst>
      <p:ext uri="{BB962C8B-B14F-4D97-AF65-F5344CB8AC3E}">
        <p14:creationId xmlns:p14="http://schemas.microsoft.com/office/powerpoint/2010/main" val="3709870362"/>
      </p:ext>
    </p:extLst>
  </p:cSld>
  <p:clrMapOvr>
    <a:masterClrMapping/>
  </p:clrMapOvr>
</p:sld>
</file>

<file path=ppt/theme/theme1.xml><?xml version="1.0" encoding="utf-8"?>
<a:theme xmlns:a="http://schemas.openxmlformats.org/drawingml/2006/main" name="Ronds dans l’eau">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Ronds dans l’eau</Template>
  <TotalTime>97</TotalTime>
  <Words>961</Words>
  <Application>Microsoft Office PowerPoint</Application>
  <PresentationFormat>Grand écran</PresentationFormat>
  <Paragraphs>98</Paragraphs>
  <Slides>21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21</vt:i4>
      </vt:variant>
    </vt:vector>
  </HeadingPairs>
  <TitlesOfParts>
    <vt:vector size="24" baseType="lpstr">
      <vt:lpstr>Arial</vt:lpstr>
      <vt:lpstr>Tw Cen MT</vt:lpstr>
      <vt:lpstr>Ronds dans l’eau</vt:lpstr>
      <vt:lpstr>Les vaccins viraux</vt:lpstr>
      <vt:lpstr>Introduction</vt:lpstr>
      <vt:lpstr>Présentation PowerPoint</vt:lpstr>
      <vt:lpstr>A) Vaccins vivants atténués : </vt:lpstr>
      <vt:lpstr>1) VACCIN ANTIVARIOLIQUE </vt:lpstr>
      <vt:lpstr> 2) VACCIN ANTIPOLIOMYELITIQUE ORAL : </vt:lpstr>
      <vt:lpstr>3) VACCIN CONTRE LA ROUGEOLE</vt:lpstr>
      <vt:lpstr>4) VACCIN CONTRE LA RUBEOLE :</vt:lpstr>
      <vt:lpstr>5) VACCIN CONTRE LES OREILLONS :</vt:lpstr>
      <vt:lpstr>6) VACCIN ANTI VARICELLE :</vt:lpstr>
      <vt:lpstr>7) FIEVRE JAUNE : </vt:lpstr>
      <vt:lpstr>B) VACCINS INACTIVES OU Tués :</vt:lpstr>
      <vt:lpstr>(1)VACCIN POLIO INACTIVÉ (VPI = VACCIN SALK):</vt:lpstr>
      <vt:lpstr>2) VACCIN ANTIGRIPPAL :</vt:lpstr>
      <vt:lpstr>3) VACCIN ANTIRABIQUE :</vt:lpstr>
      <vt:lpstr> C) vaccins sous-unitaires : </vt:lpstr>
      <vt:lpstr>Présentation PowerPoint</vt:lpstr>
      <vt:lpstr>1) VACCIN ANTI HEPATITE « B » :</vt:lpstr>
      <vt:lpstr>Présentation PowerPoint</vt:lpstr>
      <vt:lpstr>2) VACCIN CONTRE L’HEPATITE A (Havrix) </vt:lpstr>
      <vt:lpstr>3) VACCIN DE L’ENCEPHALITE JAPONAISE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vaccins viraux</dc:title>
  <dc:creator>Hichem</dc:creator>
  <cp:lastModifiedBy>ency-education.com website</cp:lastModifiedBy>
  <cp:revision>14</cp:revision>
  <dcterms:created xsi:type="dcterms:W3CDTF">2020-09-05T16:07:48Z</dcterms:created>
  <dcterms:modified xsi:type="dcterms:W3CDTF">2020-11-18T21:02:47Z</dcterms:modified>
</cp:coreProperties>
</file>