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sldIdLst>
    <p:sldId id="256" r:id="rId2"/>
    <p:sldId id="257" r:id="rId3"/>
    <p:sldId id="258" r:id="rId4"/>
    <p:sldId id="259" r:id="rId5"/>
    <p:sldId id="282" r:id="rId6"/>
    <p:sldId id="260" r:id="rId7"/>
    <p:sldId id="261" r:id="rId8"/>
    <p:sldId id="262" r:id="rId9"/>
    <p:sldId id="263" r:id="rId10"/>
    <p:sldId id="275" r:id="rId11"/>
    <p:sldId id="276" r:id="rId12"/>
    <p:sldId id="264" r:id="rId13"/>
    <p:sldId id="265" r:id="rId14"/>
    <p:sldId id="266" r:id="rId15"/>
    <p:sldId id="267" r:id="rId16"/>
    <p:sldId id="268" r:id="rId17"/>
    <p:sldId id="269" r:id="rId18"/>
    <p:sldId id="270" r:id="rId19"/>
    <p:sldId id="271" r:id="rId20"/>
    <p:sldId id="272" r:id="rId21"/>
    <p:sldId id="273" r:id="rId22"/>
    <p:sldId id="274" r:id="rId23"/>
    <p:sldId id="277" r:id="rId24"/>
    <p:sldId id="278" r:id="rId25"/>
    <p:sldId id="279" r:id="rId26"/>
    <p:sldId id="280" r:id="rId27"/>
    <p:sldId id="281"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CB97365-EBCA-4027-87D5-99FC1D4DF0BB}" type="datetimeFigureOut">
              <a:rPr lang="en-US" smtClean="0"/>
              <a:pPr/>
              <a:t>5/6/2017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extLst>
      <p:ext uri="{BB962C8B-B14F-4D97-AF65-F5344CB8AC3E}">
        <p14:creationId xmlns:p14="http://schemas.microsoft.com/office/powerpoint/2010/main" val="4130480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CB97365-EBCA-4027-87D5-99FC1D4DF0BB}" type="datetimeFigureOut">
              <a:rPr lang="en-US" smtClean="0"/>
              <a:pPr/>
              <a:t>5/6/2017</a:t>
            </a:fld>
            <a:endParaRPr lang="en-US">
              <a:solidFill>
                <a:schemeClr val="tx1">
                  <a:shade val="50000"/>
                </a:schemeClr>
              </a:solidFill>
            </a:endParaRPr>
          </a:p>
        </p:txBody>
      </p:sp>
      <p:sp>
        <p:nvSpPr>
          <p:cNvPr id="5" name="Footer Placeholder 4"/>
          <p:cNvSpPr>
            <a:spLocks noGrp="1"/>
          </p:cNvSpPr>
          <p:nvPr>
            <p:ph type="ftr" sz="quarter" idx="11"/>
          </p:nvPr>
        </p:nvSpPr>
        <p:spPr/>
        <p:txBody>
          <a:bodyPr/>
          <a:lstStyle/>
          <a:p>
            <a:endParaRPr kumimoji="0" lang="en-US">
              <a:solidFill>
                <a:schemeClr val="tx1">
                  <a:shade val="50000"/>
                </a:schemeClr>
              </a:solidFill>
            </a:endParaRPr>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‹N°›</a:t>
            </a:fld>
            <a:endParaRPr kumimoji="0" lang="en-US" dirty="0">
              <a:solidFill>
                <a:schemeClr val="tx1">
                  <a:shade val="50000"/>
                </a:schemeClr>
              </a:solidFill>
            </a:endParaRPr>
          </a:p>
        </p:txBody>
      </p:sp>
    </p:spTree>
    <p:extLst>
      <p:ext uri="{BB962C8B-B14F-4D97-AF65-F5344CB8AC3E}">
        <p14:creationId xmlns:p14="http://schemas.microsoft.com/office/powerpoint/2010/main" val="2239534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CB97365-EBCA-4027-87D5-99FC1D4DF0BB}" type="datetimeFigureOut">
              <a:rPr lang="en-US" smtClean="0"/>
              <a:pPr/>
              <a:t>5/6/2017</a:t>
            </a:fld>
            <a:endParaRPr lang="en-US">
              <a:solidFill>
                <a:schemeClr val="tx1">
                  <a:shade val="50000"/>
                </a:schemeClr>
              </a:solidFill>
            </a:endParaRPr>
          </a:p>
        </p:txBody>
      </p:sp>
      <p:sp>
        <p:nvSpPr>
          <p:cNvPr id="5" name="Footer Placeholder 4"/>
          <p:cNvSpPr>
            <a:spLocks noGrp="1"/>
          </p:cNvSpPr>
          <p:nvPr>
            <p:ph type="ftr" sz="quarter" idx="11"/>
          </p:nvPr>
        </p:nvSpPr>
        <p:spPr/>
        <p:txBody>
          <a:bodyPr/>
          <a:lstStyle/>
          <a:p>
            <a:endParaRPr kumimoji="0" lang="en-US">
              <a:solidFill>
                <a:schemeClr val="tx1">
                  <a:shade val="50000"/>
                </a:schemeClr>
              </a:solidFill>
            </a:endParaRPr>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‹N°›</a:t>
            </a:fld>
            <a:endParaRPr kumimoji="0" lang="en-US" dirty="0">
              <a:solidFill>
                <a:schemeClr val="tx1">
                  <a:shade val="50000"/>
                </a:schemeClr>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746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CB97365-EBCA-4027-87D5-99FC1D4DF0BB}" type="datetimeFigureOut">
              <a:rPr lang="en-US" smtClean="0"/>
              <a:pPr/>
              <a:t>5/6/2017</a:t>
            </a:fld>
            <a:endParaRPr lang="en-US">
              <a:solidFill>
                <a:schemeClr val="tx1">
                  <a:shade val="50000"/>
                </a:schemeClr>
              </a:solidFill>
            </a:endParaRPr>
          </a:p>
        </p:txBody>
      </p:sp>
      <p:sp>
        <p:nvSpPr>
          <p:cNvPr id="5" name="Footer Placeholder 4"/>
          <p:cNvSpPr>
            <a:spLocks noGrp="1"/>
          </p:cNvSpPr>
          <p:nvPr>
            <p:ph type="ftr" sz="quarter" idx="11"/>
          </p:nvPr>
        </p:nvSpPr>
        <p:spPr/>
        <p:txBody>
          <a:bodyPr/>
          <a:lstStyle/>
          <a:p>
            <a:endParaRPr kumimoji="0" lang="en-US">
              <a:solidFill>
                <a:schemeClr val="tx1">
                  <a:shade val="50000"/>
                </a:schemeClr>
              </a:solidFill>
            </a:endParaRPr>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‹N°›</a:t>
            </a:fld>
            <a:endParaRPr kumimoji="0" lang="en-US" dirty="0">
              <a:solidFill>
                <a:schemeClr val="tx1">
                  <a:shade val="50000"/>
                </a:schemeClr>
              </a:solidFill>
            </a:endParaRPr>
          </a:p>
        </p:txBody>
      </p:sp>
    </p:spTree>
    <p:extLst>
      <p:ext uri="{BB962C8B-B14F-4D97-AF65-F5344CB8AC3E}">
        <p14:creationId xmlns:p14="http://schemas.microsoft.com/office/powerpoint/2010/main" val="962834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CB97365-EBCA-4027-87D5-99FC1D4DF0BB}" type="datetimeFigureOut">
              <a:rPr lang="en-US" smtClean="0"/>
              <a:pPr/>
              <a:t>5/6/2017</a:t>
            </a:fld>
            <a:endParaRPr lang="en-US">
              <a:solidFill>
                <a:schemeClr val="tx1">
                  <a:shade val="50000"/>
                </a:schemeClr>
              </a:solidFill>
            </a:endParaRPr>
          </a:p>
        </p:txBody>
      </p:sp>
      <p:sp>
        <p:nvSpPr>
          <p:cNvPr id="5" name="Footer Placeholder 4"/>
          <p:cNvSpPr>
            <a:spLocks noGrp="1"/>
          </p:cNvSpPr>
          <p:nvPr>
            <p:ph type="ftr" sz="quarter" idx="11"/>
          </p:nvPr>
        </p:nvSpPr>
        <p:spPr/>
        <p:txBody>
          <a:bodyPr/>
          <a:lstStyle/>
          <a:p>
            <a:endParaRPr kumimoji="0" lang="en-US">
              <a:solidFill>
                <a:schemeClr val="tx1">
                  <a:shade val="50000"/>
                </a:schemeClr>
              </a:solidFill>
            </a:endParaRPr>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‹N°›</a:t>
            </a:fld>
            <a:endParaRPr kumimoji="0" lang="en-US" dirty="0">
              <a:solidFill>
                <a:schemeClr val="tx1">
                  <a:shade val="50000"/>
                </a:schemeClr>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21035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CB97365-EBCA-4027-87D5-99FC1D4DF0BB}" type="datetimeFigureOut">
              <a:rPr lang="en-US" smtClean="0"/>
              <a:pPr/>
              <a:t>5/6/2017</a:t>
            </a:fld>
            <a:endParaRPr lang="en-US">
              <a:solidFill>
                <a:schemeClr val="tx1">
                  <a:shade val="50000"/>
                </a:schemeClr>
              </a:solidFill>
            </a:endParaRPr>
          </a:p>
        </p:txBody>
      </p:sp>
      <p:sp>
        <p:nvSpPr>
          <p:cNvPr id="5" name="Footer Placeholder 4"/>
          <p:cNvSpPr>
            <a:spLocks noGrp="1"/>
          </p:cNvSpPr>
          <p:nvPr>
            <p:ph type="ftr" sz="quarter" idx="11"/>
          </p:nvPr>
        </p:nvSpPr>
        <p:spPr/>
        <p:txBody>
          <a:bodyPr/>
          <a:lstStyle/>
          <a:p>
            <a:endParaRPr kumimoji="0" lang="en-US">
              <a:solidFill>
                <a:schemeClr val="tx1">
                  <a:shade val="50000"/>
                </a:schemeClr>
              </a:solidFill>
            </a:endParaRPr>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‹N°›</a:t>
            </a:fld>
            <a:endParaRPr kumimoji="0" lang="en-US" dirty="0">
              <a:solidFill>
                <a:schemeClr val="tx1">
                  <a:shade val="50000"/>
                </a:schemeClr>
              </a:solidFill>
            </a:endParaRPr>
          </a:p>
        </p:txBody>
      </p:sp>
    </p:spTree>
    <p:extLst>
      <p:ext uri="{BB962C8B-B14F-4D97-AF65-F5344CB8AC3E}">
        <p14:creationId xmlns:p14="http://schemas.microsoft.com/office/powerpoint/2010/main" val="1333967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CB97365-EBCA-4027-87D5-99FC1D4DF0BB}" type="datetimeFigureOut">
              <a:rPr lang="en-US" smtClean="0"/>
              <a:pPr/>
              <a:t>5/6/2017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extLst>
      <p:ext uri="{BB962C8B-B14F-4D97-AF65-F5344CB8AC3E}">
        <p14:creationId xmlns:p14="http://schemas.microsoft.com/office/powerpoint/2010/main" val="2861561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CB97365-EBCA-4027-87D5-99FC1D4DF0BB}" type="datetimeFigureOut">
              <a:rPr lang="en-US" smtClean="0"/>
              <a:pPr/>
              <a:t>5/6/2017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extLst>
      <p:ext uri="{BB962C8B-B14F-4D97-AF65-F5344CB8AC3E}">
        <p14:creationId xmlns:p14="http://schemas.microsoft.com/office/powerpoint/2010/main" val="90799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CB97365-EBCA-4027-87D5-99FC1D4DF0BB}" type="datetimeFigureOut">
              <a:rPr lang="en-US" smtClean="0"/>
              <a:pPr/>
              <a:t>5/6/2017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extLst>
      <p:ext uri="{BB962C8B-B14F-4D97-AF65-F5344CB8AC3E}">
        <p14:creationId xmlns:p14="http://schemas.microsoft.com/office/powerpoint/2010/main" val="2377134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CB97365-EBCA-4027-87D5-99FC1D4DF0BB}" type="datetimeFigureOut">
              <a:rPr lang="en-US" smtClean="0"/>
              <a:pPr/>
              <a:t>5/6/2017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extLst>
      <p:ext uri="{BB962C8B-B14F-4D97-AF65-F5344CB8AC3E}">
        <p14:creationId xmlns:p14="http://schemas.microsoft.com/office/powerpoint/2010/main" val="112652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CB97365-EBCA-4027-87D5-99FC1D4DF0BB}" type="datetimeFigureOut">
              <a:rPr lang="en-US" smtClean="0"/>
              <a:pPr/>
              <a:t>5/6/2017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extLst>
      <p:ext uri="{BB962C8B-B14F-4D97-AF65-F5344CB8AC3E}">
        <p14:creationId xmlns:p14="http://schemas.microsoft.com/office/powerpoint/2010/main" val="2915558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CB97365-EBCA-4027-87D5-99FC1D4DF0BB}" type="datetimeFigureOut">
              <a:rPr lang="en-US" smtClean="0"/>
              <a:pPr/>
              <a:t>5/6/2017</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‹N°›</a:t>
            </a:fld>
            <a:endParaRPr kumimoji="0" lang="en-US"/>
          </a:p>
        </p:txBody>
      </p:sp>
    </p:spTree>
    <p:extLst>
      <p:ext uri="{BB962C8B-B14F-4D97-AF65-F5344CB8AC3E}">
        <p14:creationId xmlns:p14="http://schemas.microsoft.com/office/powerpoint/2010/main" val="3482791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CB97365-EBCA-4027-87D5-99FC1D4DF0BB}" type="datetimeFigureOut">
              <a:rPr lang="en-US" smtClean="0"/>
              <a:pPr/>
              <a:t>5/6/2017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‹N°›</a:t>
            </a:fld>
            <a:endParaRPr kumimoji="0" lang="en-US"/>
          </a:p>
        </p:txBody>
      </p:sp>
    </p:spTree>
    <p:extLst>
      <p:ext uri="{BB962C8B-B14F-4D97-AF65-F5344CB8AC3E}">
        <p14:creationId xmlns:p14="http://schemas.microsoft.com/office/powerpoint/2010/main" val="146752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5/6/2017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‹N°›</a:t>
            </a:fld>
            <a:endParaRPr kumimoji="0" lang="en-US"/>
          </a:p>
        </p:txBody>
      </p:sp>
    </p:spTree>
    <p:extLst>
      <p:ext uri="{BB962C8B-B14F-4D97-AF65-F5344CB8AC3E}">
        <p14:creationId xmlns:p14="http://schemas.microsoft.com/office/powerpoint/2010/main" val="2383860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CB97365-EBCA-4027-87D5-99FC1D4DF0BB}" type="datetimeFigureOut">
              <a:rPr lang="en-US" smtClean="0"/>
              <a:pPr/>
              <a:t>5/6/2017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extLst>
      <p:ext uri="{BB962C8B-B14F-4D97-AF65-F5344CB8AC3E}">
        <p14:creationId xmlns:p14="http://schemas.microsoft.com/office/powerpoint/2010/main" val="2002580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CB97365-EBCA-4027-87D5-99FC1D4DF0BB}" type="datetimeFigureOut">
              <a:rPr lang="en-US" smtClean="0"/>
              <a:pPr/>
              <a:t>5/6/2017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extLst>
      <p:ext uri="{BB962C8B-B14F-4D97-AF65-F5344CB8AC3E}">
        <p14:creationId xmlns:p14="http://schemas.microsoft.com/office/powerpoint/2010/main" val="2461406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B97365-EBCA-4027-87D5-99FC1D4DF0BB}" type="datetimeFigureOut">
              <a:rPr lang="en-US" smtClean="0"/>
              <a:pPr/>
              <a:t>5/6/2017</a:t>
            </a:fld>
            <a:endParaRPr lang="en-US">
              <a:solidFill>
                <a:schemeClr val="tx1">
                  <a:shade val="50000"/>
                </a:schemeClr>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0" lang="en-US">
              <a:solidFill>
                <a:schemeClr val="tx1">
                  <a:shade val="50000"/>
                </a:schemeClr>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9E29E33-B620-47F9-BB04-8846C2A5AFCC}" type="slidenum">
              <a:rPr kumimoji="0" lang="en-US" smtClean="0"/>
              <a:pPr/>
              <a:t>‹N°›</a:t>
            </a:fld>
            <a:endParaRPr kumimoji="0" lang="en-US" dirty="0">
              <a:solidFill>
                <a:schemeClr val="tx1">
                  <a:shade val="50000"/>
                </a:schemeClr>
              </a:solidFill>
            </a:endParaRPr>
          </a:p>
        </p:txBody>
      </p:sp>
    </p:spTree>
    <p:extLst>
      <p:ext uri="{BB962C8B-B14F-4D97-AF65-F5344CB8AC3E}">
        <p14:creationId xmlns:p14="http://schemas.microsoft.com/office/powerpoint/2010/main" val="4000920149"/>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800" b="1" dirty="0" smtClean="0"/>
              <a:t>Les vaccins</a:t>
            </a:r>
            <a:endParaRPr lang="fr-FR" sz="4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a:bodyPr>
          <a:lstStyle/>
          <a:p>
            <a:r>
              <a:rPr lang="fr-FR" dirty="0" smtClean="0"/>
              <a:t>La rougeole est un fléau mondial responsable encore de 50.000 décès d’enfants par an. La vaccination est obligatoire, cette maladie peut entrainer des complications graves dans les pays en voie de </a:t>
            </a:r>
            <a:r>
              <a:rPr lang="fr-FR" dirty="0" smtClean="0"/>
              <a:t>développement. </a:t>
            </a:r>
            <a:endParaRPr lang="fr-FR" dirty="0" smtClean="0"/>
          </a:p>
          <a:p>
            <a:r>
              <a:rPr lang="fr-FR" dirty="0" smtClean="0"/>
              <a:t>Le vaccin est vivant atténué, le réservoir est strictement humain et on peut espérer éradiquer la rougeole par vaccination généralisée </a:t>
            </a:r>
          </a:p>
          <a:p>
            <a:r>
              <a:rPr lang="fr-FR" dirty="0" smtClean="0"/>
              <a:t>Le vaccin existe sous forme simple ( ROUVAX) avec la souche SCHWARTZ, il existe aussi sous forme ROR avec la même souche ou la souche EDMONSTON. Administré par voie IM.</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pPr>
              <a:lnSpc>
                <a:spcPct val="120000"/>
              </a:lnSpc>
            </a:pPr>
            <a:r>
              <a:rPr lang="fr-FR" dirty="0" smtClean="0"/>
              <a:t>Mais ce vaccin est fragile, 93% de réponse et ces échecs sont dus au nom répondeurs et parfois aux </a:t>
            </a:r>
            <a:r>
              <a:rPr lang="fr-FR" dirty="0" err="1" smtClean="0"/>
              <a:t>Ac</a:t>
            </a:r>
            <a:r>
              <a:rPr lang="fr-FR" dirty="0" smtClean="0"/>
              <a:t> maternels d’ou le rappel </a:t>
            </a:r>
          </a:p>
          <a:p>
            <a:pPr>
              <a:lnSpc>
                <a:spcPct val="120000"/>
              </a:lnSpc>
            </a:pPr>
            <a:r>
              <a:rPr lang="fr-FR" dirty="0" smtClean="0"/>
              <a:t>Il est intéressant de suivre l’efficacité de la politique vaccinale et le comité français veut faire documenter par décret le </a:t>
            </a:r>
            <a:r>
              <a:rPr lang="fr-FR" dirty="0" err="1" smtClean="0"/>
              <a:t>dgc</a:t>
            </a:r>
            <a:r>
              <a:rPr lang="fr-FR" dirty="0" smtClean="0"/>
              <a:t> de la rougeole par des tests biologiques comme les </a:t>
            </a:r>
            <a:r>
              <a:rPr lang="fr-FR" dirty="0" err="1" smtClean="0"/>
              <a:t>IgM</a:t>
            </a:r>
            <a:r>
              <a:rPr lang="fr-FR" dirty="0" smtClean="0"/>
              <a:t> salivaires ou les </a:t>
            </a:r>
            <a:r>
              <a:rPr lang="fr-FR" dirty="0" err="1" smtClean="0"/>
              <a:t>IgM</a:t>
            </a:r>
            <a:r>
              <a:rPr lang="fr-FR" dirty="0" smtClean="0"/>
              <a:t> sériques. </a:t>
            </a:r>
          </a:p>
          <a:p>
            <a:pPr algn="ctr">
              <a:lnSpc>
                <a:spcPct val="120000"/>
              </a:lnSpc>
            </a:pPr>
            <a:r>
              <a:rPr lang="fr-FR" dirty="0" smtClean="0"/>
              <a:t>Vaccin ROR:</a:t>
            </a:r>
          </a:p>
          <a:p>
            <a:pPr>
              <a:lnSpc>
                <a:spcPct val="120000"/>
              </a:lnSpc>
            </a:pPr>
            <a:r>
              <a:rPr lang="fr-FR" dirty="0" smtClean="0"/>
              <a:t>Population ciblée: les enfants </a:t>
            </a:r>
            <a:r>
              <a:rPr lang="fr-FR" dirty="0"/>
              <a:t>à</a:t>
            </a:r>
            <a:r>
              <a:rPr lang="fr-FR" dirty="0" smtClean="0"/>
              <a:t> </a:t>
            </a:r>
            <a:r>
              <a:rPr lang="fr-FR" dirty="0" smtClean="0"/>
              <a:t>partir de 11 mois avec un rappel </a:t>
            </a:r>
            <a:r>
              <a:rPr lang="fr-FR" dirty="0" smtClean="0"/>
              <a:t>à </a:t>
            </a:r>
            <a:r>
              <a:rPr lang="fr-FR" dirty="0" smtClean="0"/>
              <a:t>18 mois chez nous ,toute femme en âge de procréer et séronégative ou ignorant son statut immunitaire et absence de </a:t>
            </a:r>
            <a:r>
              <a:rPr lang="fr-FR" dirty="0" smtClean="0"/>
              <a:t>grossesse. </a:t>
            </a:r>
            <a:endParaRPr lang="fr-FR" dirty="0" smtClean="0"/>
          </a:p>
          <a:p>
            <a:pPr>
              <a:lnSpc>
                <a:spcPct val="120000"/>
              </a:lnSpc>
            </a:pPr>
            <a:r>
              <a:rPr lang="fr-FR" dirty="0" smtClean="0"/>
              <a:t>Le vaccin diminue le risque de malformations congénitales, d’orchite, la surdité et de rougeole </a:t>
            </a:r>
            <a:r>
              <a:rPr lang="fr-FR" dirty="0" smtClean="0"/>
              <a:t>grave.</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La varicelle</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52"/>
            <a:ext cx="8229600" cy="5983311"/>
          </a:xfrm>
        </p:spPr>
        <p:txBody>
          <a:bodyPr>
            <a:normAutofit/>
          </a:bodyPr>
          <a:lstStyle/>
          <a:p>
            <a:pPr>
              <a:lnSpc>
                <a:spcPct val="120000"/>
              </a:lnSpc>
            </a:pPr>
            <a:r>
              <a:rPr lang="fr-FR" dirty="0" smtClean="0"/>
              <a:t>Maladie due au virus de la varicelle Zona, très contagieuse, répandue et généralement bénigne, mais risque de varicelle grave chez:</a:t>
            </a:r>
          </a:p>
          <a:p>
            <a:pPr>
              <a:lnSpc>
                <a:spcPct val="120000"/>
              </a:lnSpc>
              <a:buFontTx/>
              <a:buChar char="-"/>
            </a:pPr>
            <a:r>
              <a:rPr lang="fr-FR" dirty="0" smtClean="0"/>
              <a:t>l’immunodéprimé avec forme maligne mortelle</a:t>
            </a:r>
          </a:p>
          <a:p>
            <a:pPr>
              <a:lnSpc>
                <a:spcPct val="120000"/>
              </a:lnSpc>
              <a:buFontTx/>
              <a:buChar char="-"/>
            </a:pPr>
            <a:r>
              <a:rPr lang="fr-FR" dirty="0" smtClean="0"/>
              <a:t> certains adultes</a:t>
            </a:r>
          </a:p>
          <a:p>
            <a:pPr>
              <a:lnSpc>
                <a:spcPct val="120000"/>
              </a:lnSpc>
              <a:buFontTx/>
              <a:buChar char="-"/>
            </a:pPr>
            <a:r>
              <a:rPr lang="fr-FR" dirty="0" smtClean="0"/>
              <a:t> la femme enceinte surtout en fin de grossesse</a:t>
            </a:r>
          </a:p>
          <a:p>
            <a:pPr>
              <a:lnSpc>
                <a:spcPct val="120000"/>
              </a:lnSpc>
              <a:buFontTx/>
              <a:buChar char="-"/>
            </a:pPr>
            <a:r>
              <a:rPr lang="fr-FR" dirty="0" smtClean="0"/>
              <a:t>La varicelle congénitale: lors d’infection chez la mère avant la </a:t>
            </a:r>
            <a:r>
              <a:rPr lang="fr-FR" dirty="0" smtClean="0"/>
              <a:t>24 </a:t>
            </a:r>
            <a:r>
              <a:rPr lang="fr-FR" dirty="0" smtClean="0"/>
              <a:t>semaine de la grossesse ( malformations cutanées, oculaires, neurologiques et musculosquelettiques)</a:t>
            </a:r>
          </a:p>
          <a:p>
            <a:pPr>
              <a:lnSpc>
                <a:spcPct val="120000"/>
              </a:lnSpc>
              <a:buFontTx/>
              <a:buChar char="-"/>
            </a:pPr>
            <a:r>
              <a:rPr lang="fr-FR" dirty="0" smtClean="0"/>
              <a:t>La varicelle périnatale avec mortalité élevée quand </a:t>
            </a:r>
            <a:r>
              <a:rPr lang="fr-FR" dirty="0" smtClean="0"/>
              <a:t>l’</a:t>
            </a:r>
            <a:r>
              <a:rPr lang="fr-FR" dirty="0"/>
              <a:t>é</a:t>
            </a:r>
            <a:r>
              <a:rPr lang="fr-FR" dirty="0" smtClean="0"/>
              <a:t>ruption </a:t>
            </a:r>
            <a:r>
              <a:rPr lang="fr-FR" dirty="0" smtClean="0"/>
              <a:t>maternelle survient dans les 15 jours qui précédent ou les 2 jours qui suivent </a:t>
            </a:r>
            <a:r>
              <a:rPr lang="fr-FR" dirty="0" smtClean="0"/>
              <a:t>l’accouchement.</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a:bodyPr>
          <a:lstStyle/>
          <a:p>
            <a:r>
              <a:rPr lang="fr-FR" dirty="0" smtClean="0"/>
              <a:t>Le vaccin est le premier vaccin vivant atténué administré </a:t>
            </a:r>
            <a:r>
              <a:rPr lang="fr-FR" dirty="0" smtClean="0"/>
              <a:t>à </a:t>
            </a:r>
            <a:r>
              <a:rPr lang="fr-FR" dirty="0" smtClean="0"/>
              <a:t>L’ID </a:t>
            </a:r>
          </a:p>
          <a:p>
            <a:r>
              <a:rPr lang="fr-FR" dirty="0" smtClean="0"/>
              <a:t>L’indication :</a:t>
            </a:r>
          </a:p>
          <a:p>
            <a:pPr>
              <a:buFontTx/>
              <a:buChar char="-"/>
            </a:pPr>
            <a:r>
              <a:rPr lang="fr-FR" dirty="0" smtClean="0"/>
              <a:t>En poste exposition, adultes&gt;18 ans sans ATCD de varicelle dans les 3 jours suivant </a:t>
            </a:r>
            <a:r>
              <a:rPr lang="fr-FR" dirty="0" smtClean="0"/>
              <a:t>l’exposition. </a:t>
            </a:r>
            <a:endParaRPr lang="fr-FR" dirty="0" smtClean="0"/>
          </a:p>
          <a:p>
            <a:pPr>
              <a:buFontTx/>
              <a:buChar char="-"/>
            </a:pPr>
            <a:r>
              <a:rPr lang="fr-FR" dirty="0" smtClean="0"/>
              <a:t>Personne sans ATCD de varicelle avec sérologie négative en contact avec les </a:t>
            </a:r>
            <a:r>
              <a:rPr lang="fr-FR" dirty="0" smtClean="0"/>
              <a:t>ID. </a:t>
            </a:r>
            <a:endParaRPr lang="fr-FR" dirty="0" smtClean="0"/>
          </a:p>
          <a:p>
            <a:pPr>
              <a:buFontTx/>
              <a:buChar char="-"/>
            </a:pPr>
            <a:r>
              <a:rPr lang="fr-FR" dirty="0" smtClean="0"/>
              <a:t>Enfants candidats receveurs de greffes, sans ATCD de varicelle avec sérologie négative dans les 6 mois précédant la greffe avec 2 doses </a:t>
            </a:r>
            <a:r>
              <a:rPr lang="fr-FR" dirty="0" smtClean="0"/>
              <a:t>à </a:t>
            </a:r>
            <a:r>
              <a:rPr lang="fr-FR" dirty="0" smtClean="0"/>
              <a:t>1 mois </a:t>
            </a:r>
            <a:r>
              <a:rPr lang="fr-FR" dirty="0" smtClean="0"/>
              <a:t>d’intervalle.</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PAPILLOMAVIRUS</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nSpc>
                <a:spcPct val="110000"/>
              </a:lnSpc>
            </a:pPr>
            <a:r>
              <a:rPr lang="fr-FR" dirty="0" smtClean="0"/>
              <a:t>Le cancer du col de l’utérus est la cause majeure de décès chez les femmes dans les PEV, plus de 99% des cas de cancer du col sont associés </a:t>
            </a:r>
            <a:r>
              <a:rPr lang="fr-FR" dirty="0"/>
              <a:t>à</a:t>
            </a:r>
            <a:r>
              <a:rPr lang="fr-FR" dirty="0" smtClean="0"/>
              <a:t> </a:t>
            </a:r>
            <a:r>
              <a:rPr lang="fr-FR" dirty="0" smtClean="0"/>
              <a:t>une infection par un </a:t>
            </a:r>
            <a:r>
              <a:rPr lang="fr-FR" dirty="0" smtClean="0"/>
              <a:t>HPV.</a:t>
            </a:r>
            <a:endParaRPr lang="fr-FR" dirty="0" smtClean="0"/>
          </a:p>
          <a:p>
            <a:pPr>
              <a:lnSpc>
                <a:spcPct val="110000"/>
              </a:lnSpc>
            </a:pPr>
            <a:r>
              <a:rPr lang="fr-FR" dirty="0" smtClean="0"/>
              <a:t> la cancérogénicité des types 16 et 18 est avérée puisqu’ils sont les plus fréquents dans le cancer du col ou il représentent 70 </a:t>
            </a:r>
            <a:r>
              <a:rPr lang="fr-FR" dirty="0" smtClean="0"/>
              <a:t>à </a:t>
            </a:r>
            <a:r>
              <a:rPr lang="fr-FR" dirty="0" smtClean="0"/>
              <a:t>73% des HPV impliqués. </a:t>
            </a:r>
          </a:p>
          <a:p>
            <a:pPr>
              <a:lnSpc>
                <a:spcPct val="110000"/>
              </a:lnSpc>
            </a:pPr>
            <a:r>
              <a:rPr lang="fr-FR" dirty="0" smtClean="0"/>
              <a:t>Des vaccins sont récemment commercialisés, ils doivent réduire </a:t>
            </a:r>
            <a:r>
              <a:rPr lang="fr-FR" dirty="0" smtClean="0"/>
              <a:t>à </a:t>
            </a:r>
            <a:r>
              <a:rPr lang="fr-FR" dirty="0" smtClean="0"/>
              <a:t>long terme l’incidence des </a:t>
            </a:r>
            <a:r>
              <a:rPr lang="fr-FR" dirty="0" err="1" smtClean="0"/>
              <a:t>Kc</a:t>
            </a:r>
            <a:r>
              <a:rPr lang="fr-FR" dirty="0" smtClean="0"/>
              <a:t> du col sans se substituer au dépistage par frottis car il existe d’autres génotypes que le 16 et 18 associés au cancer.</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r>
              <a:rPr lang="fr-FR" dirty="0" smtClean="0"/>
              <a:t>2 vaccins existent:</a:t>
            </a:r>
          </a:p>
          <a:p>
            <a:pPr>
              <a:buFontTx/>
              <a:buChar char="-"/>
            </a:pPr>
            <a:r>
              <a:rPr lang="fr-FR" dirty="0" smtClean="0"/>
              <a:t>Vaccin bivalent 16-18 c’est le CERVARIX de GSK </a:t>
            </a:r>
            <a:r>
              <a:rPr lang="fr-FR" dirty="0" smtClean="0"/>
              <a:t>à </a:t>
            </a:r>
            <a:r>
              <a:rPr lang="fr-FR" dirty="0" smtClean="0"/>
              <a:t>base de protéines recombinantes sur cellules d’insecte</a:t>
            </a:r>
          </a:p>
          <a:p>
            <a:pPr>
              <a:buNone/>
            </a:pPr>
            <a:r>
              <a:rPr lang="fr-FR" dirty="0" smtClean="0"/>
              <a:t>   schéma : 0, 1 , 6</a:t>
            </a:r>
          </a:p>
          <a:p>
            <a:pPr>
              <a:buFontTx/>
              <a:buChar char="-"/>
            </a:pPr>
            <a:r>
              <a:rPr lang="fr-FR" dirty="0" smtClean="0"/>
              <a:t>Vaccin quadrivalent 6, 11,16, 18, c’est le GARDASIL de </a:t>
            </a:r>
            <a:r>
              <a:rPr lang="fr-FR" dirty="0" err="1" smtClean="0"/>
              <a:t>Sanoufi</a:t>
            </a:r>
            <a:r>
              <a:rPr lang="fr-FR" dirty="0" smtClean="0"/>
              <a:t> Pasteur </a:t>
            </a:r>
            <a:r>
              <a:rPr lang="fr-FR" dirty="0" smtClean="0"/>
              <a:t>à </a:t>
            </a:r>
            <a:r>
              <a:rPr lang="fr-FR" dirty="0" smtClean="0"/>
              <a:t>base de protéines recombinantes sur </a:t>
            </a:r>
            <a:r>
              <a:rPr lang="fr-FR" dirty="0" smtClean="0"/>
              <a:t>levures.  </a:t>
            </a:r>
            <a:endParaRPr lang="fr-FR" dirty="0" smtClean="0"/>
          </a:p>
          <a:p>
            <a:pPr>
              <a:buNone/>
            </a:pPr>
            <a:r>
              <a:rPr lang="fr-FR" dirty="0" smtClean="0"/>
              <a:t>   schéma : 0, 2, 6.</a:t>
            </a:r>
          </a:p>
          <a:p>
            <a:pPr>
              <a:buNone/>
            </a:pPr>
            <a:r>
              <a:rPr lang="fr-FR" dirty="0" smtClean="0"/>
              <a:t>Idéalement la population serait la femme de 9-25 ans même au delà de 25 ans, on peut dire les jeunes filles </a:t>
            </a:r>
            <a:r>
              <a:rPr lang="fr-FR" dirty="0" smtClean="0"/>
              <a:t>à </a:t>
            </a:r>
            <a:r>
              <a:rPr lang="fr-FR" dirty="0" smtClean="0"/>
              <a:t>partir de 14 ans. </a:t>
            </a:r>
          </a:p>
          <a:p>
            <a:pPr>
              <a:buNone/>
            </a:pP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r>
              <a:rPr lang="fr-FR" b="1" dirty="0" smtClean="0"/>
              <a:t>Quelques réserves et conditions :</a:t>
            </a:r>
          </a:p>
          <a:p>
            <a:pPr>
              <a:lnSpc>
                <a:spcPct val="110000"/>
              </a:lnSpc>
              <a:buNone/>
            </a:pPr>
            <a:r>
              <a:rPr lang="fr-FR" dirty="0" smtClean="0"/>
              <a:t> - 3 injections entrainent un cout élevé </a:t>
            </a:r>
          </a:p>
          <a:p>
            <a:pPr>
              <a:lnSpc>
                <a:spcPct val="110000"/>
              </a:lnSpc>
              <a:buFontTx/>
              <a:buChar char="-"/>
            </a:pPr>
            <a:r>
              <a:rPr lang="fr-FR" dirty="0" smtClean="0"/>
              <a:t>Vaccin inefficace dans 30% des cancers</a:t>
            </a:r>
          </a:p>
          <a:p>
            <a:pPr>
              <a:lnSpc>
                <a:spcPct val="110000"/>
              </a:lnSpc>
              <a:buFontTx/>
              <a:buChar char="-"/>
            </a:pPr>
            <a:r>
              <a:rPr lang="fr-FR" dirty="0" smtClean="0"/>
              <a:t>Quelle est la durée de la protection??</a:t>
            </a:r>
          </a:p>
          <a:p>
            <a:pPr>
              <a:lnSpc>
                <a:spcPct val="110000"/>
              </a:lnSpc>
              <a:buFontTx/>
              <a:buChar char="-"/>
            </a:pPr>
            <a:r>
              <a:rPr lang="fr-FR" dirty="0" smtClean="0"/>
              <a:t>Les firmes qui produisent le vaccin et les autorités sanitaires doivent communiquer sur l’ intérêt primordial du frottis cervico-utérin pour le dépistage des lésions du col de l’utérus chez les vaccinées et les non vaccinées et mentionner l’absence d’efficacité sur la prévention de 30% des cancers</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L’HEPATITE B</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Introduction</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r>
              <a:rPr lang="fr-FR" dirty="0" smtClean="0"/>
              <a:t>L’hépatite B constitue un problème de </a:t>
            </a:r>
            <a:r>
              <a:rPr lang="fr-FR" dirty="0" smtClean="0"/>
              <a:t>santé </a:t>
            </a:r>
            <a:r>
              <a:rPr lang="fr-FR" dirty="0" smtClean="0"/>
              <a:t>avec 350 millions de porteurs chroniques et 2 millions de mort par </a:t>
            </a:r>
            <a:r>
              <a:rPr lang="fr-FR" dirty="0" smtClean="0"/>
              <a:t>ans dans </a:t>
            </a:r>
            <a:r>
              <a:rPr lang="fr-FR" dirty="0" smtClean="0"/>
              <a:t>le monde </a:t>
            </a:r>
          </a:p>
          <a:p>
            <a:r>
              <a:rPr lang="fr-FR" dirty="0" smtClean="0"/>
              <a:t>La vaccination prévient les complications graves comme le cancer </a:t>
            </a:r>
          </a:p>
          <a:p>
            <a:r>
              <a:rPr lang="fr-FR" dirty="0" smtClean="0"/>
              <a:t>Nature du vaccin : il comprend l’Ag </a:t>
            </a:r>
            <a:r>
              <a:rPr lang="fr-FR" dirty="0" err="1" smtClean="0"/>
              <a:t>HBs</a:t>
            </a:r>
            <a:r>
              <a:rPr lang="fr-FR" dirty="0" smtClean="0"/>
              <a:t> purifié obtenu par clonage et expression du gène viral dans des cellules comme CHO( cellules ovariennes de hamster chinois) ou Saccharomyces( levure de bière). Le vaccin contient les protéines S et pré S, il existe des présentations enfants, adultes et pour dialyses.</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lnSpc>
                <a:spcPct val="120000"/>
              </a:lnSpc>
            </a:pPr>
            <a:r>
              <a:rPr lang="fr-FR" dirty="0" smtClean="0"/>
              <a:t>Vaccin administré par voie IM </a:t>
            </a:r>
          </a:p>
          <a:p>
            <a:pPr>
              <a:lnSpc>
                <a:spcPct val="120000"/>
              </a:lnSpc>
            </a:pPr>
            <a:r>
              <a:rPr lang="fr-FR" dirty="0" smtClean="0"/>
              <a:t>Population cible:</a:t>
            </a:r>
          </a:p>
          <a:p>
            <a:pPr>
              <a:lnSpc>
                <a:spcPct val="120000"/>
              </a:lnSpc>
              <a:buFontTx/>
              <a:buChar char="-"/>
            </a:pPr>
            <a:r>
              <a:rPr lang="fr-FR" dirty="0" smtClean="0"/>
              <a:t>Nouveaux nés : naissance, 2mois,4 mois, 12mois</a:t>
            </a:r>
          </a:p>
          <a:p>
            <a:pPr>
              <a:lnSpc>
                <a:spcPct val="120000"/>
              </a:lnSpc>
              <a:buFontTx/>
              <a:buChar char="-"/>
            </a:pPr>
            <a:r>
              <a:rPr lang="fr-FR" dirty="0" smtClean="0"/>
              <a:t>Entourage des porteurs de virus</a:t>
            </a:r>
          </a:p>
          <a:p>
            <a:pPr>
              <a:lnSpc>
                <a:spcPct val="120000"/>
              </a:lnSpc>
              <a:buFontTx/>
              <a:buChar char="-"/>
            </a:pPr>
            <a:r>
              <a:rPr lang="fr-FR" dirty="0" smtClean="0"/>
              <a:t>Patients susceptibles de recevoir des transfusion : hémophilie, </a:t>
            </a:r>
            <a:r>
              <a:rPr lang="fr-FR" dirty="0" smtClean="0"/>
              <a:t>dialysés</a:t>
            </a:r>
            <a:r>
              <a:rPr lang="fr-FR" dirty="0" smtClean="0"/>
              <a:t>, IR : chez les dialysés sérologie annuelle avec rappel quand le taux d’anti </a:t>
            </a:r>
            <a:r>
              <a:rPr lang="fr-FR" dirty="0" err="1" smtClean="0"/>
              <a:t>HBs</a:t>
            </a:r>
            <a:r>
              <a:rPr lang="fr-FR" dirty="0" smtClean="0"/>
              <a:t> diminue au dessous du seuil protecteur (10 m UI/ml) </a:t>
            </a:r>
          </a:p>
          <a:p>
            <a:pPr>
              <a:lnSpc>
                <a:spcPct val="120000"/>
              </a:lnSpc>
              <a:buFontTx/>
              <a:buChar char="-"/>
            </a:pPr>
            <a:r>
              <a:rPr lang="fr-FR" dirty="0" smtClean="0"/>
              <a:t>Etudiants dans le domaine de la santé : 0-1-6 mois</a:t>
            </a:r>
          </a:p>
          <a:p>
            <a:pPr>
              <a:lnSpc>
                <a:spcPct val="120000"/>
              </a:lnSpc>
              <a:buNone/>
            </a:pPr>
            <a:r>
              <a:rPr lang="fr-FR" dirty="0" smtClean="0"/>
              <a:t>Le vaccin protégé durant 5 ans et même plus.</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nSpc>
                <a:spcPct val="120000"/>
              </a:lnSpc>
            </a:pPr>
            <a:r>
              <a:rPr lang="fr-FR" dirty="0" smtClean="0"/>
              <a:t>Effets indésirables:</a:t>
            </a:r>
            <a:br>
              <a:rPr lang="fr-FR" dirty="0" smtClean="0"/>
            </a:br>
            <a:r>
              <a:rPr lang="fr-FR" dirty="0" smtClean="0"/>
              <a:t>des atteintes neurologiques de type sclérose en plaque ont été signalées dans les semaines suivant la vaccination (pas chez les nourrisson) sans qu’aucun lien de causalité n’ait pu être établi. Cependant les rappels ne sont plus obligatoires chez les adolescents et chez l’adulte .</a:t>
            </a:r>
          </a:p>
          <a:p>
            <a:pPr>
              <a:lnSpc>
                <a:spcPct val="120000"/>
              </a:lnSpc>
            </a:pPr>
            <a:r>
              <a:rPr lang="fr-FR" dirty="0" smtClean="0"/>
              <a:t>Echecs vaccinaux:</a:t>
            </a:r>
          </a:p>
          <a:p>
            <a:pPr>
              <a:lnSpc>
                <a:spcPct val="120000"/>
              </a:lnSpc>
              <a:buFontTx/>
              <a:buChar char="-"/>
            </a:pPr>
            <a:r>
              <a:rPr lang="fr-FR" dirty="0" smtClean="0"/>
              <a:t>Charge virale maternelle élevée</a:t>
            </a:r>
          </a:p>
          <a:p>
            <a:pPr>
              <a:lnSpc>
                <a:spcPct val="120000"/>
              </a:lnSpc>
              <a:buFontTx/>
              <a:buChar char="-"/>
            </a:pPr>
            <a:r>
              <a:rPr lang="fr-FR" dirty="0" smtClean="0"/>
              <a:t>Infection </a:t>
            </a:r>
            <a:r>
              <a:rPr lang="fr-FR" dirty="0" smtClean="0"/>
              <a:t>intra-utérine</a:t>
            </a:r>
            <a:endParaRPr lang="fr-FR" dirty="0" smtClean="0"/>
          </a:p>
          <a:p>
            <a:pPr>
              <a:lnSpc>
                <a:spcPct val="120000"/>
              </a:lnSpc>
              <a:buFontTx/>
              <a:buChar char="-"/>
            </a:pPr>
            <a:r>
              <a:rPr lang="fr-FR" dirty="0" smtClean="0"/>
              <a:t>Mauvaise réponse génétique</a:t>
            </a:r>
          </a:p>
          <a:p>
            <a:pPr>
              <a:lnSpc>
                <a:spcPct val="120000"/>
              </a:lnSpc>
              <a:buFontTx/>
              <a:buChar char="-"/>
            </a:pPr>
            <a:r>
              <a:rPr lang="fr-FR" dirty="0" smtClean="0"/>
              <a:t>Mutants </a:t>
            </a:r>
            <a:r>
              <a:rPr lang="fr-FR" dirty="0" smtClean="0"/>
              <a:t>d’</a:t>
            </a:r>
            <a:r>
              <a:rPr lang="fr-FR" dirty="0" smtClean="0"/>
              <a:t>é</a:t>
            </a:r>
            <a:r>
              <a:rPr lang="fr-FR" dirty="0" smtClean="0"/>
              <a:t>chappement </a:t>
            </a:r>
            <a:r>
              <a:rPr lang="fr-FR" dirty="0" smtClean="0"/>
              <a:t>au vaccin</a:t>
            </a:r>
          </a:p>
          <a:p>
            <a:pPr>
              <a:lnSpc>
                <a:spcPct val="120000"/>
              </a:lnSpc>
              <a:buNone/>
            </a:pP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Virus de la rage</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p:spPr>
        <p:txBody>
          <a:bodyPr/>
          <a:lstStyle/>
          <a:p>
            <a:r>
              <a:rPr lang="fr-FR" dirty="0" smtClean="0"/>
              <a:t>2 types de vaccins sont commercialisés en Algérie:</a:t>
            </a:r>
            <a:br>
              <a:rPr lang="fr-FR" dirty="0" smtClean="0"/>
            </a:br>
            <a:r>
              <a:rPr lang="fr-FR" dirty="0" smtClean="0"/>
              <a:t>- vaccin produit, localement par l’IPA, sur cerveaux de souriceaux nouveau-nés</a:t>
            </a:r>
          </a:p>
          <a:p>
            <a:pPr>
              <a:buNone/>
            </a:pPr>
            <a:r>
              <a:rPr lang="fr-FR" dirty="0" smtClean="0"/>
              <a:t>   schéma vaccinal: </a:t>
            </a:r>
          </a:p>
          <a:p>
            <a:pPr>
              <a:buNone/>
            </a:pPr>
            <a:r>
              <a:rPr lang="fr-FR" dirty="0" smtClean="0"/>
              <a:t>   7 injections en sous cutané de j1-j7  </a:t>
            </a:r>
          </a:p>
          <a:p>
            <a:pPr>
              <a:buNone/>
            </a:pPr>
            <a:r>
              <a:rPr lang="fr-FR" dirty="0" smtClean="0"/>
              <a:t>   2 injections de rappel a j11 et a j15 </a:t>
            </a:r>
          </a:p>
          <a:p>
            <a:pPr>
              <a:buNone/>
            </a:pPr>
            <a:r>
              <a:rPr lang="fr-FR" dirty="0" smtClean="0"/>
              <a:t>   2 injections de rappel a j30 et a j90 </a:t>
            </a:r>
          </a:p>
          <a:p>
            <a:pPr>
              <a:buNone/>
            </a:pPr>
            <a:r>
              <a:rPr lang="fr-FR" dirty="0" smtClean="0"/>
              <a:t>  - vaccin produit sur culture cellulaire: </a:t>
            </a:r>
          </a:p>
          <a:p>
            <a:pPr>
              <a:buNone/>
            </a:pPr>
            <a:r>
              <a:rPr lang="fr-FR" dirty="0" smtClean="0"/>
              <a:t>   </a:t>
            </a:r>
            <a:r>
              <a:rPr lang="fr-FR" dirty="0" err="1" smtClean="0"/>
              <a:t>jo</a:t>
            </a:r>
            <a:r>
              <a:rPr lang="fr-FR" dirty="0" smtClean="0"/>
              <a:t>, j3, j7, et j28 ou j0, j7, j21 </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r>
              <a:rPr lang="fr-FR" dirty="0" smtClean="0"/>
              <a:t>Sérothérapie: elle est recommandée pour le traitement des contaminations dites de 3eme catégorie, c’est </a:t>
            </a:r>
            <a:r>
              <a:rPr lang="fr-FR" dirty="0" smtClean="0"/>
              <a:t>à </a:t>
            </a:r>
            <a:r>
              <a:rPr lang="fr-FR" dirty="0" smtClean="0"/>
              <a:t>dire des morsures, griffures, léchages sur peau excoriée ou sur muqueuse et également des morsures graves </a:t>
            </a:r>
            <a:r>
              <a:rPr lang="fr-FR" dirty="0" err="1" smtClean="0"/>
              <a:t>délabrantes</a:t>
            </a:r>
            <a:r>
              <a:rPr lang="fr-FR" dirty="0" smtClean="0"/>
              <a:t> </a:t>
            </a:r>
            <a:r>
              <a:rPr lang="fr-FR" dirty="0" smtClean="0"/>
              <a:t>et/ou au niveau des régions richement innervées :</a:t>
            </a:r>
            <a:br>
              <a:rPr lang="fr-FR" dirty="0" smtClean="0"/>
            </a:br>
            <a:r>
              <a:rPr lang="fr-FR" dirty="0" smtClean="0"/>
              <a:t>- </a:t>
            </a:r>
            <a:r>
              <a:rPr lang="fr-FR" dirty="0" err="1" smtClean="0"/>
              <a:t>Ig</a:t>
            </a:r>
            <a:r>
              <a:rPr lang="fr-FR" dirty="0" smtClean="0"/>
              <a:t> humaines et hétérologues</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Fièvre jaune</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Vaccination systématique des populations exposées </a:t>
            </a:r>
            <a:r>
              <a:rPr lang="fr-FR" dirty="0" smtClean="0"/>
              <a:t>à </a:t>
            </a:r>
            <a:r>
              <a:rPr lang="fr-FR" dirty="0" smtClean="0"/>
              <a:t>l’aide du vaccin 17D </a:t>
            </a:r>
            <a:r>
              <a:rPr lang="fr-FR" dirty="0" err="1" smtClean="0"/>
              <a:t>Rockfeller</a:t>
            </a:r>
            <a:r>
              <a:rPr lang="fr-FR" dirty="0" smtClean="0"/>
              <a:t> en une seule injection, vaccin vivant atténué préparé sur œufs de poule </a:t>
            </a:r>
            <a:r>
              <a:rPr lang="fr-FR" dirty="0" err="1" smtClean="0"/>
              <a:t>embryones</a:t>
            </a:r>
            <a:r>
              <a:rPr lang="fr-FR" dirty="0" smtClean="0"/>
              <a:t>, très bien toléré ( ne pas l’administrer avant l’âge de 6 mois) </a:t>
            </a:r>
          </a:p>
          <a:p>
            <a:r>
              <a:rPr lang="fr-FR" dirty="0" smtClean="0"/>
              <a:t>Protection qui dure 10 ans et même bien plus ,il n’est contre indiqué chez la femme enceinte </a:t>
            </a:r>
          </a:p>
          <a:p>
            <a:r>
              <a:rPr lang="fr-FR" dirty="0" smtClean="0"/>
              <a:t>Toute personne se rendant en zone d’endémie (Afrique ou Amérique du Sud) doit être vaccinée </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Vaccin de la grippe</a:t>
            </a:r>
          </a:p>
          <a:p>
            <a:r>
              <a:rPr lang="fr-FR" dirty="0" err="1" smtClean="0"/>
              <a:t>Serotherapie</a:t>
            </a:r>
            <a:r>
              <a:rPr lang="fr-FR" dirty="0" smtClean="0"/>
              <a:t> contre la varicelle</a:t>
            </a:r>
          </a:p>
          <a:p>
            <a:r>
              <a:rPr lang="fr-FR" dirty="0" err="1" smtClean="0"/>
              <a:t>Serotherapie</a:t>
            </a:r>
            <a:r>
              <a:rPr lang="fr-FR" dirty="0" smtClean="0"/>
              <a:t> de l’hépatite B</a:t>
            </a:r>
            <a:endParaRPr lang="fr-FR" dirty="0"/>
          </a:p>
        </p:txBody>
      </p:sp>
    </p:spTree>
    <p:extLst>
      <p:ext uri="{BB962C8B-B14F-4D97-AF65-F5344CB8AC3E}">
        <p14:creationId xmlns:p14="http://schemas.microsoft.com/office/powerpoint/2010/main" val="2234123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929354"/>
          </a:xfrm>
        </p:spPr>
        <p:txBody>
          <a:bodyPr>
            <a:normAutofit fontScale="92500" lnSpcReduction="10000"/>
          </a:bodyPr>
          <a:lstStyle/>
          <a:p>
            <a:pPr>
              <a:lnSpc>
                <a:spcPct val="120000"/>
              </a:lnSpc>
            </a:pPr>
            <a:r>
              <a:rPr lang="fr-FR" dirty="0" smtClean="0"/>
              <a:t>La vaccination est l’un des moyens les plus rentables d’améliorer la </a:t>
            </a:r>
            <a:r>
              <a:rPr lang="fr-FR" dirty="0" smtClean="0"/>
              <a:t>santé </a:t>
            </a:r>
            <a:r>
              <a:rPr lang="fr-FR" dirty="0" smtClean="0"/>
              <a:t>en évitant chaque année des millions de décès et en réduisant le nombre d’handicaps dus aux </a:t>
            </a:r>
            <a:r>
              <a:rPr lang="fr-FR" dirty="0" smtClean="0"/>
              <a:t>infections. </a:t>
            </a:r>
            <a:endParaRPr lang="fr-FR" dirty="0" smtClean="0"/>
          </a:p>
          <a:p>
            <a:pPr>
              <a:lnSpc>
                <a:spcPct val="120000"/>
              </a:lnSpc>
            </a:pPr>
            <a:r>
              <a:rPr lang="fr-FR" dirty="0" smtClean="0"/>
              <a:t>Pour l’histoire il faut savoir que 100 ans sont écoulées entre JENNER qui en 1798 par voie intradermique </a:t>
            </a:r>
            <a:r>
              <a:rPr lang="fr-FR" dirty="0" smtClean="0"/>
              <a:t>injecte le </a:t>
            </a:r>
            <a:r>
              <a:rPr lang="fr-FR" dirty="0" smtClean="0"/>
              <a:t>virus de la vaccine qui </a:t>
            </a:r>
            <a:r>
              <a:rPr lang="fr-FR" dirty="0" smtClean="0"/>
              <a:t>protège </a:t>
            </a:r>
            <a:r>
              <a:rPr lang="fr-FR" dirty="0" smtClean="0"/>
              <a:t>contre la variole et PASTEUR qui en 1885 applique pour la première fois avec succès en France un traitement contre la rage en post-exposition </a:t>
            </a:r>
            <a:r>
              <a:rPr lang="fr-FR" dirty="0" smtClean="0"/>
              <a:t>à </a:t>
            </a:r>
            <a:r>
              <a:rPr lang="fr-FR" dirty="0" smtClean="0"/>
              <a:t>l’aide d’un vaccin cultivé sur moelle de lapin et inactivé </a:t>
            </a:r>
          </a:p>
          <a:p>
            <a:pPr>
              <a:lnSpc>
                <a:spcPct val="120000"/>
              </a:lnSpc>
            </a:pPr>
            <a:r>
              <a:rPr lang="fr-FR" dirty="0" smtClean="0"/>
              <a:t>La variole a été éradiquée en 1979 grâce a un vaccin vivant d’excellente qualité, la </a:t>
            </a:r>
            <a:r>
              <a:rPr lang="fr-FR" dirty="0" smtClean="0"/>
              <a:t>vaccine. </a:t>
            </a:r>
            <a:endParaRPr lang="fr-FR" dirty="0" smtClean="0"/>
          </a:p>
          <a:p>
            <a:pPr>
              <a:lnSpc>
                <a:spcPct val="120000"/>
              </a:lnSpc>
            </a:pPr>
            <a:r>
              <a:rPr lang="fr-FR" dirty="0" smtClean="0"/>
              <a:t>La poliomyélite est sur le point d’être éradiquée et 2/3 des pays en voie de développement ont éliminé le tétanos </a:t>
            </a:r>
            <a:r>
              <a:rPr lang="fr-FR" dirty="0" smtClean="0"/>
              <a:t>néonatal. </a:t>
            </a:r>
            <a:endParaRPr lang="fr-FR" dirty="0" smtClean="0"/>
          </a:p>
          <a:p>
            <a:pPr>
              <a:lnSpc>
                <a:spcPct val="120000"/>
              </a:lnSpc>
            </a:pPr>
            <a:r>
              <a:rPr lang="fr-FR" dirty="0" smtClean="0"/>
              <a:t>Des progrès restent </a:t>
            </a:r>
            <a:r>
              <a:rPr lang="fr-FR" dirty="0" smtClean="0"/>
              <a:t>à </a:t>
            </a:r>
            <a:r>
              <a:rPr lang="fr-FR" dirty="0" smtClean="0"/>
              <a:t>faire essentiellement dans la mise </a:t>
            </a:r>
            <a:r>
              <a:rPr lang="fr-FR" dirty="0" smtClean="0"/>
              <a:t>à </a:t>
            </a:r>
            <a:r>
              <a:rPr lang="fr-FR" dirty="0" smtClean="0"/>
              <a:t>disposition des vaccins du programme élargi des vaccination (PEV) aux pays pauvres tout en assurant la sécurité </a:t>
            </a:r>
            <a:r>
              <a:rPr lang="fr-FR" dirty="0" smtClean="0"/>
              <a:t>vaccinale. </a:t>
            </a:r>
            <a:endParaRPr lang="fr-FR" dirty="0" smtClean="0"/>
          </a:p>
          <a:p>
            <a:pPr>
              <a:lnSpc>
                <a:spcPct val="120000"/>
              </a:lnSpc>
            </a:pPr>
            <a:r>
              <a:rPr lang="fr-FR" dirty="0" smtClean="0"/>
              <a:t>Le PEV comprend 6 valences vaccinales (polio, tétanos, diphtérie, coqueluche, rougeole, TBC</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0" y="214290"/>
            <a:ext cx="8929718" cy="62865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p:cNvPicPr>
            <a:picLocks noGrp="1" noChangeAspect="1"/>
          </p:cNvPicPr>
          <p:nvPr>
            <p:ph idx="1"/>
          </p:nvPr>
        </p:nvPicPr>
        <p:blipFill>
          <a:blip r:embed="rId2"/>
          <a:stretch>
            <a:fillRect/>
          </a:stretch>
        </p:blipFill>
        <p:spPr>
          <a:xfrm>
            <a:off x="179512" y="332656"/>
            <a:ext cx="7776864" cy="6336704"/>
          </a:xfrm>
          <a:prstGeom prst="rect">
            <a:avLst/>
          </a:prstGeom>
        </p:spPr>
      </p:pic>
    </p:spTree>
    <p:extLst>
      <p:ext uri="{BB962C8B-B14F-4D97-AF65-F5344CB8AC3E}">
        <p14:creationId xmlns:p14="http://schemas.microsoft.com/office/powerpoint/2010/main" val="2108023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30595" y="2404534"/>
            <a:ext cx="6249717" cy="1646302"/>
          </a:xfrm>
        </p:spPr>
        <p:txBody>
          <a:bodyPr/>
          <a:lstStyle/>
          <a:p>
            <a:r>
              <a:rPr lang="fr-FR" dirty="0" smtClean="0"/>
              <a:t>Vaccin antipoliomyélitique</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714488"/>
            <a:ext cx="7686700" cy="4411675"/>
          </a:xfrm>
        </p:spPr>
        <p:txBody>
          <a:bodyPr>
            <a:normAutofit/>
          </a:bodyPr>
          <a:lstStyle/>
          <a:p>
            <a:r>
              <a:rPr lang="fr-FR" sz="2400" dirty="0" smtClean="0"/>
              <a:t>Il existe un vaccin vivant atténué administré par voie orale(VPO) comportant les 2 types de poliovirus :PV1 et PV3 et un vaccin tué injectable(VPI) comportant les 3 types de poliovirus : 1, 2, 3. </a:t>
            </a:r>
          </a:p>
          <a:p>
            <a:r>
              <a:rPr lang="fr-FR" sz="2400" dirty="0" smtClean="0"/>
              <a:t>L’OMS poursuit un programme d’éradication de la poliomyélite dans le monde par la vaccination </a:t>
            </a:r>
            <a:r>
              <a:rPr lang="fr-FR" sz="2400" dirty="0" smtClean="0"/>
              <a:t>à </a:t>
            </a:r>
            <a:r>
              <a:rPr lang="fr-FR" sz="2400" dirty="0" smtClean="0"/>
              <a:t>l’aide d’un vaccin oral particulièrement efficace car la vaccination est efficace et le réservoir est humain</a:t>
            </a:r>
            <a:endParaRPr lang="fr-F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Propriétés du vaccin</a:t>
            </a:r>
            <a:endParaRPr lang="fr-FR" dirty="0"/>
          </a:p>
        </p:txBody>
      </p:sp>
      <p:sp>
        <p:nvSpPr>
          <p:cNvPr id="3" name="Espace réservé du contenu 2"/>
          <p:cNvSpPr>
            <a:spLocks noGrp="1"/>
          </p:cNvSpPr>
          <p:nvPr>
            <p:ph idx="1"/>
          </p:nvPr>
        </p:nvSpPr>
        <p:spPr>
          <a:xfrm>
            <a:off x="609599" y="1628800"/>
            <a:ext cx="6347714" cy="4824536"/>
          </a:xfrm>
        </p:spPr>
        <p:txBody>
          <a:bodyPr>
            <a:normAutofit fontScale="92500" lnSpcReduction="20000"/>
          </a:bodyPr>
          <a:lstStyle/>
          <a:p>
            <a:r>
              <a:rPr lang="fr-FR" dirty="0" smtClean="0"/>
              <a:t>Le VPI : </a:t>
            </a:r>
          </a:p>
          <a:p>
            <a:pPr>
              <a:buFontTx/>
              <a:buChar char="-"/>
            </a:pPr>
            <a:r>
              <a:rPr lang="fr-FR" dirty="0" smtClean="0"/>
              <a:t>Doués d’innocuité, y compris chez l’ID </a:t>
            </a:r>
          </a:p>
          <a:p>
            <a:pPr>
              <a:buFontTx/>
              <a:buChar char="-"/>
            </a:pPr>
            <a:r>
              <a:rPr lang="fr-FR" dirty="0" smtClean="0"/>
              <a:t>Induit une immunité générale protectrice </a:t>
            </a:r>
          </a:p>
          <a:p>
            <a:pPr>
              <a:buFontTx/>
              <a:buChar char="-"/>
            </a:pPr>
            <a:r>
              <a:rPr lang="fr-FR" dirty="0" smtClean="0"/>
              <a:t>Il nécessite des rappels </a:t>
            </a:r>
          </a:p>
          <a:p>
            <a:pPr>
              <a:buFontTx/>
              <a:buChar char="-"/>
            </a:pPr>
            <a:r>
              <a:rPr lang="fr-FR" dirty="0" smtClean="0"/>
              <a:t>Il n’induit qu’une faible immunité intestinale et il ne bloque pas la transmission du virus </a:t>
            </a:r>
          </a:p>
          <a:p>
            <a:r>
              <a:rPr lang="fr-FR" dirty="0" smtClean="0"/>
              <a:t>Le VPO : </a:t>
            </a:r>
          </a:p>
          <a:p>
            <a:pPr>
              <a:buFontTx/>
              <a:buChar char="-"/>
            </a:pPr>
            <a:r>
              <a:rPr lang="fr-FR" dirty="0" smtClean="0"/>
              <a:t>Confère une immunité locale et générale  </a:t>
            </a:r>
          </a:p>
          <a:p>
            <a:pPr>
              <a:buFontTx/>
              <a:buChar char="-"/>
            </a:pPr>
            <a:r>
              <a:rPr lang="fr-FR" dirty="0" smtClean="0"/>
              <a:t>Il bloque la diffusion du virus sauvage </a:t>
            </a:r>
          </a:p>
          <a:p>
            <a:pPr>
              <a:buFontTx/>
              <a:buChar char="-"/>
            </a:pPr>
            <a:r>
              <a:rPr lang="fr-FR" dirty="0" smtClean="0"/>
              <a:t>Immunité induite est rapide et durable</a:t>
            </a:r>
          </a:p>
          <a:p>
            <a:pPr>
              <a:buFontTx/>
              <a:buChar char="-"/>
            </a:pPr>
            <a:r>
              <a:rPr lang="fr-FR" dirty="0" smtClean="0"/>
              <a:t>Les </a:t>
            </a:r>
            <a:r>
              <a:rPr lang="fr-FR" dirty="0" err="1" smtClean="0"/>
              <a:t>Ac</a:t>
            </a:r>
            <a:r>
              <a:rPr lang="fr-FR" dirty="0" smtClean="0"/>
              <a:t> maternels peuvent diminuer son efficacité </a:t>
            </a:r>
          </a:p>
          <a:p>
            <a:pPr>
              <a:buFontTx/>
              <a:buChar char="-"/>
            </a:pPr>
            <a:r>
              <a:rPr lang="fr-FR" dirty="0" smtClean="0"/>
              <a:t>C’est un vaccin fragile ,souches thermosensible </a:t>
            </a:r>
          </a:p>
          <a:p>
            <a:pPr>
              <a:buFontTx/>
              <a:buChar char="-"/>
            </a:pPr>
            <a:r>
              <a:rPr lang="fr-FR" dirty="0" smtClean="0"/>
              <a:t>L’inconvénient principale c’est que les souches vaccinales peuvent redevenir virulentes et entrainer une poliomyélite vaccinale   </a:t>
            </a:r>
          </a:p>
          <a:p>
            <a:pPr>
              <a:buFontTx/>
              <a:buChar char="-"/>
            </a:pPr>
            <a:endParaRPr lang="fr-FR"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US" dirty="0" smtClean="0"/>
              <a:t>ROR </a:t>
            </a:r>
            <a:br>
              <a:rPr lang="en-US" dirty="0" smtClean="0"/>
            </a:br>
            <a:r>
              <a:rPr lang="en-US" dirty="0" smtClean="0"/>
              <a:t>(</a:t>
            </a:r>
            <a:r>
              <a:rPr lang="fr-FR" dirty="0" smtClean="0"/>
              <a:t>Rougeole, Oreillons, Rubéole)</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1455</TotalTime>
  <Words>1309</Words>
  <Application>Microsoft Office PowerPoint</Application>
  <PresentationFormat>Affichage à l'écran (4:3)</PresentationFormat>
  <Paragraphs>93</Paragraphs>
  <Slides>28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28</vt:i4>
      </vt:variant>
    </vt:vector>
  </HeadingPairs>
  <TitlesOfParts>
    <vt:vector size="32" baseType="lpstr">
      <vt:lpstr>Arial</vt:lpstr>
      <vt:lpstr>Trebuchet MS</vt:lpstr>
      <vt:lpstr>Wingdings 3</vt:lpstr>
      <vt:lpstr>Facette</vt:lpstr>
      <vt:lpstr>Les vaccins</vt:lpstr>
      <vt:lpstr>Introduction</vt:lpstr>
      <vt:lpstr>Présentation PowerPoint</vt:lpstr>
      <vt:lpstr>Présentation PowerPoint</vt:lpstr>
      <vt:lpstr>Présentation PowerPoint</vt:lpstr>
      <vt:lpstr>Vaccin antipoliomyélitique</vt:lpstr>
      <vt:lpstr>Présentation PowerPoint</vt:lpstr>
      <vt:lpstr>Propriétés du vaccin</vt:lpstr>
      <vt:lpstr>ROR  (Rougeole, Oreillons, Rubéole)</vt:lpstr>
      <vt:lpstr>Présentation PowerPoint</vt:lpstr>
      <vt:lpstr>Présentation PowerPoint</vt:lpstr>
      <vt:lpstr>La varicelle</vt:lpstr>
      <vt:lpstr>Présentation PowerPoint</vt:lpstr>
      <vt:lpstr>Présentation PowerPoint</vt:lpstr>
      <vt:lpstr>PAPILLOMAVIRUS</vt:lpstr>
      <vt:lpstr>Présentation PowerPoint</vt:lpstr>
      <vt:lpstr>Présentation PowerPoint</vt:lpstr>
      <vt:lpstr>Présentation PowerPoint</vt:lpstr>
      <vt:lpstr>L’HEPATITE B</vt:lpstr>
      <vt:lpstr>Présentation PowerPoint</vt:lpstr>
      <vt:lpstr>Présentation PowerPoint</vt:lpstr>
      <vt:lpstr>Présentation PowerPoint</vt:lpstr>
      <vt:lpstr>Virus de la rage</vt:lpstr>
      <vt:lpstr>Présentation PowerPoint</vt:lpstr>
      <vt:lpstr>Présentation PowerPoint</vt:lpstr>
      <vt:lpstr>Fièvre jaune</vt:lpstr>
      <vt:lpstr>Présentation PowerPoint</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vaccins</dc:title>
  <dc:creator>pc</dc:creator>
  <cp:lastModifiedBy>hp</cp:lastModifiedBy>
  <cp:revision>19</cp:revision>
  <dcterms:created xsi:type="dcterms:W3CDTF">2016-04-29T16:30:51Z</dcterms:created>
  <dcterms:modified xsi:type="dcterms:W3CDTF">2017-05-06T17:40:46Z</dcterms:modified>
</cp:coreProperties>
</file>