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27" autoAdjust="0"/>
    <p:restoredTop sz="94660"/>
  </p:normalViewPr>
  <p:slideViewPr>
    <p:cSldViewPr snapToGrid="0">
      <p:cViewPr varScale="1">
        <p:scale>
          <a:sx n="70" d="100"/>
          <a:sy n="70" d="100"/>
        </p:scale>
        <p:origin x="93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7FD46D9F-62A7-4CC7-84E6-E209C5EC9659}" type="datetimeFigureOut">
              <a:rPr lang="fr-FR" smtClean="0"/>
              <a:t>18/11/2020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D62117-67DC-4B0B-BF65-966B215B8DE5}" type="slidenum">
              <a:rPr lang="fr-FR" smtClean="0"/>
              <a:t>‹N°›</a:t>
            </a:fld>
            <a:endParaRPr lang="fr-FR"/>
          </a:p>
        </p:txBody>
      </p:sp>
    </p:spTree>
    <p:extLst>
      <p:ext uri="{BB962C8B-B14F-4D97-AF65-F5344CB8AC3E}">
        <p14:creationId xmlns:p14="http://schemas.microsoft.com/office/powerpoint/2010/main" val="2213361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FD46D9F-62A7-4CC7-84E6-E209C5EC9659}" type="datetimeFigureOut">
              <a:rPr lang="fr-FR" smtClean="0"/>
              <a:t>18/11/2020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D62117-67DC-4B0B-BF65-966B215B8DE5}" type="slidenum">
              <a:rPr lang="fr-FR" smtClean="0"/>
              <a:t>‹N°›</a:t>
            </a:fld>
            <a:endParaRPr lang="fr-FR"/>
          </a:p>
        </p:txBody>
      </p:sp>
    </p:spTree>
    <p:extLst>
      <p:ext uri="{BB962C8B-B14F-4D97-AF65-F5344CB8AC3E}">
        <p14:creationId xmlns:p14="http://schemas.microsoft.com/office/powerpoint/2010/main" val="1306278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FD46D9F-62A7-4CC7-84E6-E209C5EC9659}" type="datetimeFigureOut">
              <a:rPr lang="fr-FR" smtClean="0"/>
              <a:t>18/11/2020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D62117-67DC-4B0B-BF65-966B215B8DE5}" type="slidenum">
              <a:rPr lang="fr-FR" smtClean="0"/>
              <a:t>‹N°›</a:t>
            </a:fld>
            <a:endParaRPr lang="fr-FR"/>
          </a:p>
        </p:txBody>
      </p:sp>
    </p:spTree>
    <p:extLst>
      <p:ext uri="{BB962C8B-B14F-4D97-AF65-F5344CB8AC3E}">
        <p14:creationId xmlns:p14="http://schemas.microsoft.com/office/powerpoint/2010/main" val="230269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FD46D9F-62A7-4CC7-84E6-E209C5EC9659}" type="datetimeFigureOut">
              <a:rPr lang="fr-FR" smtClean="0"/>
              <a:t>18/11/2020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D62117-67DC-4B0B-BF65-966B215B8DE5}" type="slidenum">
              <a:rPr lang="fr-FR" smtClean="0"/>
              <a:t>‹N°›</a:t>
            </a:fld>
            <a:endParaRPr lang="fr-FR"/>
          </a:p>
        </p:txBody>
      </p:sp>
    </p:spTree>
    <p:extLst>
      <p:ext uri="{BB962C8B-B14F-4D97-AF65-F5344CB8AC3E}">
        <p14:creationId xmlns:p14="http://schemas.microsoft.com/office/powerpoint/2010/main" val="2679880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7FD46D9F-62A7-4CC7-84E6-E209C5EC9659}" type="datetimeFigureOut">
              <a:rPr lang="fr-FR" smtClean="0"/>
              <a:t>18/11/2020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D62117-67DC-4B0B-BF65-966B215B8DE5}" type="slidenum">
              <a:rPr lang="fr-FR" smtClean="0"/>
              <a:t>‹N°›</a:t>
            </a:fld>
            <a:endParaRPr lang="fr-FR"/>
          </a:p>
        </p:txBody>
      </p:sp>
    </p:spTree>
    <p:extLst>
      <p:ext uri="{BB962C8B-B14F-4D97-AF65-F5344CB8AC3E}">
        <p14:creationId xmlns:p14="http://schemas.microsoft.com/office/powerpoint/2010/main" val="867561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FD46D9F-62A7-4CC7-84E6-E209C5EC9659}" type="datetimeFigureOut">
              <a:rPr lang="fr-FR" smtClean="0"/>
              <a:t>18/11/2020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6D62117-67DC-4B0B-BF65-966B215B8DE5}" type="slidenum">
              <a:rPr lang="fr-FR" smtClean="0"/>
              <a:t>‹N°›</a:t>
            </a:fld>
            <a:endParaRPr lang="fr-FR"/>
          </a:p>
        </p:txBody>
      </p:sp>
    </p:spTree>
    <p:extLst>
      <p:ext uri="{BB962C8B-B14F-4D97-AF65-F5344CB8AC3E}">
        <p14:creationId xmlns:p14="http://schemas.microsoft.com/office/powerpoint/2010/main" val="3523164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FD46D9F-62A7-4CC7-84E6-E209C5EC9659}" type="datetimeFigureOut">
              <a:rPr lang="fr-FR" smtClean="0"/>
              <a:t>18/11/2020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6D62117-67DC-4B0B-BF65-966B215B8DE5}" type="slidenum">
              <a:rPr lang="fr-FR" smtClean="0"/>
              <a:t>‹N°›</a:t>
            </a:fld>
            <a:endParaRPr lang="fr-FR"/>
          </a:p>
        </p:txBody>
      </p:sp>
    </p:spTree>
    <p:extLst>
      <p:ext uri="{BB962C8B-B14F-4D97-AF65-F5344CB8AC3E}">
        <p14:creationId xmlns:p14="http://schemas.microsoft.com/office/powerpoint/2010/main" val="3222824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7FD46D9F-62A7-4CC7-84E6-E209C5EC9659}" type="datetimeFigureOut">
              <a:rPr lang="fr-FR" smtClean="0"/>
              <a:t>18/11/2020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6D62117-67DC-4B0B-BF65-966B215B8DE5}" type="slidenum">
              <a:rPr lang="fr-FR" smtClean="0"/>
              <a:t>‹N°›</a:t>
            </a:fld>
            <a:endParaRPr lang="fr-FR"/>
          </a:p>
        </p:txBody>
      </p:sp>
    </p:spTree>
    <p:extLst>
      <p:ext uri="{BB962C8B-B14F-4D97-AF65-F5344CB8AC3E}">
        <p14:creationId xmlns:p14="http://schemas.microsoft.com/office/powerpoint/2010/main" val="1290359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FD46D9F-62A7-4CC7-84E6-E209C5EC9659}" type="datetimeFigureOut">
              <a:rPr lang="fr-FR" smtClean="0"/>
              <a:t>18/11/2020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6D62117-67DC-4B0B-BF65-966B215B8DE5}" type="slidenum">
              <a:rPr lang="fr-FR" smtClean="0"/>
              <a:t>‹N°›</a:t>
            </a:fld>
            <a:endParaRPr lang="fr-FR"/>
          </a:p>
        </p:txBody>
      </p:sp>
    </p:spTree>
    <p:extLst>
      <p:ext uri="{BB962C8B-B14F-4D97-AF65-F5344CB8AC3E}">
        <p14:creationId xmlns:p14="http://schemas.microsoft.com/office/powerpoint/2010/main" val="3756324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FD46D9F-62A7-4CC7-84E6-E209C5EC9659}" type="datetimeFigureOut">
              <a:rPr lang="fr-FR" smtClean="0"/>
              <a:t>18/11/2020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6D62117-67DC-4B0B-BF65-966B215B8DE5}" type="slidenum">
              <a:rPr lang="fr-FR" smtClean="0"/>
              <a:t>‹N°›</a:t>
            </a:fld>
            <a:endParaRPr lang="fr-FR"/>
          </a:p>
        </p:txBody>
      </p:sp>
    </p:spTree>
    <p:extLst>
      <p:ext uri="{BB962C8B-B14F-4D97-AF65-F5344CB8AC3E}">
        <p14:creationId xmlns:p14="http://schemas.microsoft.com/office/powerpoint/2010/main" val="2963348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FD46D9F-62A7-4CC7-84E6-E209C5EC9659}" type="datetimeFigureOut">
              <a:rPr lang="fr-FR" smtClean="0"/>
              <a:t>18/11/2020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6D62117-67DC-4B0B-BF65-966B215B8DE5}" type="slidenum">
              <a:rPr lang="fr-FR" smtClean="0"/>
              <a:t>‹N°›</a:t>
            </a:fld>
            <a:endParaRPr lang="fr-FR"/>
          </a:p>
        </p:txBody>
      </p:sp>
    </p:spTree>
    <p:extLst>
      <p:ext uri="{BB962C8B-B14F-4D97-AF65-F5344CB8AC3E}">
        <p14:creationId xmlns:p14="http://schemas.microsoft.com/office/powerpoint/2010/main" val="522677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D46D9F-62A7-4CC7-84E6-E209C5EC9659}" type="datetimeFigureOut">
              <a:rPr lang="fr-FR" smtClean="0"/>
              <a:t>18/11/2020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D62117-67DC-4B0B-BF65-966B215B8DE5}" type="slidenum">
              <a:rPr lang="fr-FR" smtClean="0"/>
              <a:t>‹N°›</a:t>
            </a:fld>
            <a:endParaRPr lang="fr-FR"/>
          </a:p>
        </p:txBody>
      </p:sp>
    </p:spTree>
    <p:extLst>
      <p:ext uri="{BB962C8B-B14F-4D97-AF65-F5344CB8AC3E}">
        <p14:creationId xmlns:p14="http://schemas.microsoft.com/office/powerpoint/2010/main" val="176169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6685" y="604156"/>
            <a:ext cx="10522857" cy="5231240"/>
          </a:xfrm>
          <a:prstGeom prst="rect">
            <a:avLst/>
          </a:prstGeom>
        </p:spPr>
        <p:txBody>
          <a:bodyPr wrap="square">
            <a:spAutoFit/>
          </a:bodyPr>
          <a:lstStyle/>
          <a:p>
            <a:pPr algn="ctr">
              <a:lnSpc>
                <a:spcPct val="107000"/>
              </a:lnSpc>
              <a:spcAft>
                <a:spcPts val="0"/>
              </a:spcAft>
            </a:pPr>
            <a:r>
              <a:rPr lang="fr-FR"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PARAMYXOVIRUS</a:t>
            </a:r>
          </a:p>
          <a:p>
            <a:pPr algn="ctr">
              <a:lnSpc>
                <a:spcPct val="107000"/>
              </a:lnSpc>
              <a:spcAft>
                <a:spcPts val="0"/>
              </a:spcAft>
            </a:pPr>
            <a:endParaRPr lang="fr-FR"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 famille des</a:t>
            </a:r>
            <a:r>
              <a:rPr lang="fr-FR"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i="1"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Paramyxoviridae</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comprend 3 genres regroupant des virus pathogènes pour l'homme ou les animaux.</a:t>
            </a:r>
          </a:p>
          <a:p>
            <a:pPr>
              <a:lnSpc>
                <a:spcPct val="107000"/>
              </a:lnSpc>
              <a:spcAft>
                <a:spcPts val="800"/>
              </a:spcAft>
            </a:pP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SzPts val="1000"/>
              <a:buFont typeface="Symbol" panose="05050102010706020507" pitchFamily="18" charset="2"/>
              <a:buChar char=""/>
              <a:tabLst>
                <a:tab pos="457200" algn="l"/>
              </a:tabLst>
            </a:pPr>
            <a:r>
              <a:rPr lang="fr-FR" sz="1600" b="1" i="1"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Parainfluenzae</a:t>
            </a:r>
            <a:r>
              <a:rPr lang="fr-FR" sz="16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6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14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espèces humaines - </a:t>
            </a:r>
            <a:r>
              <a:rPr lang="fr-FR" b="1"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parainfluenzae</a:t>
            </a:r>
            <a:r>
              <a:rPr lang="fr-FR"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 2, 3 et 4 et virus des oreillons</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b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fr-FR"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espèces animales - virus </a:t>
            </a:r>
            <a:r>
              <a:rPr lang="fr-FR"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Sendaï</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(murin), SV5 (simien) </a:t>
            </a:r>
            <a:b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espèce animale et humaine - virus de la maladie de Newcastle (oiseaux)</a:t>
            </a:r>
          </a:p>
          <a:p>
            <a:pPr>
              <a:lnSpc>
                <a:spcPct val="107000"/>
              </a:lnSpc>
              <a:spcAft>
                <a:spcPts val="0"/>
              </a:spcAft>
            </a:pP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SzPts val="1000"/>
              <a:buFont typeface="Symbol" panose="05050102010706020507" pitchFamily="18" charset="2"/>
              <a:buChar char=""/>
              <a:tabLst>
                <a:tab pos="457200" algn="l"/>
              </a:tabLst>
            </a:pPr>
            <a:r>
              <a:rPr lang="fr-FR" sz="1600" b="1" i="1"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Morbillivirus</a:t>
            </a:r>
            <a:r>
              <a:rPr lang="fr-FR" sz="1600" b="1" i="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6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14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espèce humaine - </a:t>
            </a:r>
            <a:r>
              <a:rPr lang="fr-FR"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virus de la rougeole</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b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espèces animales - virus de la maladie de Carré (chien) et virus de la peste bovine</a:t>
            </a:r>
          </a:p>
          <a:p>
            <a:pPr>
              <a:lnSpc>
                <a:spcPct val="107000"/>
              </a:lnSpc>
              <a:spcAft>
                <a:spcPts val="0"/>
              </a:spcAft>
            </a:pP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SzPts val="1000"/>
              <a:buFont typeface="Symbol" panose="05050102010706020507" pitchFamily="18" charset="2"/>
              <a:buChar char=""/>
              <a:tabLst>
                <a:tab pos="457200" algn="l"/>
              </a:tabLst>
            </a:pPr>
            <a:r>
              <a:rPr lang="fr-FR" sz="1600" b="1" i="1"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Pneumovirus</a:t>
            </a:r>
            <a:r>
              <a:rPr lang="fr-FR" sz="16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14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r>
              <a:rPr lang="fr-FR" dirty="0" smtClean="0">
                <a:solidFill>
                  <a:srgbClr val="000000"/>
                </a:solidFill>
                <a:effectLst/>
                <a:latin typeface="Times New Roman" panose="02020603050405020304" pitchFamily="18" charset="0"/>
                <a:ea typeface="Times New Roman" panose="02020603050405020304" pitchFamily="18" charset="0"/>
              </a:rPr>
              <a:t>                    -    espèce humaine - </a:t>
            </a:r>
            <a:r>
              <a:rPr lang="fr-FR" b="1" dirty="0" smtClean="0">
                <a:solidFill>
                  <a:srgbClr val="000000"/>
                </a:solidFill>
                <a:effectLst/>
                <a:latin typeface="Times New Roman" panose="02020603050405020304" pitchFamily="18" charset="0"/>
                <a:ea typeface="Times New Roman" panose="02020603050405020304" pitchFamily="18" charset="0"/>
              </a:rPr>
              <a:t>virus respiratoire </a:t>
            </a:r>
            <a:r>
              <a:rPr lang="fr-FR" b="1" dirty="0" err="1" smtClean="0">
                <a:solidFill>
                  <a:srgbClr val="000000"/>
                </a:solidFill>
                <a:effectLst/>
                <a:latin typeface="Times New Roman" panose="02020603050405020304" pitchFamily="18" charset="0"/>
                <a:ea typeface="Times New Roman" panose="02020603050405020304" pitchFamily="18" charset="0"/>
              </a:rPr>
              <a:t>syncytial</a:t>
            </a:r>
            <a:r>
              <a:rPr lang="fr-FR" b="1" dirty="0" smtClean="0">
                <a:solidFill>
                  <a:srgbClr val="000000"/>
                </a:solidFill>
                <a:effectLst/>
                <a:latin typeface="Times New Roman" panose="02020603050405020304" pitchFamily="18" charset="0"/>
                <a:ea typeface="Times New Roman" panose="02020603050405020304" pitchFamily="18" charset="0"/>
              </a:rPr>
              <a:t> humain</a:t>
            </a:r>
            <a:r>
              <a:rPr lang="fr-FR" dirty="0" smtClean="0">
                <a:solidFill>
                  <a:srgbClr val="000000"/>
                </a:solidFill>
                <a:effectLst/>
                <a:latin typeface="Times New Roman" panose="02020603050405020304" pitchFamily="18" charset="0"/>
                <a:ea typeface="Times New Roman" panose="02020603050405020304" pitchFamily="18" charset="0"/>
              </a:rPr>
              <a:t> </a:t>
            </a:r>
            <a:br>
              <a:rPr lang="fr-FR" dirty="0" smtClean="0">
                <a:solidFill>
                  <a:srgbClr val="000000"/>
                </a:solidFill>
                <a:effectLst/>
                <a:latin typeface="Times New Roman" panose="02020603050405020304" pitchFamily="18" charset="0"/>
                <a:ea typeface="Times New Roman" panose="02020603050405020304" pitchFamily="18" charset="0"/>
              </a:rPr>
            </a:br>
            <a:r>
              <a:rPr lang="fr-FR" dirty="0" smtClean="0">
                <a:solidFill>
                  <a:srgbClr val="000000"/>
                </a:solidFill>
                <a:effectLst/>
                <a:latin typeface="Times New Roman" panose="02020603050405020304" pitchFamily="18" charset="0"/>
                <a:ea typeface="Times New Roman" panose="02020603050405020304" pitchFamily="18" charset="0"/>
              </a:rPr>
              <a:t>                    -    espèces animales - virus respiratoire </a:t>
            </a:r>
            <a:r>
              <a:rPr lang="fr-FR" dirty="0" err="1" smtClean="0">
                <a:solidFill>
                  <a:srgbClr val="000000"/>
                </a:solidFill>
                <a:effectLst/>
                <a:latin typeface="Times New Roman" panose="02020603050405020304" pitchFamily="18" charset="0"/>
                <a:ea typeface="Times New Roman" panose="02020603050405020304" pitchFamily="18" charset="0"/>
              </a:rPr>
              <a:t>syncytial</a:t>
            </a:r>
            <a:r>
              <a:rPr lang="fr-FR" dirty="0" smtClean="0">
                <a:solidFill>
                  <a:srgbClr val="000000"/>
                </a:solidFill>
                <a:effectLst/>
                <a:latin typeface="Times New Roman" panose="02020603050405020304" pitchFamily="18" charset="0"/>
                <a:ea typeface="Times New Roman" panose="02020603050405020304" pitchFamily="18" charset="0"/>
              </a:rPr>
              <a:t> bovin et virus de la pneumonie de la souris </a:t>
            </a:r>
            <a:endParaRPr lang="fr-FR" dirty="0"/>
          </a:p>
        </p:txBody>
      </p:sp>
    </p:spTree>
    <p:extLst>
      <p:ext uri="{BB962C8B-B14F-4D97-AF65-F5344CB8AC3E}">
        <p14:creationId xmlns:p14="http://schemas.microsoft.com/office/powerpoint/2010/main" val="35357449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0286" y="374038"/>
            <a:ext cx="10972800" cy="5141920"/>
          </a:xfrm>
          <a:prstGeom prst="rect">
            <a:avLst/>
          </a:prstGeom>
        </p:spPr>
        <p:txBody>
          <a:bodyPr wrap="square">
            <a:spAutoFit/>
          </a:bodyPr>
          <a:lstStyle/>
          <a:p>
            <a:pPr marL="914400">
              <a:lnSpc>
                <a:spcPct val="107000"/>
              </a:lnSpc>
              <a:spcAft>
                <a:spcPts val="800"/>
              </a:spcAft>
            </a:pPr>
            <a:r>
              <a:rPr lang="fr-FR"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fr-FR"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fr-FR"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VIRUS DE LA ROUGEOLE</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 virus de la rougeole (</a:t>
            </a:r>
            <a:r>
              <a:rPr lang="fr-FR" i="1"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measles</a:t>
            </a:r>
            <a:r>
              <a:rPr lang="fr-FR" i="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virus</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est responsable d'une maladie très contagieuse, bénigne le plus souvent sous nos climats mais cause majeure de mortalité infantile dans les pays du Tiers-Monde. Elle donne lieu, même dans les pays développés, à de très rares mais redoutables complications neurologiques.</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r-FR"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800"/>
              </a:spcAft>
            </a:pPr>
            <a:r>
              <a:rPr lang="fr-FR"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Caractères du virus</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914400">
              <a:lnSpc>
                <a:spcPct val="107000"/>
              </a:lnSpc>
              <a:spcAft>
                <a:spcPts val="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 virus isolé par Enders en 1954, appartient  au genre </a:t>
            </a:r>
            <a:r>
              <a:rPr lang="fr-FR" i="1"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Morbillivirus</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914400">
              <a:lnSpc>
                <a:spcPct val="107000"/>
              </a:lnSpc>
              <a:spcAft>
                <a:spcPts val="0"/>
              </a:spcAft>
            </a:pPr>
            <a:endPar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914400">
              <a:lnSpc>
                <a:spcPct val="107000"/>
              </a:lnSpc>
              <a:spcAft>
                <a:spcPts val="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 virus rougeoleux exprime quelques caractères particuliers qui lui confèrent une originalité parmi les </a:t>
            </a:r>
            <a:r>
              <a:rPr lang="fr-FR" i="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paramyxovirus </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SzPts val="1000"/>
              <a:buFont typeface="Symbol" panose="05050102010706020507" pitchFamily="18" charset="2"/>
              <a:buChar char=""/>
              <a:tabLst>
                <a:tab pos="457200" algn="l"/>
              </a:tabLst>
            </a:pPr>
            <a:endPar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07000"/>
              </a:lnSpc>
              <a:spcAft>
                <a:spcPts val="0"/>
              </a:spcAft>
              <a:buSzPts val="1000"/>
              <a:buFont typeface="Symbol" panose="05050102010706020507" pitchFamily="18" charset="2"/>
              <a:buChar char=""/>
              <a:tabLst>
                <a:tab pos="457200" algn="l"/>
              </a:tabLs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il provoque des inclusions cytoplasmiques </a:t>
            </a:r>
            <a:r>
              <a:rPr lang="fr-FR"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et</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nucléaires,</a:t>
            </a:r>
            <a:endParaRPr lang="fr-FR"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SzPts val="1000"/>
              <a:buFont typeface="Symbol" panose="05050102010706020507" pitchFamily="18" charset="2"/>
              <a:buChar char=""/>
              <a:tabLst>
                <a:tab pos="457200" algn="l"/>
              </a:tabLst>
            </a:pPr>
            <a:endPar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07000"/>
              </a:lnSpc>
              <a:spcAft>
                <a:spcPts val="0"/>
              </a:spcAft>
              <a:buSzPts val="1000"/>
              <a:buFont typeface="Symbol" panose="05050102010706020507" pitchFamily="18" charset="2"/>
              <a:buChar char=""/>
              <a:tabLst>
                <a:tab pos="457200" algn="l"/>
              </a:tabLs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il ne possède pas d'activité </a:t>
            </a:r>
            <a:r>
              <a:rPr lang="fr-FR"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neuraminidase</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glycoprotéine H</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et non HN)</a:t>
            </a:r>
            <a:endParaRPr lang="fr-FR"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SzPts val="1000"/>
              <a:buFont typeface="Symbol" panose="05050102010706020507" pitchFamily="18" charset="2"/>
              <a:buChar char=""/>
              <a:tabLst>
                <a:tab pos="457200" algn="l"/>
              </a:tabLst>
            </a:pPr>
            <a:endPar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07000"/>
              </a:lnSpc>
              <a:spcAft>
                <a:spcPts val="0"/>
              </a:spcAft>
              <a:buSzPts val="1000"/>
              <a:buFont typeface="Symbol" panose="05050102010706020507" pitchFamily="18" charset="2"/>
              <a:buChar char=""/>
              <a:tabLst>
                <a:tab pos="457200" algn="l"/>
              </a:tabLs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son activité </a:t>
            </a:r>
            <a:r>
              <a:rPr lang="fr-FR"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hémagglutinante</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est faible, limitée aux hématies de singe et reste détectable à 37°C.</a:t>
            </a:r>
            <a:endParaRPr lang="fr-FR"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38595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75771" y="59844"/>
            <a:ext cx="451194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Pouvoir pathogène</a:t>
            </a:r>
            <a:endParaRPr kumimoji="0" lang="fr-FR" altLang="fr-FR"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altLang="fr-FR" sz="16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la rougeole est une maladie généralement bénigne</a:t>
            </a:r>
            <a:endParaRPr kumimoji="0" lang="fr-FR" altLang="fr-FR"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600" b="0" i="0" u="none" strike="noStrike" cap="none" normalizeH="0" baseline="0" dirty="0" smtClean="0">
              <a:ln>
                <a:noFill/>
              </a:ln>
              <a:solidFill>
                <a:schemeClr val="tx1"/>
              </a:solidFill>
              <a:effectLst/>
              <a:latin typeface="Arial" panose="020B0604020202020204" pitchFamily="34" charset="0"/>
            </a:endParaRPr>
          </a:p>
        </p:txBody>
      </p:sp>
      <p:pic>
        <p:nvPicPr>
          <p:cNvPr id="2049" name="Image 2" descr="pmyx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4517" y="305738"/>
            <a:ext cx="4555418" cy="362725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rot="10800000" flipV="1">
            <a:off x="130627" y="-1269137"/>
            <a:ext cx="11889307" cy="7971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kumimoji="0" lang="fr-FR" altLang="fr-FR" sz="16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endParaRPr kumimoji="0" lang="fr-FR" altLang="fr-FR" sz="16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16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16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6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16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6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16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6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16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6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16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6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16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6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16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6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16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6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16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les complications sont assez fréquentes surtout chez les enfants fragiles,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immunodéprimés ou dénutris ; ainsi s'explique la sévérité de l'infection dans les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pays du Tiers-Monde.</a:t>
            </a:r>
            <a:endParaRPr kumimoji="0" lang="fr-FR" altLang="fr-FR"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Les laryngites, otites et broncho-pneumonies sont assez précoces.</a:t>
            </a:r>
            <a:endParaRPr kumimoji="0" lang="fr-FR" altLang="fr-FR"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6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La pneumonie à cellules géantes (qui sont des </a:t>
            </a:r>
            <a:r>
              <a:rPr kumimoji="0" lang="fr-FR" altLang="fr-FR" sz="1600" b="0" i="0" u="none" strike="noStrike" cap="none" normalizeH="0" baseline="0" dirty="0" err="1"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syncitiums</a:t>
            </a:r>
            <a:r>
              <a:rPr kumimoji="0" lang="fr-FR" altLang="fr-FR" sz="16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rare mais grave, ne s'observe que chez les sujets fragiles ou immunodéprimés.</a:t>
            </a:r>
            <a:endParaRPr kumimoji="0" lang="fr-FR" altLang="fr-FR"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L'encéphalomyélite rougeoleuse, très rare, survient après l'éruption provoquant</a:t>
            </a:r>
            <a:r>
              <a:rPr kumimoji="0" lang="fr-FR" altLang="fr-FR" sz="16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une </a:t>
            </a:r>
            <a:r>
              <a:rPr kumimoji="0" lang="fr-FR" altLang="fr-FR" sz="16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démyélinisation avec  infiltrat </a:t>
            </a:r>
            <a:r>
              <a:rPr kumimoji="0" lang="fr-FR" altLang="fr-FR" sz="1600" b="0" i="0" u="none" strike="noStrike" cap="none" normalizeH="0" baseline="0" dirty="0" err="1"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lympho</a:t>
            </a:r>
            <a:r>
              <a:rPr kumimoji="0" lang="fr-FR" altLang="fr-FR" sz="16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-plasmocytaire dans le tissu nerveux sans que l'on puisse y trouver le virus : ceci évoque une</a:t>
            </a:r>
            <a:r>
              <a:rPr kumimoji="0" lang="fr-FR" altLang="fr-FR" sz="1600" b="0" i="0" u="none" strike="noStrike" cap="none" normalizeH="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fr-FR" altLang="fr-FR" sz="16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atteinte de type allergique. </a:t>
            </a:r>
            <a:br>
              <a:rPr kumimoji="0" lang="fr-FR" altLang="fr-FR" sz="16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kumimoji="0" lang="fr-FR" altLang="fr-FR" sz="16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fr-FR" altLang="fr-FR"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600" b="0" i="0" u="none" strike="noStrike" cap="none" normalizeH="0" baseline="0" dirty="0" smtClean="0">
              <a:ln>
                <a:noFill/>
              </a:ln>
              <a:solidFill>
                <a:schemeClr val="tx1"/>
              </a:solidFill>
              <a:effectLst/>
              <a:latin typeface="Arial" panose="020B0604020202020204" pitchFamily="34" charset="0"/>
            </a:endParaRPr>
          </a:p>
        </p:txBody>
      </p:sp>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5771" y="982197"/>
            <a:ext cx="3492500" cy="2324100"/>
          </a:xfrm>
          <a:prstGeom prst="rect">
            <a:avLst/>
          </a:prstGeom>
        </p:spPr>
      </p:pic>
      <p:pic>
        <p:nvPicPr>
          <p:cNvPr id="3" name="Imag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51967" y="982197"/>
            <a:ext cx="3333736" cy="2324100"/>
          </a:xfrm>
          <a:prstGeom prst="rect">
            <a:avLst/>
          </a:prstGeom>
        </p:spPr>
      </p:pic>
    </p:spTree>
    <p:extLst>
      <p:ext uri="{BB962C8B-B14F-4D97-AF65-F5344CB8AC3E}">
        <p14:creationId xmlns:p14="http://schemas.microsoft.com/office/powerpoint/2010/main" val="14757805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27007" y="724391"/>
            <a:ext cx="11076039" cy="4446730"/>
          </a:xfrm>
          <a:prstGeom prst="rect">
            <a:avLst/>
          </a:prstGeom>
        </p:spPr>
        <p:txBody>
          <a:bodyPr wrap="square">
            <a:spAutoFit/>
          </a:bodyPr>
          <a:lstStyle/>
          <a:p>
            <a:pPr lvl="0" eaLnBrk="0" fontAlgn="base" hangingPunct="0">
              <a:lnSpc>
                <a:spcPct val="200000"/>
              </a:lnSpc>
              <a:spcBef>
                <a:spcPct val="0"/>
              </a:spcBef>
              <a:spcAft>
                <a:spcPct val="0"/>
              </a:spcAft>
              <a:buFontTx/>
              <a:buChar char="•"/>
            </a:pPr>
            <a:r>
              <a:rPr lang="fr-FR" altLang="fr-FR"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L</a:t>
            </a:r>
            <a:r>
              <a:rPr lang="fr-FR" altLang="fr-FR"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 </a:t>
            </a:r>
            <a:r>
              <a:rPr lang="fr-FR" altLang="fr-FR"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panencéphalite</a:t>
            </a:r>
            <a:r>
              <a:rPr lang="fr-FR" altLang="fr-FR"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sclérosante subaiguë (PESS) est une encéphalopathie</a:t>
            </a:r>
          </a:p>
          <a:p>
            <a:pPr lvl="0" eaLnBrk="0" fontAlgn="base" hangingPunct="0">
              <a:lnSpc>
                <a:spcPct val="200000"/>
              </a:lnSpc>
              <a:spcBef>
                <a:spcPct val="0"/>
              </a:spcBef>
              <a:spcAft>
                <a:spcPct val="0"/>
              </a:spcAft>
            </a:pPr>
            <a:r>
              <a:rPr lang="fr-FR" altLang="fr-FR"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dégénérative se déclenchant dans l'enfance et l'adolescence, très rare </a:t>
            </a:r>
          </a:p>
          <a:p>
            <a:pPr lvl="0" eaLnBrk="0" fontAlgn="base" hangingPunct="0">
              <a:lnSpc>
                <a:spcPct val="200000"/>
              </a:lnSpc>
              <a:spcBef>
                <a:spcPct val="0"/>
              </a:spcBef>
              <a:spcAft>
                <a:spcPct val="0"/>
              </a:spcAft>
            </a:pPr>
            <a:r>
              <a:rPr lang="fr-FR" altLang="fr-FR"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mais mortelle. Elle survient plusieurs années après la rougeole et semble </a:t>
            </a:r>
          </a:p>
          <a:p>
            <a:pPr lvl="0" eaLnBrk="0" fontAlgn="base" hangingPunct="0">
              <a:lnSpc>
                <a:spcPct val="200000"/>
              </a:lnSpc>
              <a:spcBef>
                <a:spcPct val="0"/>
              </a:spcBef>
              <a:spcAft>
                <a:spcPct val="0"/>
              </a:spcAft>
            </a:pPr>
            <a:r>
              <a:rPr lang="fr-FR" altLang="fr-FR"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due à une infection virale persistante. En effet, tous les malades ont eu </a:t>
            </a:r>
          </a:p>
          <a:p>
            <a:pPr lvl="0" eaLnBrk="0" fontAlgn="base" hangingPunct="0">
              <a:lnSpc>
                <a:spcPct val="200000"/>
              </a:lnSpc>
              <a:spcBef>
                <a:spcPct val="0"/>
              </a:spcBef>
              <a:spcAft>
                <a:spcPct val="0"/>
              </a:spcAft>
            </a:pPr>
            <a:r>
              <a:rPr lang="fr-FR" altLang="fr-FR"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la rougeole ou ont été vaccinés par un vaccin vivant ; le titre des anticorps </a:t>
            </a:r>
          </a:p>
          <a:p>
            <a:pPr lvl="0" eaLnBrk="0" fontAlgn="base" hangingPunct="0">
              <a:lnSpc>
                <a:spcPct val="200000"/>
              </a:lnSpc>
              <a:spcBef>
                <a:spcPct val="0"/>
              </a:spcBef>
              <a:spcAft>
                <a:spcPct val="0"/>
              </a:spcAft>
            </a:pPr>
            <a:r>
              <a:rPr lang="fr-FR" altLang="fr-FR"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anti rougeoleux est très élevé et augmente pendant la maladie ; on trouve </a:t>
            </a:r>
          </a:p>
          <a:p>
            <a:pPr lvl="0" eaLnBrk="0" fontAlgn="base" hangingPunct="0">
              <a:lnSpc>
                <a:spcPct val="200000"/>
              </a:lnSpc>
              <a:spcBef>
                <a:spcPct val="0"/>
              </a:spcBef>
              <a:spcAft>
                <a:spcPct val="0"/>
              </a:spcAft>
            </a:pPr>
            <a:r>
              <a:rPr lang="fr-FR" altLang="fr-FR"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des antigènes rougeoleux dans les cellules nerveuses mais jamais de </a:t>
            </a:r>
          </a:p>
          <a:p>
            <a:pPr lvl="0" eaLnBrk="0" fontAlgn="base" hangingPunct="0">
              <a:lnSpc>
                <a:spcPct val="200000"/>
              </a:lnSpc>
              <a:spcBef>
                <a:spcPct val="0"/>
              </a:spcBef>
              <a:spcAft>
                <a:spcPct val="0"/>
              </a:spcAft>
            </a:pPr>
            <a:r>
              <a:rPr lang="fr-FR" altLang="fr-FR"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particules virales entières ni bourgeonnantes à la surface des cellules</a:t>
            </a:r>
            <a:endParaRPr lang="fr-FR" altLang="fr-FR" dirty="0"/>
          </a:p>
        </p:txBody>
      </p:sp>
    </p:spTree>
    <p:extLst>
      <p:ext uri="{BB962C8B-B14F-4D97-AF65-F5344CB8AC3E}">
        <p14:creationId xmlns:p14="http://schemas.microsoft.com/office/powerpoint/2010/main" val="16469538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6113" y="280145"/>
            <a:ext cx="11611429" cy="5335691"/>
          </a:xfrm>
          <a:prstGeom prst="rect">
            <a:avLst/>
          </a:prstGeom>
        </p:spPr>
        <p:txBody>
          <a:bodyPr wrap="square">
            <a:spAutoFit/>
          </a:bodyPr>
          <a:lstStyle/>
          <a:p>
            <a:pPr>
              <a:lnSpc>
                <a:spcPct val="107000"/>
              </a:lnSpc>
              <a:spcAft>
                <a:spcPts val="0"/>
              </a:spcAft>
            </a:pPr>
            <a:r>
              <a:rPr lang="fr-FR"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Physiopathologie</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914400">
              <a:lnSpc>
                <a:spcPct val="107000"/>
              </a:lnSpc>
              <a:spcAft>
                <a:spcPts val="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 seul réservoir de virus est l'homme.</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914400">
              <a:lnSpc>
                <a:spcPct val="107000"/>
              </a:lnSpc>
              <a:spcAft>
                <a:spcPts val="80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 virus infecte l'</a:t>
            </a:r>
            <a:r>
              <a:rPr lang="fr-FR"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oeil</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et les muqueuses des voies respiratoires supérieures. Il s'y multiplie dans l'épithélium et les tissus lymphoïdes attenant pendant les phases d'incubation et d'invasion, pendant lesquelles la contagiosité est forte.</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914400">
              <a:lnSpc>
                <a:spcPct val="107000"/>
              </a:lnSpc>
              <a:spcAft>
                <a:spcPts val="80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Survient ensuite une courte phase de virémie responsable d'une dissémination du virus dans tout l'organisme et en particulier vers le système lymphoïde, le poumon et la peau. L'exanthème est la conséquence de l'action de cellules immunitaires sur les cellules infectées (l'éruption est en effet absente chez les immunodéprimés, ceux-là même qui feront une pneumonie à cellules géantes). Une immunodépression transitoire marquée par une négativation des tests tuberculiniques témoigne des perturbations immunitaires liées à la rougeole.</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Epidémiologie</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914400">
              <a:lnSpc>
                <a:spcPct val="107000"/>
              </a:lnSpc>
              <a:spcAft>
                <a:spcPts val="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 rougeole est très contagieuse et survient par petites épidémies hivernales avec des poussées plus importantes tous les 4 à 5 ans surtout dans les régions de grande concentration urbaine. Dans les pays développés, le virus circule mal en raison d'une promiscuité non exagérée, d'une hygiène satisfaisante et d'une protection vaccinale de plus en plus efficace ; la maladie survient donc assez tardivement et frappe les grands enfants, les adolescents et même les adultes jeunes. Dans les pays pauvres et surpeuplés, il en est tout autrement, la maladie est plus répandue et plus grave ; elle atteint les nourrissons dès que les anticorps transmis par la mère ont disparu.</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982819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5377" y="234964"/>
            <a:ext cx="11843657" cy="6418552"/>
          </a:xfrm>
          <a:prstGeom prst="rect">
            <a:avLst/>
          </a:prstGeom>
        </p:spPr>
        <p:txBody>
          <a:bodyPr wrap="square">
            <a:spAutoFit/>
          </a:bodyPr>
          <a:lstStyle/>
          <a:p>
            <a:pPr>
              <a:lnSpc>
                <a:spcPct val="107000"/>
              </a:lnSpc>
              <a:spcAft>
                <a:spcPts val="0"/>
              </a:spcAft>
            </a:pPr>
            <a:r>
              <a:rPr lang="fr-FR"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Diagnostic biologique</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Il n'est guère utile dans les formes typiques car la clinique est suffisamment évocatrice. </a:t>
            </a:r>
            <a:b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Dans les cas atypiques ou dans des situations particulières, il peut être utile.</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 </a:t>
            </a:r>
            <a:r>
              <a:rPr lang="fr-FR"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diagnostic rapide</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est possible par mise en évidence des antigènes viraux dans les cellules respiratoires ou nasales par immunofluorescence directe. </a:t>
            </a:r>
            <a:b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endPar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t>
            </a:r>
            <a:r>
              <a:rPr lang="fr-FR"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isolement du virus</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se fait sur cultures cellulaires de rein de singe à partir de sécrétions </a:t>
            </a:r>
            <a:r>
              <a:rPr lang="fr-FR"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naso</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-pharyngées ou conjonctivales, sang ou urine. </a:t>
            </a:r>
            <a:b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endPar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C'est surtout le </a:t>
            </a:r>
            <a:r>
              <a:rPr lang="fr-FR"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diagnostic sérologique</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qui est pratiqué sur deux sérums, l'un précoce, l'autre tardif, par réaction de fixation du complément ou technique ELISA ou encore inhibition de l'</a:t>
            </a:r>
            <a:r>
              <a:rPr lang="fr-FR"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hémagglutination</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sur hématies de singe.</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fr-FR"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fr-FR"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Traitement</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80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Il est essentiellement préventif par la vaccination. Le vaccin est un vaccin vivant atténué (</a:t>
            </a:r>
            <a:r>
              <a:rPr lang="fr-FR"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Rouvax</a:t>
            </a:r>
            <a:r>
              <a:rPr lang="fr-FR" dirty="0" err="1" smtClean="0">
                <a:solidFill>
                  <a:srgbClr val="000000"/>
                </a:solidFill>
                <a:effectLst/>
                <a:latin typeface="Symbol" panose="05050102010706020507" pitchFamily="18" charset="2"/>
                <a:ea typeface="Times New Roman" panose="02020603050405020304" pitchFamily="18" charset="0"/>
                <a:cs typeface="Times New Roman" panose="02020603050405020304" pitchFamily="18" charset="0"/>
              </a:rPr>
              <a:t>â</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qui ne nécessite qu'une seule injection. Il est recommandé de l'associer dès l'âge de 12 mois aux vaccins anti-oreillons et anti-rubéole en utilisant le vaccin </a:t>
            </a:r>
            <a:r>
              <a:rPr lang="fr-FR"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R.O.R.</a:t>
            </a:r>
            <a:r>
              <a:rPr lang="fr-FR" dirty="0" err="1" smtClean="0">
                <a:solidFill>
                  <a:srgbClr val="000000"/>
                </a:solidFill>
                <a:effectLst/>
                <a:latin typeface="Symbol" panose="05050102010706020507" pitchFamily="18" charset="2"/>
                <a:ea typeface="Times New Roman" panose="02020603050405020304" pitchFamily="18" charset="0"/>
                <a:cs typeface="Times New Roman" panose="02020603050405020304" pitchFamily="18" charset="0"/>
              </a:rPr>
              <a:t>â</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b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 contrôle de l'état immunitaire des adultes par dosage des anticorps spécifiques suivi d'une revaccination des sujets </a:t>
            </a:r>
            <a:r>
              <a:rPr lang="fr-FR"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séro-négatifs</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serait souhaitable.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405844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2229" y="-210255"/>
            <a:ext cx="11553371" cy="6196312"/>
          </a:xfrm>
          <a:prstGeom prst="rect">
            <a:avLst/>
          </a:prstGeom>
        </p:spPr>
        <p:txBody>
          <a:bodyPr wrap="square">
            <a:spAutoFit/>
          </a:bodyPr>
          <a:lstStyle/>
          <a:p>
            <a:pPr marL="914400">
              <a:lnSpc>
                <a:spcPct val="107000"/>
              </a:lnSpc>
              <a:spcAft>
                <a:spcPts val="120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914400">
              <a:lnSpc>
                <a:spcPct val="107000"/>
              </a:lnSpc>
              <a:spcAft>
                <a:spcPts val="120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VIRUS RESPIRATOIRE SYNCITIAL</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 virus isolé en 1956 des sécrétions d'un chimpanzé enrhumé a été dénommé CCA (agent du coryza du chimpanzé). L'année suivante, ce même virus a été trouvé chez des enfants atteints de pneumopathies ou laryngites et comme une de ses propriétés essentielles était de provoquer, en culture cellulaire, la formation de </a:t>
            </a:r>
            <a:r>
              <a:rPr lang="fr-FR"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syncitiums</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on l'a appelé virus respiratoire </a:t>
            </a:r>
            <a:r>
              <a:rPr lang="fr-FR"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syncitial</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ou VRS.</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Chez l'adulte et le grand enfant,</a:t>
            </a:r>
            <a:r>
              <a:rPr lang="fr-FR"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 VRS n'occasionne que de banales inflammations des voies aériennes supérieures. </a:t>
            </a:r>
            <a:b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Chez le nourrisson les manifestations cliniques possibles sont multiples : rhinite, angine, pharyngite, laryngite, bronchite et bronchiolite qui est la forme la plus grave car elle est cause d'encombrement respiratoire</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914400">
              <a:lnSpc>
                <a:spcPct val="107000"/>
              </a:lnSpc>
              <a:spcAft>
                <a:spcPts val="135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r>
            <a:b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fr-F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p>
          <a:p>
            <a:pPr marL="914400">
              <a:lnSpc>
                <a:spcPct val="107000"/>
              </a:lnSpc>
              <a:spcAft>
                <a:spcPts val="1350"/>
              </a:spcAft>
            </a:pPr>
            <a:r>
              <a:rPr lang="fr-FR"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VIRUS DE LA MALADIE DE NEWCASTLE</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 virus de la maladie de Newcastle (NDV) est un pathogène pour le tractus respiratoire des oiseaux et en particulier des poulets. Il peut occasionnellement être responsable d'infections humaines qui ne concernent que les personnes professionnellement exposées - éleveurs de volailles ou techniciens de laboratoires.</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L'infection humaine se réduit à une conjonctivite bénigne qui guérit sans séquelles.</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Les NDV appartiennent à la famille des </a:t>
            </a:r>
            <a:r>
              <a:rPr lang="fr-FR" i="1"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Paramyxoviridae</a:t>
            </a:r>
            <a:r>
              <a:rPr lang="fr-FR" i="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Il possède les mêmes propriétés que les virus </a:t>
            </a:r>
            <a:r>
              <a:rPr lang="fr-FR"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parainfluenzae</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et ourlien et suscite des réactions immunologiques croisées avec ces virus.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28143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199" y="113982"/>
            <a:ext cx="10515600" cy="1325563"/>
          </a:xfrm>
        </p:spPr>
        <p:txBody>
          <a:bodyPr>
            <a:normAutofit/>
          </a:bodyPr>
          <a:lstStyle/>
          <a:p>
            <a:r>
              <a:rPr lang="fr-FR" sz="2400" b="1" dirty="0"/>
              <a:t>1 ) </a:t>
            </a:r>
            <a:r>
              <a:rPr lang="fr-FR" sz="2400" b="1" u="sng" dirty="0"/>
              <a:t>CARACTERES GENERAUX DES PARAMYXOVIRUS</a:t>
            </a:r>
            <a:r>
              <a:rPr lang="fr-FR" sz="2400" dirty="0"/>
              <a:t/>
            </a:r>
            <a:br>
              <a:rPr lang="fr-FR" sz="2400" dirty="0"/>
            </a:br>
            <a:endParaRPr lang="fr-FR" sz="2400" dirty="0"/>
          </a:p>
        </p:txBody>
      </p:sp>
      <p:pic>
        <p:nvPicPr>
          <p:cNvPr id="4" name="Espace réservé du contenu 3" descr="F:\myxo et paramyxovirus\PARAMYXOVIRUS 1_fichiers\pmyx01.gif"/>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36060" y="1439545"/>
            <a:ext cx="5302919" cy="4351338"/>
          </a:xfrm>
          <a:prstGeom prst="rect">
            <a:avLst/>
          </a:prstGeom>
          <a:noFill/>
          <a:ln>
            <a:noFill/>
          </a:ln>
        </p:spPr>
      </p:pic>
      <p:sp>
        <p:nvSpPr>
          <p:cNvPr id="3" name="Rectangle 2"/>
          <p:cNvSpPr/>
          <p:nvPr/>
        </p:nvSpPr>
        <p:spPr>
          <a:xfrm>
            <a:off x="8249920" y="2065175"/>
            <a:ext cx="3495040" cy="2462213"/>
          </a:xfrm>
          <a:prstGeom prst="rect">
            <a:avLst/>
          </a:prstGeom>
        </p:spPr>
        <p:txBody>
          <a:bodyPr wrap="square">
            <a:spAutoFit/>
          </a:bodyPr>
          <a:lstStyle/>
          <a:p>
            <a:r>
              <a:rPr lang="fr-FR" dirty="0">
                <a:latin typeface="Times New Roman" charset="0"/>
                <a:ea typeface="Times New Roman" charset="0"/>
              </a:rPr>
              <a:t>Les paramyxovirus provoquent en culture cellulaires la formation de </a:t>
            </a:r>
            <a:r>
              <a:rPr lang="fr-FR" dirty="0" err="1">
                <a:latin typeface="Times New Roman" charset="0"/>
                <a:ea typeface="Times New Roman" charset="0"/>
              </a:rPr>
              <a:t>syncitiums</a:t>
            </a:r>
            <a:r>
              <a:rPr lang="fr-FR" dirty="0">
                <a:latin typeface="Times New Roman" charset="0"/>
                <a:ea typeface="Times New Roman" charset="0"/>
              </a:rPr>
              <a:t> qui sont des placards cellulaires </a:t>
            </a:r>
            <a:r>
              <a:rPr lang="fr-FR" dirty="0" err="1">
                <a:latin typeface="Times New Roman" charset="0"/>
                <a:ea typeface="Times New Roman" charset="0"/>
              </a:rPr>
              <a:t>multinucléés</a:t>
            </a:r>
            <a:r>
              <a:rPr lang="fr-FR" dirty="0">
                <a:latin typeface="Times New Roman" charset="0"/>
                <a:ea typeface="Times New Roman" charset="0"/>
              </a:rPr>
              <a:t> résultant de la fusion des membranes cytoplasmiques de plusieurs cellules sous l'action de la protéine F.</a:t>
            </a:r>
            <a:r>
              <a:rPr lang="fr-FR" sz="2800" dirty="0">
                <a:latin typeface="Times New Roman" charset="0"/>
                <a:ea typeface="Times New Roman" charset="0"/>
              </a:rPr>
              <a:t> </a:t>
            </a:r>
            <a:endParaRPr lang="fr-FR" dirty="0"/>
          </a:p>
        </p:txBody>
      </p:sp>
    </p:spTree>
    <p:extLst>
      <p:ext uri="{BB962C8B-B14F-4D97-AF65-F5344CB8AC3E}">
        <p14:creationId xmlns:p14="http://schemas.microsoft.com/office/powerpoint/2010/main" val="31688290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a:t>2 ) </a:t>
            </a:r>
            <a:r>
              <a:rPr lang="fr-FR" sz="2400" b="1" u="sng" dirty="0"/>
              <a:t>CYCLE DE MULTIPLICATION</a:t>
            </a:r>
            <a:r>
              <a:rPr lang="fr-FR" sz="2400" dirty="0"/>
              <a:t/>
            </a:r>
            <a:br>
              <a:rPr lang="fr-FR" sz="2400" dirty="0"/>
            </a:br>
            <a:endParaRPr lang="fr-FR" sz="2400" dirty="0"/>
          </a:p>
        </p:txBody>
      </p:sp>
      <p:pic>
        <p:nvPicPr>
          <p:cNvPr id="4" name="Espace réservé du contenu 3" descr="F:\myxo et paramyxovirus\PARAMYXOVIRUS_fichiers\pmyx02.gif"/>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49714" y="1390196"/>
            <a:ext cx="6850743" cy="4763861"/>
          </a:xfrm>
          <a:prstGeom prst="rect">
            <a:avLst/>
          </a:prstGeom>
          <a:noFill/>
          <a:ln>
            <a:noFill/>
          </a:ln>
        </p:spPr>
      </p:pic>
    </p:spTree>
    <p:extLst>
      <p:ext uri="{BB962C8B-B14F-4D97-AF65-F5344CB8AC3E}">
        <p14:creationId xmlns:p14="http://schemas.microsoft.com/office/powerpoint/2010/main" val="20024149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399" y="919473"/>
            <a:ext cx="8476343" cy="4509311"/>
          </a:xfrm>
          <a:prstGeom prst="rect">
            <a:avLst/>
          </a:prstGeom>
        </p:spPr>
        <p:txBody>
          <a:bodyPr wrap="square">
            <a:spAutoFit/>
          </a:bodyPr>
          <a:lstStyle/>
          <a:p>
            <a:pPr algn="ctr">
              <a:lnSpc>
                <a:spcPct val="107000"/>
              </a:lnSpc>
              <a:spcAft>
                <a:spcPts val="800"/>
              </a:spcAft>
            </a:pPr>
            <a:r>
              <a:rPr lang="fr-FR"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b="1" u="sng"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VIRUS PARAINFLUENZAE</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200"/>
              </a:spcAft>
            </a:pPr>
            <a:endPar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1200"/>
              </a:spcAft>
            </a:pPr>
            <a:endPar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120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Les virus </a:t>
            </a:r>
            <a:r>
              <a:rPr lang="fr-FR" i="1"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parainfluenzae</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comprennent 5 espèces pathogènes pour l'homme :</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0">
              <a:lnSpc>
                <a:spcPct val="107000"/>
              </a:lnSpc>
              <a:spcAft>
                <a:spcPts val="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i="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 </a:t>
            </a:r>
            <a:r>
              <a:rPr lang="fr-FR" i="1"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parainfluenzae</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 </a:t>
            </a:r>
          </a:p>
          <a:p>
            <a:pPr marL="2286000">
              <a:lnSpc>
                <a:spcPct val="107000"/>
              </a:lnSpc>
              <a:spcAft>
                <a:spcPts val="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r>
            <a:b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i="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 </a:t>
            </a:r>
            <a:r>
              <a:rPr lang="fr-FR" i="1"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parainfluenzae</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 </a:t>
            </a:r>
          </a:p>
          <a:p>
            <a:pPr marL="2286000">
              <a:lnSpc>
                <a:spcPct val="107000"/>
              </a:lnSpc>
              <a:spcAft>
                <a:spcPts val="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r>
            <a:b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i="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i="1"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parainfluenzae</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 </a:t>
            </a:r>
          </a:p>
          <a:p>
            <a:pPr marL="2286000">
              <a:lnSpc>
                <a:spcPct val="107000"/>
              </a:lnSpc>
              <a:spcAft>
                <a:spcPts val="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r>
            <a:b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i="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i="1"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parainfluenzae</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4 </a:t>
            </a:r>
          </a:p>
          <a:p>
            <a:pPr marL="2286000">
              <a:lnSpc>
                <a:spcPct val="107000"/>
              </a:lnSpc>
              <a:spcAft>
                <a:spcPts val="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r>
            <a:b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virus ourlien ou virus des oreillons ou </a:t>
            </a:r>
            <a:r>
              <a:rPr lang="fr-FR" i="1"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mumps</a:t>
            </a:r>
            <a:r>
              <a:rPr lang="fr-FR" i="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virus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95727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2513" y="547054"/>
            <a:ext cx="11234057" cy="942694"/>
          </a:xfrm>
          <a:prstGeom prst="rect">
            <a:avLst/>
          </a:prstGeom>
        </p:spPr>
        <p:txBody>
          <a:bodyPr wrap="square">
            <a:spAutoFit/>
          </a:bodyPr>
          <a:lstStyle/>
          <a:p>
            <a:pPr>
              <a:lnSpc>
                <a:spcPct val="107000"/>
              </a:lnSpc>
              <a:spcAft>
                <a:spcPts val="0"/>
              </a:spcAft>
            </a:pPr>
            <a:r>
              <a:rPr lang="fr-FR" b="1" u="sng"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Virus </a:t>
            </a:r>
            <a:r>
              <a:rPr lang="fr-FR" b="1" u="sng"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parainfluenzae</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fr-FR" dirty="0" smtClean="0">
                <a:solidFill>
                  <a:srgbClr val="000000"/>
                </a:solidFill>
                <a:effectLst/>
                <a:latin typeface="Times New Roman" panose="02020603050405020304" pitchFamily="18" charset="0"/>
                <a:ea typeface="Times New Roman" panose="02020603050405020304" pitchFamily="18" charset="0"/>
              </a:rPr>
              <a:t>On connait 4 types antigéniques, tous possèdent une activité </a:t>
            </a:r>
            <a:r>
              <a:rPr lang="fr-FR" dirty="0" err="1" smtClean="0">
                <a:solidFill>
                  <a:srgbClr val="000000"/>
                </a:solidFill>
                <a:effectLst/>
                <a:latin typeface="Times New Roman" panose="02020603050405020304" pitchFamily="18" charset="0"/>
                <a:ea typeface="Times New Roman" panose="02020603050405020304" pitchFamily="18" charset="0"/>
              </a:rPr>
              <a:t>hémagglutinante</a:t>
            </a:r>
            <a:r>
              <a:rPr lang="fr-FR" dirty="0" smtClean="0">
                <a:solidFill>
                  <a:srgbClr val="000000"/>
                </a:solidFill>
                <a:effectLst/>
                <a:latin typeface="Times New Roman" panose="02020603050405020304" pitchFamily="18" charset="0"/>
                <a:ea typeface="Times New Roman" panose="02020603050405020304" pitchFamily="18" charset="0"/>
              </a:rPr>
              <a:t>, </a:t>
            </a:r>
            <a:r>
              <a:rPr lang="fr-FR" dirty="0" err="1" smtClean="0">
                <a:solidFill>
                  <a:srgbClr val="000000"/>
                </a:solidFill>
                <a:effectLst/>
                <a:latin typeface="Times New Roman" panose="02020603050405020304" pitchFamily="18" charset="0"/>
                <a:ea typeface="Times New Roman" panose="02020603050405020304" pitchFamily="18" charset="0"/>
              </a:rPr>
              <a:t>neuraminidasique</a:t>
            </a:r>
            <a:r>
              <a:rPr lang="fr-FR" dirty="0" smtClean="0">
                <a:solidFill>
                  <a:srgbClr val="000000"/>
                </a:solidFill>
                <a:effectLst/>
                <a:latin typeface="Times New Roman" panose="02020603050405020304" pitchFamily="18" charset="0"/>
                <a:ea typeface="Times New Roman" panose="02020603050405020304" pitchFamily="18" charset="0"/>
              </a:rPr>
              <a:t> (protéine HN) et hémolysante (protéine F). Ils donnent lieu au phénomène d'</a:t>
            </a:r>
            <a:r>
              <a:rPr lang="fr-FR" dirty="0" err="1" smtClean="0">
                <a:solidFill>
                  <a:srgbClr val="000000"/>
                </a:solidFill>
                <a:effectLst/>
                <a:latin typeface="Times New Roman" panose="02020603050405020304" pitchFamily="18" charset="0"/>
                <a:ea typeface="Times New Roman" panose="02020603050405020304" pitchFamily="18" charset="0"/>
              </a:rPr>
              <a:t>hémadsorption</a:t>
            </a:r>
            <a:endParaRPr lang="fr-FR" dirty="0"/>
          </a:p>
        </p:txBody>
      </p:sp>
      <p:sp>
        <p:nvSpPr>
          <p:cNvPr id="5" name="Rectangle 4"/>
          <p:cNvSpPr/>
          <p:nvPr/>
        </p:nvSpPr>
        <p:spPr>
          <a:xfrm>
            <a:off x="-333828" y="1811572"/>
            <a:ext cx="11727542" cy="981423"/>
          </a:xfrm>
          <a:prstGeom prst="rect">
            <a:avLst/>
          </a:prstGeom>
        </p:spPr>
        <p:txBody>
          <a:bodyPr wrap="square">
            <a:spAutoFit/>
          </a:bodyPr>
          <a:lstStyle/>
          <a:p>
            <a:pPr marL="914400">
              <a:lnSpc>
                <a:spcPct val="107000"/>
              </a:lnSpc>
              <a:spcAft>
                <a:spcPts val="80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Les anticorps sériques circulants apparus après infection persistent longtemps mais protègent mal contre une </a:t>
            </a:r>
            <a:r>
              <a:rPr lang="fr-FR"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réinfestation</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leur présence pourrait néanmoins expliquer la bénignité des infections de l'adulte. Les </a:t>
            </a:r>
            <a:r>
              <a:rPr lang="fr-FR"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IgA</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protègent efficacement les muqueuses mais sont fugaces.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333828" y="3114819"/>
            <a:ext cx="12090398" cy="2964786"/>
          </a:xfrm>
          <a:prstGeom prst="rect">
            <a:avLst/>
          </a:prstGeom>
        </p:spPr>
        <p:txBody>
          <a:bodyPr wrap="square">
            <a:spAutoFit/>
          </a:bodyPr>
          <a:lstStyle/>
          <a:p>
            <a:pPr>
              <a:lnSpc>
                <a:spcPct val="107000"/>
              </a:lnSpc>
              <a:spcAft>
                <a:spcPts val="0"/>
              </a:spcAft>
            </a:pPr>
            <a:r>
              <a:rPr lang="fr-FR"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pouvoir pathogène</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914400">
              <a:lnSpc>
                <a:spcPct val="107000"/>
              </a:lnSpc>
              <a:spcAft>
                <a:spcPts val="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 majorité des infections à virus </a:t>
            </a:r>
            <a:r>
              <a:rPr lang="fr-FR" i="1"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parainfluenzae</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sont inapparentes.</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914400">
              <a:lnSpc>
                <a:spcPct val="107000"/>
              </a:lnSpc>
              <a:spcAft>
                <a:spcPts val="80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Chez l'adulte, les manifestations cliniques se limitent à des atteintes bénignes des voies respiratoires supérieures comme rhinites, pharyngites, laryngites ou trachéites.</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914400">
              <a:lnSpc>
                <a:spcPct val="107000"/>
              </a:lnSpc>
              <a:spcAft>
                <a:spcPts val="80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Chez le nourrisson et le jeune enfant, les troubles sont plus perceptibles, souvent bénins également et circonscrits aux voies respiratoires supérieures mais parfois plus sévères occasionnant bronchites ou pneumopathies. Dans ces cas, c'est souvent le type 3 qui est en cause.</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914400">
              <a:lnSpc>
                <a:spcPct val="107000"/>
              </a:lnSpc>
              <a:spcAft>
                <a:spcPts val="80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Les réinfections sont sans doute fréquentes mais de moins en moins graves en raison de la présence d'anticorps circulants.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1149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8685" y="773318"/>
            <a:ext cx="11756571" cy="4948149"/>
          </a:xfrm>
          <a:prstGeom prst="rect">
            <a:avLst/>
          </a:prstGeom>
        </p:spPr>
        <p:txBody>
          <a:bodyPr wrap="square">
            <a:spAutoFit/>
          </a:bodyPr>
          <a:lstStyle/>
          <a:p>
            <a:pPr>
              <a:lnSpc>
                <a:spcPct val="107000"/>
              </a:lnSpc>
              <a:spcAft>
                <a:spcPts val="0"/>
              </a:spcAft>
            </a:pPr>
            <a:r>
              <a:rPr lang="fr-FR"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diagnostic biologique</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914400">
              <a:lnSpc>
                <a:spcPct val="107000"/>
              </a:lnSpc>
              <a:spcAft>
                <a:spcPts val="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Il est dans la plupart des cas sans utilité.</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914400">
              <a:lnSpc>
                <a:spcPct val="107000"/>
              </a:lnSpc>
              <a:spcAft>
                <a:spcPts val="80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 virus est fragile et donc difficilement cultivable. Les prélèvements par aspiration rhinopharyngée doivent être ensemencés sans délai sur cultures cellulaires ou conservés à -70°C. Les cellules permissives sont des cellules de reins de singe ou des cellules en culture en lignée continue telles que cellules VERO. L'effet </a:t>
            </a:r>
            <a:r>
              <a:rPr lang="fr-FR"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cytopathogène</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plus ou moins net selon les souches, les types et l'abondance du virus se caractérise par l'apparition de </a:t>
            </a:r>
            <a:r>
              <a:rPr lang="fr-FR"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syncitiums</a:t>
            </a:r>
            <a:r>
              <a:rPr lang="fr-FR"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résultant de la fusion des cellules infectées et par de grandes inclusions cytoplasmiques.</a:t>
            </a:r>
            <a:endParaRPr lang="fr-FR" sz="14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914400">
              <a:lnSpc>
                <a:spcPct val="107000"/>
              </a:lnSpc>
              <a:spcAft>
                <a:spcPts val="80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 phénomène d'</a:t>
            </a:r>
            <a:r>
              <a:rPr lang="fr-FR"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hémadsorption</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ou la présence d'hémagglutinine dans le liquide de culture témoignent de la multiplication virale.</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914400">
              <a:lnSpc>
                <a:spcPct val="107000"/>
              </a:lnSpc>
              <a:spcAft>
                <a:spcPts val="80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Les examens sérologiques à la recherche d'anticorps nécessitent absolument de tester deux sérums prélevés à 15 jours ou 3 semaines de distance et seule l'élévation significative de titre des anticorps dans le sérum tardif doit être prise en compte pour le diagnostic.</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914400">
              <a:lnSpc>
                <a:spcPct val="107000"/>
              </a:lnSpc>
              <a:spcAft>
                <a:spcPts val="80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Les méthodes utilisables sont ELISA, Inhibition de l'</a:t>
            </a:r>
            <a:r>
              <a:rPr lang="fr-FR"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Hémagglutination</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ou fixation du complément.</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914400">
              <a:lnSpc>
                <a:spcPct val="107000"/>
              </a:lnSpc>
              <a:spcAft>
                <a:spcPts val="80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Une sérologie significativement positive permet d'affirmer une infection à virus </a:t>
            </a:r>
            <a:r>
              <a:rPr lang="fr-FR" i="1"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parainfluenzae</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sans pouvoir préciser l'espèce en cause.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079448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6400" y="204140"/>
            <a:ext cx="11117943" cy="6768841"/>
          </a:xfrm>
          <a:prstGeom prst="rect">
            <a:avLst/>
          </a:prstGeom>
        </p:spPr>
        <p:txBody>
          <a:bodyPr wrap="square">
            <a:spAutoFit/>
          </a:bodyPr>
          <a:lstStyle/>
          <a:p>
            <a:pPr marL="914400">
              <a:lnSpc>
                <a:spcPct val="107000"/>
              </a:lnSpc>
              <a:spcAft>
                <a:spcPts val="800"/>
              </a:spcAft>
            </a:pPr>
            <a:r>
              <a:rPr lang="fr-FR"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VIRUS OURLIEN</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 virus des oreillons ou virus ourlien est responsable d'une maladie infectieuse contagieuse dont la manifestation la plus caractéristique est une parotidite bilatérale appelée oreillons.</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r-FR"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800"/>
              </a:spcAft>
            </a:pPr>
            <a:r>
              <a:rPr lang="fr-FR"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Caractère du virus</a:t>
            </a:r>
            <a:endParaRPr lang="fr-FR" sz="14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C'est donc un paramyxovirus possédant une hémagglutinine-</a:t>
            </a:r>
            <a:r>
              <a:rPr lang="fr-FR"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neuraminidase</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nSpc>
                <a:spcPct val="107000"/>
              </a:lnSpc>
              <a:spcAft>
                <a:spcPts val="80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L'hémagglutinine peut être détectée grâce au phénomène d'</a:t>
            </a:r>
            <a:r>
              <a:rPr lang="fr-FR"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hémadsorption</a:t>
            </a:r>
            <a:endParaRPr lang="fr-FR" sz="14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Il n'existe qu'un seul type antigénique. </a:t>
            </a:r>
            <a:b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Pouvoir pathogène</a:t>
            </a:r>
            <a:endParaRPr lang="fr-FR" sz="14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Dans un tiers des cas, l'infection est inapparente. </a:t>
            </a:r>
          </a:p>
          <a:p>
            <a:pPr>
              <a:lnSpc>
                <a:spcPct val="107000"/>
              </a:lnSpc>
              <a:spcAft>
                <a:spcPts val="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Dans les formes patentes, après une incubation de 18 à 21 jours, </a:t>
            </a:r>
          </a:p>
          <a:p>
            <a:pPr>
              <a:lnSpc>
                <a:spcPct val="107000"/>
              </a:lnSpc>
              <a:spcAft>
                <a:spcPts val="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 maladie se manifeste par une parotidite .</a:t>
            </a:r>
            <a:endParaRPr lang="fr-FR" sz="14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endParaRPr lang="fr-FR" sz="14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Fièvre et céphalées sont fréquentes traduisant une réaction méningée qui est presque constante, biologiquement au moins. La guérison est spontanée.</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fr-FR" dirty="0" smtClean="0">
                <a:solidFill>
                  <a:srgbClr val="000000"/>
                </a:solidFill>
                <a:effectLst/>
                <a:latin typeface="Times New Roman" panose="02020603050405020304" pitchFamily="18" charset="0"/>
                <a:ea typeface="Times New Roman" panose="02020603050405020304" pitchFamily="18" charset="0"/>
              </a:rPr>
              <a:t>D'autres localisations sont possibles isolées ou accompagnant la parotidite : méningite ou méningoencéphalite, atteinte des autres glandes salivaires dont le pancréas, atteinte des gonades. Les orchites ou ovarites ne se manifestent qu'après la puberté. La redoutée stérilité consécutive aux oreillons est très rare et ne complique que quelques cas </a:t>
            </a:r>
            <a:r>
              <a:rPr lang="fr-FR" dirty="0" smtClean="0">
                <a:solidFill>
                  <a:srgbClr val="FF0000"/>
                </a:solidFill>
                <a:effectLst/>
                <a:latin typeface="Times New Roman" panose="02020603050405020304" pitchFamily="18" charset="0"/>
                <a:ea typeface="Times New Roman" panose="02020603050405020304" pitchFamily="18" charset="0"/>
              </a:rPr>
              <a:t>d'orchite bilatérale. </a:t>
            </a:r>
            <a:r>
              <a:rPr lang="fr-FR" dirty="0" smtClean="0">
                <a:solidFill>
                  <a:srgbClr val="000000"/>
                </a:solidFill>
                <a:effectLst/>
                <a:latin typeface="Times New Roman" panose="02020603050405020304" pitchFamily="18" charset="0"/>
                <a:ea typeface="Times New Roman" panose="02020603050405020304" pitchFamily="18" charset="0"/>
              </a:rPr>
              <a:t/>
            </a:r>
            <a:br>
              <a:rPr lang="fr-FR" dirty="0" smtClean="0">
                <a:solidFill>
                  <a:srgbClr val="000000"/>
                </a:solidFill>
                <a:effectLst/>
                <a:latin typeface="Times New Roman" panose="02020603050405020304" pitchFamily="18" charset="0"/>
                <a:ea typeface="Times New Roman" panose="02020603050405020304" pitchFamily="18" charset="0"/>
              </a:rPr>
            </a:br>
            <a:endParaRPr lang="fr-FR" dirty="0"/>
          </a:p>
        </p:txBody>
      </p:sp>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90387" y="1533832"/>
            <a:ext cx="4188542" cy="3286628"/>
          </a:xfrm>
          <a:prstGeom prst="rect">
            <a:avLst/>
          </a:prstGeom>
        </p:spPr>
      </p:pic>
    </p:spTree>
    <p:extLst>
      <p:ext uri="{BB962C8B-B14F-4D97-AF65-F5344CB8AC3E}">
        <p14:creationId xmlns:p14="http://schemas.microsoft.com/office/powerpoint/2010/main" val="7082033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1258" y="508000"/>
            <a:ext cx="10798628" cy="6019597"/>
          </a:xfrm>
          <a:prstGeom prst="rect">
            <a:avLst/>
          </a:prstGeom>
        </p:spPr>
        <p:txBody>
          <a:bodyPr wrap="square">
            <a:spAutoFit/>
          </a:bodyPr>
          <a:lstStyle/>
          <a:p>
            <a:pPr>
              <a:lnSpc>
                <a:spcPct val="107000"/>
              </a:lnSpc>
              <a:spcAft>
                <a:spcPts val="0"/>
              </a:spcAft>
            </a:pPr>
            <a:r>
              <a:rPr lang="fr-FR"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Epidémiologie</a:t>
            </a:r>
            <a:endParaRPr lang="fr-FR" sz="14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 maladie existe durant toute l'année mais plus souvent en hiver. Les porteurs sains (infection inapparente) sont les réservoirs de virus qui se transmet par les gouttelettes salivaires. </a:t>
            </a:r>
            <a:b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L'immunité obtenue après infection, </a:t>
            </a:r>
            <a:r>
              <a:rPr lang="fr-FR"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quelqu'en</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soit la traduction clinique, est solide et durable grâce à des anticorps neutralisants circulants.</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Physiopathologie</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14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 virus ourlien provoque une virose généralisée (contrairement aux autres </a:t>
            </a:r>
            <a:r>
              <a:rPr lang="fr-FR"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parainfluenzae</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Le virus, véhiculé par les sécrétions rhinopharyngées pénètre dans les voies respiratoires supérieures où il se multiplie. Survient ensuite une phase de virémie suivie d'une localisation dans les organes cibles : glandes salivaires, méninges et gonades. Le virus est excrété par les urines et la salive.</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fr-FR"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fr-FR"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Diagnostic biologique</a:t>
            </a:r>
            <a:endParaRPr lang="fr-FR" sz="14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fr-FR"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Hyperlymphocytose</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élévation de l'</a:t>
            </a:r>
            <a:r>
              <a:rPr lang="fr-FR"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amylasémie</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et </a:t>
            </a:r>
            <a:r>
              <a:rPr lang="fr-FR"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amylasurie</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sont des signes non spécifiques d'appoint.</a:t>
            </a:r>
            <a:endParaRPr lang="fr-FR" sz="14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L'isolement du virus à partir de la salive, des urines ou du LCR est possible sur cultures de cellules de rein de singe mais il est très fragile et les prélèvements doivent être précoces et rapidement inoculés ou gardés à -70°C. Le virus est détecté par immunofluorescence ou par </a:t>
            </a:r>
            <a:r>
              <a:rPr lang="fr-FR"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hémadsorption</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car l'ECP qui donne lieu à la formation de </a:t>
            </a:r>
            <a:r>
              <a:rPr lang="fr-FR"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syncitiums</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est lent à se constituer.</a:t>
            </a:r>
            <a:endParaRPr lang="fr-FR" sz="14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Les sérodiagnostics sur deux sérums sont couramment réalisés par inhibition de l'</a:t>
            </a:r>
            <a:r>
              <a:rPr lang="fr-FR"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hémagglutination</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fixation du complément ou ELISA. On peut aussi rechercher les </a:t>
            </a:r>
            <a:r>
              <a:rPr lang="fr-FR"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IgM</a:t>
            </a: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par immunofluorescence.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981410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7370" y="482336"/>
            <a:ext cx="9390743" cy="1574149"/>
          </a:xfrm>
          <a:prstGeom prst="rect">
            <a:avLst/>
          </a:prstGeom>
        </p:spPr>
        <p:txBody>
          <a:bodyPr wrap="square">
            <a:spAutoFit/>
          </a:bodyPr>
          <a:lstStyle/>
          <a:p>
            <a:pPr>
              <a:lnSpc>
                <a:spcPct val="107000"/>
              </a:lnSpc>
              <a:spcAft>
                <a:spcPts val="0"/>
              </a:spcAft>
            </a:pPr>
            <a:r>
              <a:rPr lang="fr-FR"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Traitement</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nSpc>
                <a:spcPct val="107000"/>
              </a:lnSpc>
              <a:spcAft>
                <a:spcPts val="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Il n'y a pas de traitement curatif. </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nSpc>
                <a:spcPct val="107000"/>
              </a:lnSpc>
              <a:spcAft>
                <a:spcPts val="0"/>
              </a:spcAft>
            </a:pPr>
            <a:r>
              <a:rPr lang="fr-FR"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Il existe un vaccin vivant atténué.</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1821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TotalTime>
  <Words>679</Words>
  <Application>Microsoft Office PowerPoint</Application>
  <PresentationFormat>Grand écran</PresentationFormat>
  <Paragraphs>145</Paragraphs>
  <Slides>15</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15</vt:i4>
      </vt:variant>
    </vt:vector>
  </HeadingPairs>
  <TitlesOfParts>
    <vt:vector size="21" baseType="lpstr">
      <vt:lpstr>Arial</vt:lpstr>
      <vt:lpstr>Calibri</vt:lpstr>
      <vt:lpstr>Calibri Light</vt:lpstr>
      <vt:lpstr>Symbol</vt:lpstr>
      <vt:lpstr>Times New Roman</vt:lpstr>
      <vt:lpstr>Thème Office</vt:lpstr>
      <vt:lpstr>Présentation PowerPoint</vt:lpstr>
      <vt:lpstr>1 ) CARACTERES GENERAUX DES PARAMYXOVIRUS </vt:lpstr>
      <vt:lpstr>2 ) CYCLE DE MULTIPLICATION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ryad hakim</dc:creator>
  <cp:lastModifiedBy>ency-education.com website</cp:lastModifiedBy>
  <cp:revision>11</cp:revision>
  <dcterms:created xsi:type="dcterms:W3CDTF">2018-03-12T08:26:56Z</dcterms:created>
  <dcterms:modified xsi:type="dcterms:W3CDTF">2020-11-18T20:59:06Z</dcterms:modified>
</cp:coreProperties>
</file>