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3" r:id="rId4"/>
    <p:sldId id="294" r:id="rId5"/>
    <p:sldId id="296" r:id="rId6"/>
    <p:sldId id="295" r:id="rId7"/>
    <p:sldId id="290" r:id="rId8"/>
    <p:sldId id="291" r:id="rId9"/>
    <p:sldId id="265" r:id="rId10"/>
    <p:sldId id="266" r:id="rId11"/>
    <p:sldId id="267" r:id="rId12"/>
    <p:sldId id="268" r:id="rId13"/>
    <p:sldId id="287" r:id="rId14"/>
    <p:sldId id="269" r:id="rId15"/>
    <p:sldId id="274" r:id="rId16"/>
    <p:sldId id="275" r:id="rId17"/>
    <p:sldId id="284" r:id="rId18"/>
    <p:sldId id="286" r:id="rId19"/>
    <p:sldId id="276" r:id="rId20"/>
    <p:sldId id="297" r:id="rId21"/>
    <p:sldId id="277" r:id="rId22"/>
    <p:sldId id="260" r:id="rId23"/>
    <p:sldId id="258" r:id="rId24"/>
    <p:sldId id="279" r:id="rId25"/>
    <p:sldId id="283" r:id="rId26"/>
    <p:sldId id="28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4660"/>
  </p:normalViewPr>
  <p:slideViewPr>
    <p:cSldViewPr>
      <p:cViewPr varScale="1">
        <p:scale>
          <a:sx n="66" d="100"/>
          <a:sy n="66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75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75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72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72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8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55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72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1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3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07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952AB-A25F-42AC-88B2-CFC61E26D32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EA2AB-9CCF-456F-91B6-CC61BB9818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84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i="1" dirty="0">
                <a:solidFill>
                  <a:prstClr val="black"/>
                </a:solidFill>
              </a:rPr>
              <a:t>L</a:t>
            </a:r>
            <a:r>
              <a:rPr lang="fr-FR" b="1" i="1" dirty="0" smtClean="0">
                <a:solidFill>
                  <a:prstClr val="black"/>
                </a:solidFill>
              </a:rPr>
              <a:t>es </a:t>
            </a:r>
            <a:r>
              <a:rPr lang="fr-FR" b="1" i="1" dirty="0">
                <a:solidFill>
                  <a:prstClr val="black"/>
                </a:solidFill>
              </a:rPr>
              <a:t>symptômes du bas appareil </a:t>
            </a:r>
            <a:r>
              <a:rPr lang="fr-FR" b="1" i="1" dirty="0" smtClean="0">
                <a:solidFill>
                  <a:prstClr val="black"/>
                </a:solidFill>
              </a:rPr>
              <a:t>urinaire(SBAU)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5661248"/>
            <a:ext cx="2840360" cy="48160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Dr Y.ZEROUALA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i="1" dirty="0" smtClean="0"/>
              <a:t>BILAN INITIAL DES SBAU CHEZ L’HOMME</a:t>
            </a:r>
            <a:endParaRPr lang="fr-FR" sz="32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     L’objectif du bilan initial est de répondre à plusieurs questions: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b="1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i="1" dirty="0" smtClean="0">
                <a:solidFill>
                  <a:srgbClr val="FF0000"/>
                </a:solidFill>
              </a:rPr>
              <a:t>De quels types de SBAU s’agit-il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i="1" dirty="0" smtClean="0">
                <a:solidFill>
                  <a:srgbClr val="FF0000"/>
                </a:solidFill>
              </a:rPr>
              <a:t>Quelle est la cause possible de ces SBAU?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i="1" dirty="0" smtClean="0">
                <a:solidFill>
                  <a:srgbClr val="FF0000"/>
                </a:solidFill>
              </a:rPr>
              <a:t>Quelle est la gêne provoquée par les SBAU?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i="1" dirty="0" smtClean="0">
                <a:solidFill>
                  <a:srgbClr val="FF0000"/>
                </a:solidFill>
              </a:rPr>
              <a:t>Existe-il une obstruction sous vésicale compliquée?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16" y="1556792"/>
            <a:ext cx="8820472" cy="4569371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fr-FR" b="1" i="1" dirty="0" smtClean="0">
                <a:solidFill>
                  <a:srgbClr val="FF0000"/>
                </a:solidFill>
              </a:rPr>
              <a:t> L’interrogatoire</a:t>
            </a:r>
            <a:r>
              <a:rPr lang="fr-FR" dirty="0" smtClean="0"/>
              <a:t>, </a:t>
            </a:r>
          </a:p>
          <a:p>
            <a:pPr marL="0" indent="0"/>
            <a:r>
              <a:rPr lang="fr-FR" b="1" i="1" dirty="0" smtClean="0">
                <a:solidFill>
                  <a:srgbClr val="FF0000"/>
                </a:solidFill>
              </a:rPr>
              <a:t> L’examen physique comprenant un toucher rectal</a:t>
            </a:r>
            <a:r>
              <a:rPr lang="fr-FR" dirty="0" smtClean="0"/>
              <a:t>,</a:t>
            </a:r>
          </a:p>
          <a:p>
            <a:pPr marL="0" indent="0"/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L’examen d’urine par bandelette urinaire ou ECBU   </a:t>
            </a:r>
          </a:p>
          <a:p>
            <a:pPr marL="0" indent="0">
              <a:buNone/>
            </a:pPr>
            <a:endParaRPr lang="fr-FR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800" i="1" dirty="0" smtClean="0"/>
              <a:t>constituent le bilan de première intention </a:t>
            </a:r>
          </a:p>
          <a:p>
            <a:pPr marL="0" indent="0" algn="ctr">
              <a:buNone/>
            </a:pPr>
            <a:r>
              <a:rPr lang="fr-FR" sz="2800" i="1" dirty="0" smtClean="0"/>
              <a:t>pour explorer les SBAU </a:t>
            </a:r>
          </a:p>
          <a:p>
            <a:pPr marL="0" indent="0" algn="ctr">
              <a:buNone/>
            </a:pPr>
            <a:r>
              <a:rPr lang="fr-FR" sz="2800" i="1" dirty="0" smtClean="0"/>
              <a:t>chez l’homme. 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rot="5400000">
            <a:off x="4075834" y="3349102"/>
            <a:ext cx="978408" cy="850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7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800" b="1" i="1" dirty="0" smtClean="0">
                <a:solidFill>
                  <a:srgbClr val="FF0000"/>
                </a:solidFill>
              </a:rPr>
              <a:t>      </a:t>
            </a:r>
            <a:r>
              <a:rPr lang="fr-FR" sz="3800" b="1" i="1" dirty="0" err="1" smtClean="0">
                <a:solidFill>
                  <a:srgbClr val="FF0000"/>
                </a:solidFill>
              </a:rPr>
              <a:t>Interrogatoire</a:t>
            </a:r>
            <a:r>
              <a:rPr lang="fr-FR" b="1" dirty="0" err="1" smtClean="0"/>
              <a:t>:</a:t>
            </a:r>
            <a:r>
              <a:rPr lang="fr-FR" sz="2600" i="1" dirty="0" err="1" smtClean="0"/>
              <a:t>Il</a:t>
            </a:r>
            <a:r>
              <a:rPr lang="fr-FR" sz="2600" i="1" dirty="0" smtClean="0"/>
              <a:t> faut interroger le patient sur 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i="1" dirty="0" smtClean="0"/>
              <a:t>Ses antécédents et rechercher des causes de SBAU 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i="1" dirty="0"/>
              <a:t>S</a:t>
            </a:r>
            <a:r>
              <a:rPr lang="fr-FR" sz="2600" i="1" dirty="0" smtClean="0"/>
              <a:t>es traitements en cours 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i="1" dirty="0"/>
              <a:t>C</a:t>
            </a:r>
            <a:r>
              <a:rPr lang="fr-FR" sz="2600" i="1" dirty="0" smtClean="0"/>
              <a:t>aractériser ses SBAU 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i="1" dirty="0"/>
              <a:t>E</a:t>
            </a:r>
            <a:r>
              <a:rPr lang="fr-FR" sz="2600" i="1" dirty="0" smtClean="0"/>
              <a:t>valuer le retentissement sur la vie quotidienne 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i="1" dirty="0"/>
              <a:t>R</a:t>
            </a:r>
            <a:r>
              <a:rPr lang="fr-FR" sz="2600" i="1" dirty="0" smtClean="0"/>
              <a:t>echercher des troubles associés (douleurs, hématurie, dysfonction érectile) 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i="1" dirty="0"/>
              <a:t>L</a:t>
            </a:r>
            <a:r>
              <a:rPr lang="fr-FR" sz="2600" i="1" dirty="0" smtClean="0"/>
              <a:t>’utilisation de scores symptomatiques tels l’IPSS est recommandée </a:t>
            </a:r>
          </a:p>
          <a:p>
            <a:pPr>
              <a:buNone/>
            </a:pPr>
            <a:r>
              <a:rPr lang="fr-FR" sz="2600" i="1" dirty="0" smtClean="0"/>
              <a:t>	les SBAU sont dits: </a:t>
            </a:r>
          </a:p>
          <a:p>
            <a:pPr>
              <a:buNone/>
            </a:pPr>
            <a:r>
              <a:rPr lang="fr-FR" sz="2600" i="1" dirty="0" smtClean="0"/>
              <a:t>	</a:t>
            </a:r>
            <a:r>
              <a:rPr lang="fr-FR" sz="2600" i="1" u="sng" dirty="0" smtClean="0"/>
              <a:t>légers</a:t>
            </a:r>
            <a:r>
              <a:rPr lang="fr-FR" sz="2600" i="1" dirty="0" smtClean="0"/>
              <a:t>, selon que le score IPSS compris entre 0 et 7</a:t>
            </a:r>
          </a:p>
          <a:p>
            <a:pPr>
              <a:buNone/>
            </a:pPr>
            <a:r>
              <a:rPr lang="fr-FR" sz="2600" i="1" dirty="0" smtClean="0"/>
              <a:t>	</a:t>
            </a:r>
            <a:r>
              <a:rPr lang="fr-FR" sz="2600" i="1" u="sng" dirty="0" smtClean="0"/>
              <a:t>modérés</a:t>
            </a:r>
            <a:r>
              <a:rPr lang="fr-FR" sz="2600" i="1" dirty="0" smtClean="0"/>
              <a:t> IPSS entre 8 et 19</a:t>
            </a:r>
          </a:p>
          <a:p>
            <a:pPr>
              <a:buNone/>
            </a:pPr>
            <a:r>
              <a:rPr lang="fr-FR" sz="2600" i="1" dirty="0" smtClean="0"/>
              <a:t>	</a:t>
            </a:r>
            <a:r>
              <a:rPr lang="fr-FR" sz="2600" i="1" u="sng" dirty="0" smtClean="0"/>
              <a:t>ou sévères </a:t>
            </a:r>
            <a:r>
              <a:rPr lang="fr-FR" sz="2600" i="1" dirty="0" smtClean="0"/>
              <a:t>IPSS entre 20 et 35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sz="3200" b="1" i="1" dirty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202714" cy="53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2915816" y="2636912"/>
            <a:ext cx="8640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259632" y="2708920"/>
            <a:ext cx="8640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07704" y="2996952"/>
            <a:ext cx="11521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187624" y="3429000"/>
            <a:ext cx="8640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051720" y="3645024"/>
            <a:ext cx="8640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051720" y="4005064"/>
            <a:ext cx="165618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835696" y="4365104"/>
            <a:ext cx="8640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627784" y="4725144"/>
            <a:ext cx="8640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2420888"/>
            <a:ext cx="126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Vidange vésicale</a:t>
            </a:r>
            <a:endParaRPr lang="fr-FR" sz="12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2791961"/>
            <a:ext cx="140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Pollakiurie diurne</a:t>
            </a:r>
            <a:endParaRPr lang="fr-FR" sz="1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0" y="3140968"/>
            <a:ext cx="126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Retard du jet</a:t>
            </a:r>
            <a:endParaRPr lang="fr-FR" sz="1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3501008"/>
            <a:ext cx="126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Impériosité</a:t>
            </a:r>
            <a:endParaRPr lang="fr-FR" sz="12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0" y="3789040"/>
            <a:ext cx="126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Faiblesse du jet</a:t>
            </a:r>
            <a:endParaRPr lang="fr-FR" sz="1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0" y="4221088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Poussé abdominale</a:t>
            </a:r>
            <a:endParaRPr lang="fr-FR" sz="1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0" y="4581128"/>
            <a:ext cx="126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nycturie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4653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              </a:t>
            </a:r>
            <a:r>
              <a:rPr lang="fr-FR" b="1" i="1" dirty="0" smtClean="0">
                <a:solidFill>
                  <a:srgbClr val="FF0000"/>
                </a:solidFill>
              </a:rPr>
              <a:t>Examen physique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i="1" dirty="0" smtClean="0"/>
              <a:t>Palpation des fosses lombaires,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i="1" dirty="0" smtClean="0"/>
              <a:t>Palpation </a:t>
            </a:r>
            <a:r>
              <a:rPr lang="fr-FR" sz="2400" i="1" dirty="0" err="1" smtClean="0"/>
              <a:t>sus-pubienne</a:t>
            </a:r>
            <a:r>
              <a:rPr lang="fr-FR" sz="2400" i="1" dirty="0" smtClean="0"/>
              <a:t> </a:t>
            </a:r>
            <a:r>
              <a:rPr lang="fr-FR" sz="2400" dirty="0" smtClean="0"/>
              <a:t>à la recherche d’un globe vésical 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i="1" dirty="0" smtClean="0"/>
              <a:t>Examen des organes génitaux externes </a:t>
            </a:r>
            <a:r>
              <a:rPr lang="fr-FR" sz="2400" dirty="0" smtClean="0"/>
              <a:t>à la recherche d’une sténose du méat, ou d’un phimosis 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i="1" dirty="0" smtClean="0"/>
              <a:t>Toucher rectal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prostate  augmentée de volume, ferme, lisse, régulière, indolore en faveur d’une HBP,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prostate dure, irrégulière, nodule en faveur d’un </a:t>
            </a:r>
            <a:r>
              <a:rPr lang="fr-FR" sz="2000" dirty="0" err="1" smtClean="0"/>
              <a:t>kcP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i="1" dirty="0" smtClean="0"/>
              <a:t>BU±ECBU </a:t>
            </a:r>
            <a:r>
              <a:rPr lang="fr-FR" sz="2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i="1" dirty="0" smtClean="0"/>
              <a:t>Examen neurologique .</a:t>
            </a:r>
            <a:endParaRPr lang="fr-FR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8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sz="3200" b="1" i="1" dirty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813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i="1" dirty="0" err="1" smtClean="0">
                <a:solidFill>
                  <a:srgbClr val="FF0000"/>
                </a:solidFill>
              </a:rPr>
              <a:t>Débitmétrie</a:t>
            </a:r>
            <a:endParaRPr lang="fr-FR" b="1" i="1" dirty="0" smtClean="0">
              <a:solidFill>
                <a:srgbClr val="FF0000"/>
              </a:solidFill>
            </a:endParaRPr>
          </a:p>
          <a:p>
            <a:pPr marL="0" indent="0"/>
            <a:r>
              <a:rPr lang="fr-FR" sz="2400" b="1" i="1" dirty="0" smtClean="0"/>
              <a:t>   Objective la dysurie</a:t>
            </a:r>
          </a:p>
          <a:p>
            <a:pPr marL="0" indent="0">
              <a:buNone/>
            </a:pPr>
            <a:endParaRPr lang="fr-FR" sz="2400" b="1" i="1" dirty="0" smtClean="0"/>
          </a:p>
          <a:p>
            <a:r>
              <a:rPr lang="fr-FR" sz="2400" b="1" i="1" dirty="0" smtClean="0"/>
              <a:t>Quatre paramètres sont à analyser sur la </a:t>
            </a:r>
            <a:r>
              <a:rPr lang="fr-FR" sz="2400" b="1" i="1" dirty="0" err="1" smtClean="0"/>
              <a:t>débimétrie</a:t>
            </a:r>
            <a:r>
              <a:rPr lang="fr-FR" sz="2400" dirty="0" smtClean="0"/>
              <a:t> :</a:t>
            </a:r>
          </a:p>
          <a:p>
            <a:pPr lvl="1"/>
            <a:r>
              <a:rPr lang="fr-FR" sz="2000" dirty="0" smtClean="0"/>
              <a:t> le volume uriné,</a:t>
            </a:r>
          </a:p>
          <a:p>
            <a:pPr lvl="1"/>
            <a:r>
              <a:rPr lang="fr-FR" sz="2000" dirty="0" smtClean="0"/>
              <a:t> le débit maximum,</a:t>
            </a:r>
          </a:p>
          <a:p>
            <a:pPr lvl="1"/>
            <a:r>
              <a:rPr lang="fr-FR" sz="2000" dirty="0" smtClean="0"/>
              <a:t> la forme de la courbe,</a:t>
            </a:r>
          </a:p>
          <a:p>
            <a:pPr lvl="1"/>
            <a:r>
              <a:rPr lang="fr-FR" sz="2000" dirty="0" smtClean="0"/>
              <a:t> et la durée mictionnelle.</a:t>
            </a:r>
          </a:p>
          <a:p>
            <a:pPr lvl="1"/>
            <a:endParaRPr lang="fr-FR" sz="2000" dirty="0" smtClean="0"/>
          </a:p>
          <a:p>
            <a:pPr>
              <a:buFont typeface="Arial"/>
              <a:buChar char="•"/>
            </a:pPr>
            <a:r>
              <a:rPr lang="fr-FR" sz="2600" b="1" i="1" dirty="0" smtClean="0"/>
              <a:t>Une dysurie est objectivée </a:t>
            </a:r>
            <a:r>
              <a:rPr lang="fr-FR" sz="2600" dirty="0" smtClean="0"/>
              <a:t>devant :</a:t>
            </a:r>
          </a:p>
          <a:p>
            <a:pPr lvl="1"/>
            <a:r>
              <a:rPr lang="fr-FR" sz="2000" dirty="0" smtClean="0"/>
              <a:t>une </a:t>
            </a:r>
            <a:r>
              <a:rPr lang="fr-FR" sz="2000" dirty="0" smtClean="0">
                <a:solidFill>
                  <a:srgbClr val="FF0000"/>
                </a:solidFill>
              </a:rPr>
              <a:t>courbe mictionnelle aplatie </a:t>
            </a:r>
            <a:r>
              <a:rPr lang="fr-FR" sz="2000" dirty="0" smtClean="0"/>
              <a:t>évocatrice d’HBP (</a:t>
            </a:r>
            <a:r>
              <a:rPr lang="fr-FR" sz="2000" dirty="0" smtClean="0">
                <a:solidFill>
                  <a:srgbClr val="FF0000"/>
                </a:solidFill>
              </a:rPr>
              <a:t>débit maximal&lt;15mL/s</a:t>
            </a:r>
            <a:r>
              <a:rPr lang="fr-FR" sz="2000" dirty="0" smtClean="0"/>
              <a:t>) qui parfois est </a:t>
            </a:r>
            <a:r>
              <a:rPr lang="fr-FR" sz="2000" dirty="0" err="1" smtClean="0"/>
              <a:t>polyphasique</a:t>
            </a:r>
            <a:r>
              <a:rPr lang="fr-FR" sz="2000" dirty="0" smtClean="0"/>
              <a:t> du fait de </a:t>
            </a:r>
            <a:r>
              <a:rPr lang="fr-FR" sz="2000" dirty="0" smtClean="0">
                <a:solidFill>
                  <a:srgbClr val="FF0000"/>
                </a:solidFill>
              </a:rPr>
              <a:t>poussées abdominales</a:t>
            </a:r>
            <a:r>
              <a:rPr lang="fr-FR" sz="2000" dirty="0" smtClean="0"/>
              <a:t> ;</a:t>
            </a:r>
          </a:p>
          <a:p>
            <a:pPr lvl="1"/>
            <a:r>
              <a:rPr lang="fr-FR" sz="2200" dirty="0" smtClean="0"/>
              <a:t>une </a:t>
            </a:r>
            <a:r>
              <a:rPr lang="fr-FR" sz="2200" dirty="0" smtClean="0">
                <a:solidFill>
                  <a:srgbClr val="FF0000"/>
                </a:solidFill>
              </a:rPr>
              <a:t>durée mictionnelle allongée (&gt;30</a:t>
            </a:r>
            <a:r>
              <a:rPr lang="fr-FR" sz="2200" dirty="0" smtClean="0"/>
              <a:t>s).</a:t>
            </a:r>
          </a:p>
          <a:p>
            <a:endParaRPr lang="fr-FR" dirty="0"/>
          </a:p>
        </p:txBody>
      </p:sp>
      <p:sp>
        <p:nvSpPr>
          <p:cNvPr id="13314" name="AutoShape 2" descr="Résultat de recherche d'images pour &quot;debitmetre urin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6" name="AutoShape 4" descr="Résultat de recherche d'images pour &quot;debitmetre urin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18" name="Picture 6" descr="Résultat de recherche d'images pour &quot;debitmetre urinai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1360244" cy="908341"/>
          </a:xfrm>
          <a:prstGeom prst="rect">
            <a:avLst/>
          </a:prstGeom>
          <a:noFill/>
        </p:spPr>
      </p:pic>
      <p:pic>
        <p:nvPicPr>
          <p:cNvPr id="13320" name="Picture 8" descr="Résultat de recherche d'images pour &quot;debitmetre urinair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24744"/>
            <a:ext cx="1619672" cy="184053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3696949" cy="132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fr-FR" b="1" i="1" dirty="0" err="1" smtClean="0">
                <a:solidFill>
                  <a:srgbClr val="FF0000"/>
                </a:solidFill>
              </a:rPr>
              <a:t>Créatininémie</a:t>
            </a:r>
            <a:r>
              <a:rPr lang="fr-FR" b="1" i="1" dirty="0" smtClean="0">
                <a:solidFill>
                  <a:srgbClr val="FF0000"/>
                </a:solidFill>
              </a:rPr>
              <a:t>: </a:t>
            </a:r>
            <a:r>
              <a:rPr lang="fr-FR" sz="2000" b="1" i="1" dirty="0" smtClean="0">
                <a:solidFill>
                  <a:srgbClr val="00B0F0"/>
                </a:solidFill>
              </a:rPr>
              <a:t>Optionnel </a:t>
            </a:r>
            <a:r>
              <a:rPr lang="fr-FR" sz="2000" b="1" i="1" dirty="0">
                <a:solidFill>
                  <a:srgbClr val="00B0F0"/>
                </a:solidFill>
              </a:rPr>
              <a:t>lors du bilan </a:t>
            </a:r>
            <a:r>
              <a:rPr lang="fr-FR" sz="2000" b="1" i="1" dirty="0" smtClean="0">
                <a:solidFill>
                  <a:srgbClr val="00B0F0"/>
                </a:solidFill>
              </a:rPr>
              <a:t>initial</a:t>
            </a:r>
          </a:p>
          <a:p>
            <a:pPr marL="0" indent="0">
              <a:buNone/>
            </a:pPr>
            <a:r>
              <a:rPr lang="fr-FR" sz="2800" i="1" dirty="0" smtClean="0"/>
              <a:t>	Recherche d’une insuffisance rénale (obstructive ou non). À 	faire en cas de suspicion d’obstruction sévère</a:t>
            </a:r>
            <a:r>
              <a:rPr lang="fr-FR" i="1" dirty="0" smtClean="0"/>
              <a:t>.</a:t>
            </a:r>
            <a:endParaRPr lang="fr-FR" sz="2200" i="1" dirty="0" smtClean="0"/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PSA</a:t>
            </a:r>
          </a:p>
          <a:p>
            <a:pPr>
              <a:buNone/>
            </a:pPr>
            <a:r>
              <a:rPr lang="fr-FR" sz="2800" i="1" dirty="0" smtClean="0"/>
              <a:t>	Recherche un cancer de la prostate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sz="3300" b="1" i="1" dirty="0" smtClean="0">
                <a:solidFill>
                  <a:srgbClr val="FF0000"/>
                </a:solidFill>
              </a:rPr>
              <a:t>Échographie de l’appareil urinaire par voie abdominale</a:t>
            </a:r>
          </a:p>
          <a:p>
            <a:r>
              <a:rPr lang="fr-FR" sz="2800" i="1" dirty="0" smtClean="0"/>
              <a:t>Utile pour rechercher 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i="1" dirty="0" smtClean="0"/>
              <a:t>une </a:t>
            </a:r>
            <a:r>
              <a:rPr lang="fr-FR" sz="2400" i="1" dirty="0" err="1" smtClean="0"/>
              <a:t>urétéro</a:t>
            </a:r>
            <a:r>
              <a:rPr lang="fr-FR" sz="2400" i="1" dirty="0" smtClean="0"/>
              <a:t>-hydronéphrose. 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i="1" dirty="0" smtClean="0"/>
              <a:t>une anomalie vésicale (calcul, diverticule, tumeur vésicale). </a:t>
            </a:r>
          </a:p>
          <a:p>
            <a:r>
              <a:rPr lang="fr-FR" sz="2800" i="1" dirty="0" smtClean="0"/>
              <a:t>Pour évaluer le volume prostatique. </a:t>
            </a:r>
          </a:p>
          <a:p>
            <a:r>
              <a:rPr lang="fr-FR" sz="2800" i="1" dirty="0" smtClean="0"/>
              <a:t>Très utile pour rechercher un résidu post-mictionnel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5056"/>
            <a:ext cx="29862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05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3011239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2664296" cy="22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08304" y="4941168"/>
            <a:ext cx="1349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prstClr val="black"/>
                </a:solidFill>
              </a:rPr>
              <a:t>Tumeur </a:t>
            </a:r>
            <a:r>
              <a:rPr lang="fr-FR" sz="1400" i="1" dirty="0">
                <a:solidFill>
                  <a:prstClr val="black"/>
                </a:solidFill>
              </a:rPr>
              <a:t>vésicale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1835696" y="10951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Échographie de l’appareil urinaire </a:t>
            </a:r>
            <a:endParaRPr lang="fr-FR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592288" cy="22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6000" y="11967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i="1" dirty="0">
                <a:solidFill>
                  <a:srgbClr val="FF0000"/>
                </a:solidFill>
              </a:rPr>
              <a:t>Échographie de l’appareil urinaire </a:t>
            </a:r>
            <a:endParaRPr lang="fr-FR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994645" cy="24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096344" cy="236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01208"/>
            <a:ext cx="1756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fr-FR" sz="3200" b="1" i="1" dirty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fr-FR" sz="3800" b="1" i="1" dirty="0" smtClean="0">
                <a:solidFill>
                  <a:srgbClr val="FF0000"/>
                </a:solidFill>
              </a:rPr>
              <a:t>Calendrier mictionnel : </a:t>
            </a:r>
            <a:r>
              <a:rPr lang="fr-FR" sz="3800" b="1" i="1" dirty="0" smtClean="0">
                <a:solidFill>
                  <a:srgbClr val="00B0F0"/>
                </a:solidFill>
              </a:rPr>
              <a:t>Optionnel </a:t>
            </a:r>
            <a:r>
              <a:rPr lang="fr-FR" sz="3800" b="1" i="1" dirty="0">
                <a:solidFill>
                  <a:srgbClr val="00B0F0"/>
                </a:solidFill>
              </a:rPr>
              <a:t>lors du bilan </a:t>
            </a:r>
            <a:r>
              <a:rPr lang="fr-FR" sz="3800" b="1" i="1" dirty="0" smtClean="0">
                <a:solidFill>
                  <a:srgbClr val="00B0F0"/>
                </a:solidFill>
              </a:rPr>
              <a:t>initial</a:t>
            </a:r>
            <a:endParaRPr lang="fr-FR" sz="38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800" i="1" dirty="0" smtClean="0"/>
              <a:t>explore les SBAU de la phase de remplissage </a:t>
            </a:r>
          </a:p>
          <a:p>
            <a:pPr>
              <a:lnSpc>
                <a:spcPct val="150000"/>
              </a:lnSpc>
              <a:buNone/>
            </a:pPr>
            <a:r>
              <a:rPr lang="fr-FR" sz="3800" i="1" dirty="0" smtClean="0"/>
              <a:t>(A faire en cas </a:t>
            </a:r>
            <a:r>
              <a:rPr lang="fr-FR" sz="3800" i="1" dirty="0" smtClean="0">
                <a:solidFill>
                  <a:srgbClr val="FF0000"/>
                </a:solidFill>
              </a:rPr>
              <a:t>de nycturie </a:t>
            </a:r>
            <a:r>
              <a:rPr lang="fr-FR" sz="3800" i="1" dirty="0" smtClean="0"/>
              <a:t>ou</a:t>
            </a:r>
            <a:r>
              <a:rPr lang="fr-FR" sz="3800" i="1" dirty="0" smtClean="0">
                <a:solidFill>
                  <a:srgbClr val="FF0000"/>
                </a:solidFill>
              </a:rPr>
              <a:t> d’</a:t>
            </a:r>
            <a:r>
              <a:rPr lang="fr-FR" sz="3800" i="1" dirty="0" err="1" smtClean="0">
                <a:solidFill>
                  <a:srgbClr val="FF0000"/>
                </a:solidFill>
              </a:rPr>
              <a:t>urgenturies</a:t>
            </a:r>
            <a:r>
              <a:rPr lang="fr-FR" sz="3800" i="1" dirty="0" smtClean="0">
                <a:solidFill>
                  <a:srgbClr val="FF0000"/>
                </a:solidFill>
              </a:rPr>
              <a:t> </a:t>
            </a:r>
            <a:r>
              <a:rPr lang="fr-FR" sz="3800" i="1" dirty="0" smtClean="0"/>
              <a:t>prédominantes</a:t>
            </a:r>
            <a:r>
              <a:rPr lang="fr-FR" sz="3800" i="1" dirty="0" smtClean="0">
                <a:solidFill>
                  <a:srgbClr val="FF0000"/>
                </a:solidFill>
              </a:rPr>
              <a:t> sur la dysurie</a:t>
            </a:r>
            <a:r>
              <a:rPr lang="fr-FR" sz="38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sz="3800" i="1" dirty="0" smtClean="0"/>
              <a:t>Sur 03j…seront notés :</a:t>
            </a:r>
          </a:p>
          <a:p>
            <a:pPr lvl="1">
              <a:lnSpc>
                <a:spcPct val="150000"/>
              </a:lnSpc>
            </a:pPr>
            <a:r>
              <a:rPr lang="fr-FR" sz="3800" i="1" dirty="0" smtClean="0"/>
              <a:t>l</a:t>
            </a:r>
            <a:r>
              <a:rPr lang="fr-FR" sz="3800" b="1" i="1" dirty="0" smtClean="0"/>
              <a:t>’horaire</a:t>
            </a:r>
            <a:endParaRPr lang="fr-FR" sz="3800" i="1" dirty="0" smtClean="0"/>
          </a:p>
          <a:p>
            <a:pPr lvl="1">
              <a:lnSpc>
                <a:spcPct val="150000"/>
              </a:lnSpc>
            </a:pPr>
            <a:r>
              <a:rPr lang="fr-FR" sz="3800" i="1" dirty="0" smtClean="0"/>
              <a:t> </a:t>
            </a:r>
            <a:r>
              <a:rPr lang="fr-FR" sz="3800" b="1" i="1" dirty="0" smtClean="0"/>
              <a:t>le volume </a:t>
            </a:r>
            <a:r>
              <a:rPr lang="fr-FR" sz="3800" i="1" dirty="0" smtClean="0"/>
              <a:t>des mictions , </a:t>
            </a:r>
          </a:p>
          <a:p>
            <a:pPr lvl="1">
              <a:lnSpc>
                <a:spcPct val="150000"/>
              </a:lnSpc>
            </a:pPr>
            <a:r>
              <a:rPr lang="fr-FR" sz="3800" i="1" dirty="0" smtClean="0"/>
              <a:t>ainsi que les </a:t>
            </a:r>
            <a:r>
              <a:rPr lang="fr-FR" sz="3800" b="1" i="1" dirty="0" smtClean="0"/>
              <a:t>événements</a:t>
            </a:r>
            <a:r>
              <a:rPr lang="fr-FR" sz="3800" i="1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fr-FR" sz="3800" i="1" dirty="0" smtClean="0"/>
              <a:t>tels que l’heure du coucher ,		</a:t>
            </a:r>
          </a:p>
          <a:p>
            <a:pPr lvl="2">
              <a:lnSpc>
                <a:spcPct val="150000"/>
              </a:lnSpc>
            </a:pPr>
            <a:r>
              <a:rPr lang="fr-FR" sz="3800" i="1" dirty="0" smtClean="0"/>
              <a:t>du lever et		</a:t>
            </a:r>
          </a:p>
          <a:p>
            <a:pPr lvl="2">
              <a:lnSpc>
                <a:spcPct val="150000"/>
              </a:lnSpc>
            </a:pPr>
            <a:r>
              <a:rPr lang="fr-FR" sz="3800" i="1" dirty="0" smtClean="0"/>
              <a:t> les épisodes d’urgenturie ou de perte involontaire d’urine.</a:t>
            </a:r>
          </a:p>
        </p:txBody>
      </p:sp>
    </p:spTree>
    <p:extLst>
      <p:ext uri="{BB962C8B-B14F-4D97-AF65-F5344CB8AC3E}">
        <p14:creationId xmlns:p14="http://schemas.microsoft.com/office/powerpoint/2010/main" val="21299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i="1" dirty="0" smtClean="0"/>
              <a:t>Rappel sur les symptômes du bas appareil </a:t>
            </a:r>
            <a:br>
              <a:rPr lang="fr-FR" sz="3200" b="1" i="1" dirty="0" smtClean="0"/>
            </a:br>
            <a:r>
              <a:rPr lang="fr-FR" sz="3200" b="1" i="1" dirty="0" smtClean="0"/>
              <a:t>urinaire </a:t>
            </a:r>
            <a:endParaRPr lang="fr-FR" sz="32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16" y="1412776"/>
            <a:ext cx="88204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Les symptômes BAU peuvent être classés en trois catégories :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i="1" dirty="0" smtClean="0"/>
              <a:t>Phase de remplissage 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fr-FR" sz="2400" i="1" dirty="0" smtClean="0"/>
              <a:t> Phase de miction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fr-FR" sz="2400" i="1" dirty="0" smtClean="0"/>
              <a:t> Phase post mictionnelle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9144000" cy="221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8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Calendrier mictionnel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8914" name="Picture 2" descr="Résultat de recherche d'images pour &quot;calendrier mictionne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6401"/>
            <a:ext cx="8290520" cy="571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>
                <a:solidFill>
                  <a:prstClr val="black"/>
                </a:solidFill>
              </a:rPr>
              <a:t>BILAN INITIAL DES SBAU CHEZ L’HOMME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sz="2800" b="1" i="1" dirty="0" err="1" smtClean="0">
                <a:solidFill>
                  <a:srgbClr val="FF0000"/>
                </a:solidFill>
              </a:rPr>
              <a:t>Urétro</a:t>
            </a:r>
            <a:r>
              <a:rPr lang="fr-FR" sz="2800" b="1" i="1" dirty="0" smtClean="0">
                <a:solidFill>
                  <a:srgbClr val="FF0000"/>
                </a:solidFill>
              </a:rPr>
              <a:t>-cystoscopie : </a:t>
            </a:r>
            <a:r>
              <a:rPr lang="fr-FR" sz="2000" b="1" i="1" dirty="0" smtClean="0">
                <a:solidFill>
                  <a:srgbClr val="00B0F0"/>
                </a:solidFill>
              </a:rPr>
              <a:t>Optionnel </a:t>
            </a:r>
            <a:r>
              <a:rPr lang="fr-FR" sz="2000" b="1" i="1" dirty="0">
                <a:solidFill>
                  <a:srgbClr val="00B0F0"/>
                </a:solidFill>
              </a:rPr>
              <a:t>lors du bilan </a:t>
            </a:r>
            <a:r>
              <a:rPr lang="fr-FR" sz="2000" b="1" i="1" dirty="0" smtClean="0">
                <a:solidFill>
                  <a:srgbClr val="00B0F0"/>
                </a:solidFill>
              </a:rPr>
              <a:t>initial</a:t>
            </a:r>
            <a:endParaRPr lang="fr-FR" sz="2800" b="1" i="1" dirty="0" smtClean="0">
              <a:solidFill>
                <a:srgbClr val="FF0000"/>
              </a:solidFill>
            </a:endParaRPr>
          </a:p>
          <a:p>
            <a:r>
              <a:rPr lang="fr-FR" sz="2400" i="1" dirty="0" smtClean="0"/>
              <a:t> </a:t>
            </a:r>
            <a:r>
              <a:rPr lang="fr-FR" sz="2400" i="1" dirty="0"/>
              <a:t>A</a:t>
            </a:r>
            <a:r>
              <a:rPr lang="fr-FR" sz="2400" i="1" dirty="0" smtClean="0"/>
              <a:t> faire si la cause des SABU ne semble pas être l’HBP:</a:t>
            </a:r>
          </a:p>
          <a:p>
            <a:pPr lvl="1"/>
            <a:r>
              <a:rPr lang="fr-FR" sz="2200" i="1" dirty="0" smtClean="0">
                <a:solidFill>
                  <a:srgbClr val="0070C0"/>
                </a:solidFill>
              </a:rPr>
              <a:t>en cas de suspicion de sténose urétrale, </a:t>
            </a:r>
          </a:p>
          <a:p>
            <a:pPr lvl="1"/>
            <a:r>
              <a:rPr lang="fr-FR" sz="2200" i="1" dirty="0" smtClean="0">
                <a:solidFill>
                  <a:srgbClr val="0070C0"/>
                </a:solidFill>
              </a:rPr>
              <a:t>de maladie du col</a:t>
            </a:r>
          </a:p>
          <a:p>
            <a:pPr lvl="1"/>
            <a:r>
              <a:rPr lang="fr-FR" sz="2200" i="1" dirty="0" smtClean="0">
                <a:solidFill>
                  <a:srgbClr val="0070C0"/>
                </a:solidFill>
              </a:rPr>
              <a:t> ou de tumeur de vessie</a:t>
            </a:r>
          </a:p>
          <a:p>
            <a:pPr lvl="1">
              <a:buNone/>
            </a:pPr>
            <a:r>
              <a:rPr lang="fr-FR" sz="2200" i="1" dirty="0" smtClean="0">
                <a:solidFill>
                  <a:srgbClr val="0070C0"/>
                </a:solidFill>
              </a:rPr>
              <a:t> </a:t>
            </a:r>
            <a:r>
              <a:rPr lang="fr-FR" sz="2200" i="1" dirty="0" smtClean="0"/>
              <a:t>(par exemple à la suite d’hématuries macroscopiques ou d’une</a:t>
            </a:r>
          </a:p>
          <a:p>
            <a:pPr lvl="1">
              <a:buNone/>
            </a:pPr>
            <a:r>
              <a:rPr lang="fr-FR" sz="2200" i="1" dirty="0" smtClean="0"/>
              <a:t>symptomatologie prédominant sur la phase de remplissage).</a:t>
            </a:r>
            <a:r>
              <a:rPr lang="fr-FR" sz="2200" b="1" dirty="0" smtClean="0"/>
              <a:t> </a:t>
            </a:r>
          </a:p>
          <a:p>
            <a:pPr marL="0" lvl="0" indent="0">
              <a:buNone/>
            </a:pPr>
            <a:endParaRPr lang="fr-FR" sz="2400" b="1" dirty="0" smtClean="0"/>
          </a:p>
          <a:p>
            <a:pPr marL="0" lvl="0" indent="0">
              <a:buNone/>
            </a:pPr>
            <a:r>
              <a:rPr lang="fr-FR" sz="2800" b="1" i="1" dirty="0" smtClean="0">
                <a:solidFill>
                  <a:srgbClr val="FF0000"/>
                </a:solidFill>
              </a:rPr>
              <a:t>Bilan urodynamique et mesures pression-débit:</a:t>
            </a:r>
          </a:p>
          <a:p>
            <a:pPr marL="0" lvl="0" indent="0">
              <a:buNone/>
            </a:pPr>
            <a:r>
              <a:rPr lang="fr-FR" sz="2000" b="1" i="1" dirty="0" smtClean="0">
                <a:solidFill>
                  <a:srgbClr val="00B0F0"/>
                </a:solidFill>
              </a:rPr>
              <a:t>Optionnel </a:t>
            </a:r>
            <a:r>
              <a:rPr lang="fr-FR" sz="2000" b="1" i="1" dirty="0">
                <a:solidFill>
                  <a:srgbClr val="00B0F0"/>
                </a:solidFill>
              </a:rPr>
              <a:t>lors du bilan initial</a:t>
            </a:r>
          </a:p>
          <a:p>
            <a:pPr marL="0" indent="0">
              <a:buNone/>
            </a:pPr>
            <a:endParaRPr lang="fr-FR" sz="2800" b="1" i="1" dirty="0" smtClean="0">
              <a:solidFill>
                <a:srgbClr val="FF0000"/>
              </a:solidFill>
            </a:endParaRPr>
          </a:p>
          <a:p>
            <a:r>
              <a:rPr lang="fr-FR" sz="2400" i="1" dirty="0"/>
              <a:t>E</a:t>
            </a:r>
            <a:r>
              <a:rPr lang="fr-FR" sz="2400" i="1" dirty="0" smtClean="0"/>
              <a:t>n cas de</a:t>
            </a:r>
            <a:r>
              <a:rPr lang="fr-FR" sz="2400" i="1" dirty="0" smtClean="0">
                <a:solidFill>
                  <a:srgbClr val="0070C0"/>
                </a:solidFill>
              </a:rPr>
              <a:t> suspicion de vessie neurologique ou d’hypoactivité vésicale</a:t>
            </a:r>
            <a:r>
              <a:rPr lang="fr-FR" sz="2400" dirty="0" smtClean="0">
                <a:solidFill>
                  <a:srgbClr val="0070C0"/>
                </a:solidFill>
              </a:rPr>
              <a:t>.</a:t>
            </a:r>
          </a:p>
          <a:p>
            <a:endParaRPr lang="fr-FR" sz="2400" i="1" dirty="0" smtClean="0"/>
          </a:p>
          <a:p>
            <a:endParaRPr lang="fr-FR" dirty="0"/>
          </a:p>
        </p:txBody>
      </p:sp>
      <p:pic>
        <p:nvPicPr>
          <p:cNvPr id="4" name="Picture 6" descr="Résultat de recherche d'images pour &quot;hbp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330592"/>
            <a:ext cx="1584176" cy="1954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0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i="1" dirty="0" smtClean="0"/>
              <a:t>ETIOLOGIES DES SBAU CHEZ L’HOMME</a:t>
            </a:r>
            <a:endParaRPr lang="fr-FR" sz="36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principaux dysfonctionnements impliqués dans la survenue des SBAU chez l’homme sont: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L’obstruction sous vésicale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i="1" dirty="0" smtClean="0">
                <a:solidFill>
                  <a:srgbClr val="FF0000"/>
                </a:solidFill>
              </a:rPr>
              <a:t>L’hyperactivité vésicale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i="1" dirty="0" smtClean="0">
                <a:solidFill>
                  <a:srgbClr val="FF0000"/>
                </a:solidFill>
              </a:rPr>
              <a:t>L’hypoactivité vésicale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b="1" i="1" dirty="0"/>
          </a:p>
        </p:txBody>
      </p:sp>
    </p:spTree>
    <p:extLst>
      <p:ext uri="{BB962C8B-B14F-4D97-AF65-F5344CB8AC3E}">
        <p14:creationId xmlns:p14="http://schemas.microsoft.com/office/powerpoint/2010/main" val="25504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i="1" dirty="0">
                <a:solidFill>
                  <a:prstClr val="black"/>
                </a:solidFill>
              </a:rPr>
              <a:t>ETIOLOGIES DES SBAU CHEZ L’HOMME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285860"/>
            <a:ext cx="4327687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5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FR" b="1" i="1" dirty="0" smtClean="0"/>
              <a:t>Pour notre malade…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A l’interrogatoire </a:t>
            </a:r>
            <a:r>
              <a:rPr lang="fr-FR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Dysurie avec jet faible et interrompu ,pollakiurie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S</a:t>
            </a:r>
            <a:r>
              <a:rPr lang="fr-FR" dirty="0" smtClean="0"/>
              <a:t>core d’IPSS 12(8-19):SBAU modérés.</a:t>
            </a:r>
          </a:p>
          <a:p>
            <a:r>
              <a:rPr lang="fr-FR" b="1" i="1" dirty="0" smtClean="0">
                <a:solidFill>
                  <a:srgbClr val="FF0000"/>
                </a:solidFill>
              </a:rPr>
              <a:t>Au toucher rectal</a:t>
            </a:r>
            <a:r>
              <a:rPr lang="fr-FR" dirty="0" smtClean="0"/>
              <a:t> : la prostate est augmentée de volume, ferme, lisse, régulière, indolore, avec disparition du sillon médian.</a:t>
            </a:r>
          </a:p>
          <a:p>
            <a:r>
              <a:rPr lang="fr-FR" dirty="0" smtClean="0"/>
              <a:t>La bandelette urinaire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b="1" i="1" dirty="0" smtClean="0">
                <a:solidFill>
                  <a:srgbClr val="FF0000"/>
                </a:solidFill>
              </a:rPr>
              <a:t>BU</a:t>
            </a:r>
            <a:r>
              <a:rPr lang="fr-FR" dirty="0" smtClean="0"/>
              <a:t>) ou l’examen cytobactériologique des urines (</a:t>
            </a:r>
            <a:r>
              <a:rPr lang="fr-FR" b="1" i="1" dirty="0" smtClean="0">
                <a:solidFill>
                  <a:srgbClr val="FF0000"/>
                </a:solidFill>
              </a:rPr>
              <a:t>ECBU</a:t>
            </a:r>
            <a:r>
              <a:rPr lang="fr-FR" dirty="0" smtClean="0"/>
              <a:t>) sont sans anomalie.</a:t>
            </a:r>
          </a:p>
          <a:p>
            <a:r>
              <a:rPr lang="fr-FR" b="1" i="1" dirty="0" smtClean="0">
                <a:solidFill>
                  <a:srgbClr val="FF0000"/>
                </a:solidFill>
              </a:rPr>
              <a:t>PSA</a:t>
            </a:r>
            <a:r>
              <a:rPr lang="fr-FR" dirty="0" smtClean="0"/>
              <a:t>:3ng/ml</a:t>
            </a:r>
          </a:p>
          <a:p>
            <a:pPr lvl="0"/>
            <a:r>
              <a:rPr lang="fr-FR" b="1" i="1" dirty="0" smtClean="0">
                <a:solidFill>
                  <a:srgbClr val="FF0000"/>
                </a:solidFill>
              </a:rPr>
              <a:t>L’</a:t>
            </a:r>
            <a:r>
              <a:rPr lang="fr-FR" b="1" i="1" dirty="0" err="1" smtClean="0">
                <a:solidFill>
                  <a:srgbClr val="FF0000"/>
                </a:solidFill>
              </a:rPr>
              <a:t>echographie</a:t>
            </a:r>
            <a:r>
              <a:rPr lang="fr-FR" b="1" i="1" dirty="0" smtClean="0">
                <a:solidFill>
                  <a:srgbClr val="FF0000"/>
                </a:solidFill>
              </a:rPr>
              <a:t>  AP</a:t>
            </a:r>
            <a:r>
              <a:rPr lang="fr-FR" dirty="0" smtClean="0"/>
              <a:t>: vessie de lutte diverticulaires avec volume prostatique estimé à 110ml.</a:t>
            </a:r>
          </a:p>
          <a:p>
            <a:pPr marL="0" lvl="0" indent="0">
              <a:buNone/>
            </a:pPr>
            <a:r>
              <a:rPr lang="fr-FR" sz="3100" dirty="0" smtClean="0">
                <a:solidFill>
                  <a:prstClr val="black"/>
                </a:solidFill>
              </a:rPr>
              <a:t>        </a:t>
            </a:r>
          </a:p>
          <a:p>
            <a:pPr marL="0" lvl="0" indent="0">
              <a:buNone/>
            </a:pPr>
            <a:r>
              <a:rPr lang="fr-FR" sz="3100" dirty="0">
                <a:solidFill>
                  <a:prstClr val="black"/>
                </a:solidFill>
              </a:rPr>
              <a:t> </a:t>
            </a:r>
            <a:r>
              <a:rPr lang="fr-FR" sz="3100" dirty="0" smtClean="0">
                <a:solidFill>
                  <a:prstClr val="black"/>
                </a:solidFill>
              </a:rPr>
              <a:t>            Ni </a:t>
            </a:r>
            <a:r>
              <a:rPr lang="fr-FR" sz="3100" dirty="0">
                <a:solidFill>
                  <a:prstClr val="black"/>
                </a:solidFill>
              </a:rPr>
              <a:t>l’interrogatoire ni l’examen clinique n’identifient d’autres causes évidentes de SBAU</a:t>
            </a:r>
          </a:p>
          <a:p>
            <a:pPr marL="0" indent="0">
              <a:buNone/>
            </a:pPr>
            <a:r>
              <a:rPr lang="fr-FR" dirty="0" smtClean="0"/>
              <a:t>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</a:t>
            </a:r>
            <a:r>
              <a:rPr lang="fr-FR" b="1" i="1" dirty="0" smtClean="0">
                <a:solidFill>
                  <a:srgbClr val="00B0F0"/>
                </a:solidFill>
              </a:rPr>
              <a:t>Le diagnostic d’une hypertrophie prostatique(HBP) compliquée(diverticule) est retenu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539551" y="4437112"/>
            <a:ext cx="57975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539550" y="5229200"/>
            <a:ext cx="57975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7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prstClr val="black"/>
                </a:solidFill>
              </a:rPr>
              <a:t>Pour notre malade…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    </a:t>
            </a:r>
            <a:endParaRPr lang="fr-FR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        Le traitement est chirurgical(HBP  compliquée):adenoméctomie par voie haute(AVH)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06879" cy="61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2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15200" cy="4642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Symptômes de la phase de remplissage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57400"/>
            <a:ext cx="9144000" cy="5400600"/>
          </a:xfrm>
        </p:spPr>
        <p:txBody>
          <a:bodyPr>
            <a:no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</a:rPr>
              <a:t>Pollakiurie diurne </a:t>
            </a:r>
            <a:r>
              <a:rPr lang="fr-FR" sz="2200" dirty="0" smtClean="0"/>
              <a:t>: augmentation de la fréquence mictionnelle pendant la journée</a:t>
            </a:r>
          </a:p>
          <a:p>
            <a:r>
              <a:rPr lang="fr-FR" sz="2200" b="1" dirty="0" smtClean="0">
                <a:solidFill>
                  <a:srgbClr val="FF0000"/>
                </a:solidFill>
              </a:rPr>
              <a:t>Nycturie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: besoin d’uriner réveillant le patient.</a:t>
            </a:r>
          </a:p>
          <a:p>
            <a:r>
              <a:rPr lang="fr-FR" sz="2200" b="1" dirty="0" err="1" smtClean="0">
                <a:solidFill>
                  <a:srgbClr val="FF0000"/>
                </a:solidFill>
              </a:rPr>
              <a:t>Urgenturie</a:t>
            </a:r>
            <a:r>
              <a:rPr lang="fr-FR" sz="2200" dirty="0" smtClean="0"/>
              <a:t> : désir soudain, impérieux d’uriner. </a:t>
            </a:r>
          </a:p>
          <a:p>
            <a:r>
              <a:rPr lang="fr-FR" sz="2200" b="1" dirty="0" smtClean="0">
                <a:solidFill>
                  <a:srgbClr val="FF0000"/>
                </a:solidFill>
              </a:rPr>
              <a:t>Incontinence urinaire </a:t>
            </a:r>
            <a:r>
              <a:rPr lang="fr-FR" sz="2200" dirty="0" smtClean="0"/>
              <a:t>: fuite involontaire d’urine.</a:t>
            </a:r>
          </a:p>
          <a:p>
            <a:pPr lvl="1"/>
            <a:r>
              <a:rPr lang="fr-FR" sz="2200" dirty="0" smtClean="0"/>
              <a:t> </a:t>
            </a:r>
            <a:r>
              <a:rPr lang="fr-FR" sz="2200" b="1" dirty="0" smtClean="0">
                <a:solidFill>
                  <a:srgbClr val="0070C0"/>
                </a:solidFill>
              </a:rPr>
              <a:t>Incontinence urinaire à l’effort </a:t>
            </a:r>
            <a:r>
              <a:rPr lang="fr-FR" sz="2200" dirty="0" smtClean="0"/>
              <a:t>(IUE) :</a:t>
            </a:r>
          </a:p>
          <a:p>
            <a:pPr lvl="1">
              <a:buNone/>
            </a:pPr>
            <a:r>
              <a:rPr lang="fr-FR" sz="2200" dirty="0" smtClean="0"/>
              <a:t> 	fuite lors d’un effort physique, lors de la toux et d’éternuements. </a:t>
            </a:r>
          </a:p>
          <a:p>
            <a:pPr lvl="1"/>
            <a:r>
              <a:rPr lang="fr-FR" sz="2200" b="1" dirty="0" smtClean="0">
                <a:solidFill>
                  <a:srgbClr val="0070C0"/>
                </a:solidFill>
              </a:rPr>
              <a:t>Incontinence urinaire par </a:t>
            </a:r>
            <a:r>
              <a:rPr lang="fr-FR" sz="2200" b="1" dirty="0" err="1" smtClean="0">
                <a:solidFill>
                  <a:srgbClr val="0070C0"/>
                </a:solidFill>
              </a:rPr>
              <a:t>urgenturie</a:t>
            </a:r>
            <a:r>
              <a:rPr lang="fr-FR" sz="2200" b="1" dirty="0" smtClean="0">
                <a:solidFill>
                  <a:srgbClr val="0070C0"/>
                </a:solidFill>
              </a:rPr>
              <a:t> </a:t>
            </a:r>
            <a:r>
              <a:rPr lang="fr-FR" sz="2200" dirty="0" smtClean="0"/>
              <a:t>(IUU) : </a:t>
            </a:r>
          </a:p>
          <a:p>
            <a:pPr lvl="1">
              <a:buNone/>
            </a:pPr>
            <a:r>
              <a:rPr lang="fr-FR" sz="2200" dirty="0" smtClean="0"/>
              <a:t>	fuite accompagnée ou précédée par une </a:t>
            </a:r>
            <a:r>
              <a:rPr lang="fr-FR" sz="2200" dirty="0" err="1" smtClean="0"/>
              <a:t>urgenturie</a:t>
            </a:r>
            <a:r>
              <a:rPr lang="fr-FR" sz="2200" dirty="0" smtClean="0"/>
              <a:t>.</a:t>
            </a:r>
          </a:p>
          <a:p>
            <a:pPr lvl="1"/>
            <a:r>
              <a:rPr lang="fr-FR" sz="2200" dirty="0" smtClean="0"/>
              <a:t> </a:t>
            </a:r>
            <a:r>
              <a:rPr lang="fr-FR" sz="2200" b="1" dirty="0" smtClean="0">
                <a:solidFill>
                  <a:srgbClr val="0070C0"/>
                </a:solidFill>
              </a:rPr>
              <a:t>Incontinence urinaire mixte</a:t>
            </a:r>
            <a:r>
              <a:rPr lang="fr-FR" sz="2200" dirty="0" smtClean="0">
                <a:solidFill>
                  <a:srgbClr val="0070C0"/>
                </a:solidFill>
              </a:rPr>
              <a:t> </a:t>
            </a:r>
            <a:r>
              <a:rPr lang="fr-FR" sz="2200" dirty="0" smtClean="0"/>
              <a:t>(IUM). 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Symptômes de la phase mictionnelle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6413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Faiblesse du jet </a:t>
            </a:r>
            <a:r>
              <a:rPr lang="fr-FR" sz="2000" dirty="0" smtClean="0"/>
              <a:t>: diminution de la force du jet urinaire pendant le miction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Jet en arrosoir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Jet haché </a:t>
            </a:r>
            <a:r>
              <a:rPr lang="fr-FR" sz="2000" dirty="0" smtClean="0"/>
              <a:t>: miction interrompue à une ou plusieurs reprises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Jet hésitant </a:t>
            </a:r>
            <a:r>
              <a:rPr lang="fr-FR" sz="2000" dirty="0" smtClean="0"/>
              <a:t>: retard à l’initiation de la miction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Miction par poussée </a:t>
            </a:r>
            <a:r>
              <a:rPr lang="fr-FR" sz="2000" dirty="0" smtClean="0"/>
              <a:t>: poussée abdominale concomitante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Gouttes terminales</a:t>
            </a:r>
            <a:r>
              <a:rPr lang="fr-FR" sz="2000" dirty="0" smtClean="0"/>
              <a:t>, miction traînante : en goutte à goutte.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Symptômes de la phase post mictionnelle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35612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sz="2600" b="1" dirty="0" smtClean="0">
                <a:solidFill>
                  <a:srgbClr val="FF0000"/>
                </a:solidFill>
              </a:rPr>
              <a:t>Sensation de vidange vésicale incomplète </a:t>
            </a:r>
            <a:r>
              <a:rPr lang="fr-FR" sz="2600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fr-FR" sz="2600" dirty="0" smtClean="0"/>
              <a:t>	 impression subjective que la vessie ne s’est pas totalement vidée après la miction. </a:t>
            </a:r>
          </a:p>
          <a:p>
            <a:pPr>
              <a:lnSpc>
                <a:spcPct val="150000"/>
              </a:lnSpc>
              <a:buNone/>
            </a:pP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600" b="1" dirty="0" smtClean="0">
                <a:solidFill>
                  <a:srgbClr val="FF0000"/>
                </a:solidFill>
              </a:rPr>
              <a:t>Gouttes </a:t>
            </a:r>
            <a:r>
              <a:rPr lang="fr-FR" sz="2600" b="1" dirty="0" err="1" smtClean="0">
                <a:solidFill>
                  <a:srgbClr val="FF0000"/>
                </a:solidFill>
              </a:rPr>
              <a:t>retardaires</a:t>
            </a:r>
            <a:r>
              <a:rPr lang="fr-FR" sz="2600" b="1" dirty="0" smtClean="0">
                <a:solidFill>
                  <a:srgbClr val="FF0000"/>
                </a:solidFill>
              </a:rPr>
              <a:t> </a:t>
            </a:r>
            <a:r>
              <a:rPr lang="fr-FR" sz="2600" dirty="0" smtClean="0"/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fr-FR" sz="2600" dirty="0" smtClean="0"/>
              <a:t>	perte involontaire d’urine survenant immédiatement après la miction,</a:t>
            </a:r>
          </a:p>
          <a:p>
            <a:pPr>
              <a:lnSpc>
                <a:spcPct val="150000"/>
              </a:lnSpc>
              <a:buNone/>
            </a:pPr>
            <a:r>
              <a:rPr lang="fr-FR" sz="2600" dirty="0" smtClean="0"/>
              <a:t>	 le plus souvent en quittant les toilettes pour l’homme ou en se levant des toilettes pour la femme.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Physiologie de miction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Pour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avoir une miction normale,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faut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avoir:</a:t>
            </a: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ctr">
              <a:buNone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P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ermettant à  la vessie de se contracter  après que le sphincter urétral soit relâché (synergie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vésico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-sphinctérienne).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G:\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664" y="1571612"/>
            <a:ext cx="3339162" cy="346689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6572264" y="1857364"/>
            <a:ext cx="2571736" cy="26259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fr-FR" sz="1600" b="1" dirty="0" smtClean="0"/>
              <a:t>Un système nerveux </a:t>
            </a:r>
          </a:p>
          <a:p>
            <a:pPr marL="457200" indent="-457200"/>
            <a:r>
              <a:rPr lang="fr-FR" sz="1600" dirty="0" smtClean="0"/>
              <a:t>qui contrôle à la fois</a:t>
            </a:r>
          </a:p>
          <a:p>
            <a:pPr>
              <a:buNone/>
            </a:pPr>
            <a:r>
              <a:rPr lang="fr-FR" sz="1600" dirty="0" smtClean="0"/>
              <a:t> - </a:t>
            </a:r>
            <a:r>
              <a:rPr lang="fr-FR" sz="1600" b="1" dirty="0" smtClean="0">
                <a:solidFill>
                  <a:srgbClr val="FF0000"/>
                </a:solidFill>
              </a:rPr>
              <a:t>Les phases de remplissage</a:t>
            </a:r>
          </a:p>
          <a:p>
            <a:pPr>
              <a:buNone/>
            </a:pPr>
            <a:r>
              <a:rPr lang="fr-FR" sz="1600" dirty="0" smtClean="0"/>
              <a:t> </a:t>
            </a:r>
            <a:r>
              <a:rPr lang="fr-FR" sz="1600" b="1" dirty="0" smtClean="0"/>
              <a:t>(</a:t>
            </a:r>
            <a:r>
              <a:rPr lang="fr-FR" sz="1600" b="1" dirty="0" smtClean="0">
                <a:solidFill>
                  <a:srgbClr val="FF0000"/>
                </a:solidFill>
              </a:rPr>
              <a:t>Système sympathique</a:t>
            </a:r>
            <a:r>
              <a:rPr lang="fr-FR" sz="1600" dirty="0" smtClean="0"/>
              <a:t>)</a:t>
            </a:r>
            <a:r>
              <a:rPr lang="fr-FR" sz="1600" dirty="0" smtClean="0">
                <a:sym typeface="Wingdings" pitchFamily="2" charset="2"/>
              </a:rPr>
              <a:t>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 Relâchement </a:t>
            </a:r>
            <a:r>
              <a:rPr lang="fr-FR" sz="1600" dirty="0" err="1" smtClean="0"/>
              <a:t>détrusor</a:t>
            </a:r>
            <a:r>
              <a:rPr lang="fr-FR" sz="1600" dirty="0" smtClean="0"/>
              <a:t> +</a:t>
            </a:r>
          </a:p>
          <a:p>
            <a:pPr>
              <a:buNone/>
            </a:pPr>
            <a:r>
              <a:rPr lang="fr-FR" sz="1600" dirty="0" smtClean="0"/>
              <a:t> augmentation du tonus urétral )  </a:t>
            </a:r>
          </a:p>
          <a:p>
            <a:pPr>
              <a:buNone/>
            </a:pPr>
            <a:r>
              <a:rPr lang="fr-FR" sz="1600" dirty="0" smtClean="0"/>
              <a:t> - </a:t>
            </a:r>
            <a:r>
              <a:rPr lang="fr-FR" sz="1600" b="1" dirty="0" smtClean="0">
                <a:solidFill>
                  <a:srgbClr val="00B050"/>
                </a:solidFill>
              </a:rPr>
              <a:t>Les phases de miction</a:t>
            </a:r>
          </a:p>
          <a:p>
            <a:pPr>
              <a:buNone/>
            </a:pPr>
            <a:r>
              <a:rPr lang="fr-FR" sz="1600" dirty="0" smtClean="0"/>
              <a:t>(</a:t>
            </a:r>
            <a:r>
              <a:rPr lang="fr-FR" sz="1600" b="1" dirty="0" smtClean="0">
                <a:solidFill>
                  <a:srgbClr val="00B050"/>
                </a:solidFill>
              </a:rPr>
              <a:t>Système parasympathique</a:t>
            </a:r>
            <a:r>
              <a:rPr lang="fr-FR" sz="1600" dirty="0" smtClean="0"/>
              <a:t>) </a:t>
            </a:r>
          </a:p>
          <a:p>
            <a:pPr>
              <a:buNone/>
            </a:pP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dirty="0" smtClean="0"/>
              <a:t>Contraction du </a:t>
            </a:r>
            <a:r>
              <a:rPr lang="fr-FR" sz="1600" dirty="0" err="1" smtClean="0"/>
              <a:t>détrusor</a:t>
            </a:r>
            <a:r>
              <a:rPr lang="fr-FR" sz="1600" dirty="0" smtClean="0"/>
              <a:t> 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438" y="4256324"/>
            <a:ext cx="2928926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1600" b="1" dirty="0" smtClean="0"/>
              <a:t>Une filière urétrale :</a:t>
            </a:r>
            <a:endParaRPr lang="fr-FR" sz="1600" dirty="0" smtClean="0"/>
          </a:p>
          <a:p>
            <a:pPr marL="457200" indent="-457200"/>
            <a:r>
              <a:rPr lang="fr-FR" sz="1600" dirty="0" smtClean="0"/>
              <a:t> </a:t>
            </a:r>
            <a:r>
              <a:rPr lang="fr-FR" sz="1600" b="1" dirty="0" smtClean="0"/>
              <a:t>(</a:t>
            </a:r>
            <a:r>
              <a:rPr lang="fr-FR" sz="1600" dirty="0" smtClean="0"/>
              <a:t> col vésical, prostate</a:t>
            </a:r>
          </a:p>
          <a:p>
            <a:pPr marL="457200" indent="-457200"/>
            <a:r>
              <a:rPr lang="fr-FR" sz="1600" dirty="0" smtClean="0"/>
              <a:t>sphincter strié, urètre) </a:t>
            </a:r>
          </a:p>
          <a:p>
            <a:r>
              <a:rPr lang="fr-FR" sz="1600" dirty="0" smtClean="0"/>
              <a:t>qui doit assurer</a:t>
            </a:r>
          </a:p>
          <a:p>
            <a:r>
              <a:rPr lang="fr-FR" sz="1600" dirty="0" smtClean="0"/>
              <a:t> la continence </a:t>
            </a:r>
            <a:r>
              <a:rPr lang="fr-FR" sz="1600" dirty="0" err="1" smtClean="0"/>
              <a:t>pdt</a:t>
            </a:r>
            <a:r>
              <a:rPr lang="fr-FR" sz="1600" dirty="0" smtClean="0"/>
              <a:t> le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remplissage</a:t>
            </a:r>
          </a:p>
          <a:p>
            <a:r>
              <a:rPr lang="fr-FR" sz="1600" dirty="0" smtClean="0"/>
              <a:t>et s'ouvrir librement au moment de la </a:t>
            </a:r>
            <a:r>
              <a:rPr lang="fr-FR" sz="1600" b="1" dirty="0" smtClean="0">
                <a:solidFill>
                  <a:srgbClr val="00B050"/>
                </a:solidFill>
              </a:rPr>
              <a:t>miction</a:t>
            </a:r>
            <a:r>
              <a:rPr lang="fr-FR" sz="1600" dirty="0" smtClean="0"/>
              <a:t> ;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3271723"/>
            <a:ext cx="307177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fr-FR" sz="1600" b="1" dirty="0" smtClean="0"/>
              <a:t>Un réservoir</a:t>
            </a:r>
            <a:r>
              <a:rPr lang="fr-FR" sz="1600" dirty="0" smtClean="0"/>
              <a:t> : (la vessie)  </a:t>
            </a:r>
          </a:p>
          <a:p>
            <a:r>
              <a:rPr lang="fr-FR" sz="1400" dirty="0" err="1" smtClean="0"/>
              <a:t>Compliance</a:t>
            </a:r>
            <a:r>
              <a:rPr lang="fr-FR" sz="1400" dirty="0" smtClean="0"/>
              <a:t> permettant  le </a:t>
            </a:r>
            <a:r>
              <a:rPr lang="fr-FR" sz="1400" b="1" dirty="0" smtClean="0">
                <a:solidFill>
                  <a:srgbClr val="FF0000"/>
                </a:solidFill>
              </a:rPr>
              <a:t>remplissage</a:t>
            </a:r>
          </a:p>
          <a:p>
            <a:r>
              <a:rPr lang="fr-FR" sz="1600" dirty="0" smtClean="0"/>
              <a:t>Contractilité permettant la </a:t>
            </a:r>
            <a:r>
              <a:rPr lang="fr-FR" sz="1600" b="1" dirty="0" smtClean="0">
                <a:solidFill>
                  <a:srgbClr val="00B050"/>
                </a:solidFill>
              </a:rPr>
              <a:t>miction</a:t>
            </a:r>
          </a:p>
        </p:txBody>
      </p:sp>
      <p:sp>
        <p:nvSpPr>
          <p:cNvPr id="13" name="Flèche droite 12"/>
          <p:cNvSpPr/>
          <p:nvPr/>
        </p:nvSpPr>
        <p:spPr>
          <a:xfrm flipV="1">
            <a:off x="3071802" y="3357562"/>
            <a:ext cx="785818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flipV="1">
            <a:off x="3000364" y="4500570"/>
            <a:ext cx="1143008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6215074" y="2143116"/>
            <a:ext cx="357190" cy="35719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627" name="Picture 3" descr="C:\Users\ismahane\Desktop\ahmed\image_3595_m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736"/>
            <a:ext cx="1057273" cy="1717132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C:\Users\ismahane\Desktop\ahmed\image_3595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971552" cy="1393169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fr-FR" dirty="0" smtClean="0"/>
              <a:t>Rôle du Sympathique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relaxation </a:t>
            </a:r>
            <a:r>
              <a:rPr lang="fr-FR" smtClean="0">
                <a:solidFill>
                  <a:schemeClr val="tx1"/>
                </a:solidFill>
              </a:rPr>
              <a:t>du détrusr </a:t>
            </a:r>
            <a:r>
              <a:rPr lang="fr-FR" dirty="0" smtClean="0">
                <a:solidFill>
                  <a:schemeClr val="tx1"/>
                </a:solidFill>
              </a:rPr>
              <a:t>remplissage vésical et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contraction du sphincter lisse de l’urètre</a:t>
            </a:r>
            <a:r>
              <a:rPr lang="fr-FR" dirty="0" smtClean="0"/>
              <a:t> 	</a:t>
            </a:r>
          </a:p>
          <a:p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3929058" y="4500570"/>
            <a:ext cx="28575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71736" y="5500702"/>
            <a:ext cx="314327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CONTINENCE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fr-FR" dirty="0" err="1" smtClean="0"/>
              <a:t>Role</a:t>
            </a:r>
            <a:r>
              <a:rPr lang="fr-FR" dirty="0" smtClean="0"/>
              <a:t> du parasympathique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17526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Contraction du </a:t>
            </a:r>
            <a:r>
              <a:rPr lang="fr-FR" dirty="0" err="1" smtClean="0">
                <a:solidFill>
                  <a:schemeClr val="tx1"/>
                </a:solidFill>
              </a:rPr>
              <a:t>détrusor</a:t>
            </a:r>
            <a:r>
              <a:rPr lang="fr-FR" dirty="0" smtClean="0">
                <a:solidFill>
                  <a:schemeClr val="tx1"/>
                </a:solidFill>
              </a:rPr>
              <a:t>	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Relâchement du sphincter lisse de l’</a:t>
            </a:r>
            <a:r>
              <a:rPr lang="fr-FR" dirty="0" err="1" smtClean="0">
                <a:solidFill>
                  <a:schemeClr val="tx1"/>
                </a:solidFill>
              </a:rPr>
              <a:t>urétre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4357686" y="4357694"/>
            <a:ext cx="57150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071802" y="5357826"/>
            <a:ext cx="335758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MICTION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b="1" i="1" dirty="0" smtClean="0"/>
          </a:p>
          <a:p>
            <a:pPr marL="0" indent="0">
              <a:buNone/>
            </a:pPr>
            <a:r>
              <a:rPr lang="fr-FR" sz="4400" b="1" i="1" dirty="0" smtClean="0"/>
              <a:t>Quel est le bilan initial à demander pour explorer ces SBAU?</a:t>
            </a:r>
            <a:endParaRPr lang="fr-FR" sz="4400" b="1" i="1" dirty="0"/>
          </a:p>
        </p:txBody>
      </p:sp>
    </p:spTree>
    <p:extLst>
      <p:ext uri="{BB962C8B-B14F-4D97-AF65-F5344CB8AC3E}">
        <p14:creationId xmlns:p14="http://schemas.microsoft.com/office/powerpoint/2010/main" val="1755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1735</TotalTime>
  <Words>733</Words>
  <Application>Microsoft Office PowerPoint</Application>
  <PresentationFormat>Affichage à l'écran (4:3)</PresentationFormat>
  <Paragraphs>197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Thème Office</vt:lpstr>
      <vt:lpstr>Les symptômes du bas appareil urinaire(SBAU) </vt:lpstr>
      <vt:lpstr>Rappel sur les symptômes du bas appareil  urinaire </vt:lpstr>
      <vt:lpstr>Symptômes de la phase de remplissage </vt:lpstr>
      <vt:lpstr>Symptômes de la phase mictionnelle </vt:lpstr>
      <vt:lpstr>Symptômes de la phase post mictionnelle </vt:lpstr>
      <vt:lpstr>Physiologie de miction</vt:lpstr>
      <vt:lpstr>Rôle du Sympathique</vt:lpstr>
      <vt:lpstr>Role du parasympathique</vt:lpstr>
      <vt:lpstr>Présentation PowerPoint</vt:lpstr>
      <vt:lpstr>BILAN INITIAL DES SBAU CHEZ L’HOMME</vt:lpstr>
      <vt:lpstr>BILAN INITIAL DES SBAU CHEZ L’HOMME</vt:lpstr>
      <vt:lpstr>BILAN INITIAL DES SBAU CHEZ L’HOMME</vt:lpstr>
      <vt:lpstr>BILAN INITIAL DES SBAU CHEZ L’HOMME</vt:lpstr>
      <vt:lpstr>BILAN INITIAL DES SBAU CHEZ L’HOMME</vt:lpstr>
      <vt:lpstr>BILAN INITIAL DES SBAU CHEZ L’HOMME</vt:lpstr>
      <vt:lpstr>BILAN INITIAL DES SBAU CHEZ L’HOMME</vt:lpstr>
      <vt:lpstr>BILAN INITIAL DES SBAU CHEZ L’HOMME</vt:lpstr>
      <vt:lpstr>BILAN INITIAL DES SBAU CHEZ L’HOMME</vt:lpstr>
      <vt:lpstr>BILAN INITIAL DES SBAU CHEZ L’HOMME</vt:lpstr>
      <vt:lpstr>Calendrier mictionnel</vt:lpstr>
      <vt:lpstr>BILAN INITIAL DES SBAU CHEZ L’HOMME</vt:lpstr>
      <vt:lpstr>ETIOLOGIES DES SBAU CHEZ L’HOMME</vt:lpstr>
      <vt:lpstr>ETIOLOGIES DES SBAU CHEZ L’HOMME</vt:lpstr>
      <vt:lpstr>Pour notre malade…</vt:lpstr>
      <vt:lpstr>Pour notre malade…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ency-education.com website</cp:lastModifiedBy>
  <cp:revision>152</cp:revision>
  <dcterms:created xsi:type="dcterms:W3CDTF">2017-02-25T09:55:58Z</dcterms:created>
  <dcterms:modified xsi:type="dcterms:W3CDTF">2021-03-07T21:31:17Z</dcterms:modified>
</cp:coreProperties>
</file>