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84" r:id="rId1"/>
  </p:sldMasterIdLst>
  <p:sldIdLst>
    <p:sldId id="256" r:id="rId2"/>
    <p:sldId id="257" r:id="rId3"/>
    <p:sldId id="258" r:id="rId4"/>
    <p:sldId id="259" r:id="rId5"/>
    <p:sldId id="301" r:id="rId6"/>
    <p:sldId id="288" r:id="rId7"/>
    <p:sldId id="281" r:id="rId8"/>
    <p:sldId id="261" r:id="rId9"/>
    <p:sldId id="260" r:id="rId10"/>
    <p:sldId id="289" r:id="rId11"/>
    <p:sldId id="290" r:id="rId12"/>
    <p:sldId id="291" r:id="rId13"/>
    <p:sldId id="292" r:id="rId14"/>
    <p:sldId id="293" r:id="rId15"/>
    <p:sldId id="294" r:id="rId16"/>
    <p:sldId id="295" r:id="rId17"/>
    <p:sldId id="296" r:id="rId18"/>
    <p:sldId id="297" r:id="rId19"/>
    <p:sldId id="298" r:id="rId20"/>
    <p:sldId id="299" r:id="rId21"/>
    <p:sldId id="274" r:id="rId22"/>
    <p:sldId id="278" r:id="rId23"/>
    <p:sldId id="300" r:id="rId24"/>
    <p:sldId id="275" r:id="rId25"/>
    <p:sldId id="276" r:id="rId26"/>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4" d="100"/>
          <a:sy n="44" d="100"/>
        </p:scale>
        <p:origin x="-1258" y="-3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bg>
      <p:bgRef idx="1002">
        <a:schemeClr val="bg2"/>
      </p:bgRef>
    </p:bg>
    <p:spTree>
      <p:nvGrpSpPr>
        <p:cNvPr id="1" name=""/>
        <p:cNvGrpSpPr/>
        <p:nvPr/>
      </p:nvGrpSpPr>
      <p:grpSpPr>
        <a:xfrm>
          <a:off x="0" y="0"/>
          <a:ext cx="0" cy="0"/>
          <a:chOff x="0" y="0"/>
          <a:chExt cx="0" cy="0"/>
        </a:xfrm>
      </p:grpSpPr>
      <p:sp>
        <p:nvSpPr>
          <p:cNvPr id="9" name="Titr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Cliquez pour modifier le style du titre</a:t>
            </a:r>
            <a:endParaRPr kumimoji="0" lang="en-US"/>
          </a:p>
        </p:txBody>
      </p:sp>
      <p:sp>
        <p:nvSpPr>
          <p:cNvPr id="17" name="Sous-titr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30" name="Espace réservé de la date 29"/>
          <p:cNvSpPr>
            <a:spLocks noGrp="1"/>
          </p:cNvSpPr>
          <p:nvPr>
            <p:ph type="dt" sz="half" idx="10"/>
          </p:nvPr>
        </p:nvSpPr>
        <p:spPr/>
        <p:txBody>
          <a:bodyPr/>
          <a:lstStyle/>
          <a:p>
            <a:fld id="{5F91BC73-2A50-41F1-9669-763379C6A4EF}" type="datetimeFigureOut">
              <a:rPr lang="fr-FR" smtClean="0"/>
              <a:pPr/>
              <a:t>13/01/2021</a:t>
            </a:fld>
            <a:endParaRPr lang="fr-FR"/>
          </a:p>
        </p:txBody>
      </p:sp>
      <p:sp>
        <p:nvSpPr>
          <p:cNvPr id="19" name="Espace réservé du pied de page 18"/>
          <p:cNvSpPr>
            <a:spLocks noGrp="1"/>
          </p:cNvSpPr>
          <p:nvPr>
            <p:ph type="ftr" sz="quarter" idx="11"/>
          </p:nvPr>
        </p:nvSpPr>
        <p:spPr/>
        <p:txBody>
          <a:bodyPr/>
          <a:lstStyle/>
          <a:p>
            <a:endParaRPr lang="fr-FR"/>
          </a:p>
        </p:txBody>
      </p:sp>
      <p:sp>
        <p:nvSpPr>
          <p:cNvPr id="27" name="Espace réservé du numéro de diapositive 26"/>
          <p:cNvSpPr>
            <a:spLocks noGrp="1"/>
          </p:cNvSpPr>
          <p:nvPr>
            <p:ph type="sldNum" sz="quarter" idx="12"/>
          </p:nvPr>
        </p:nvSpPr>
        <p:spPr/>
        <p:txBody>
          <a:bodyPr/>
          <a:lstStyle/>
          <a:p>
            <a:fld id="{BDC5CA49-D64F-44C1-AE15-8E1B4FD6A390}" type="slidenum">
              <a:rPr lang="fr-FR" smtClean="0"/>
              <a:pPr/>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5F91BC73-2A50-41F1-9669-763379C6A4EF}" type="datetimeFigureOut">
              <a:rPr lang="fr-FR" smtClean="0"/>
              <a:pPr/>
              <a:t>13/01/2021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DC5CA49-D64F-44C1-AE15-8E1B4FD6A390}"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914401"/>
            <a:ext cx="2057400" cy="5211763"/>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914401"/>
            <a:ext cx="6019800" cy="5211763"/>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5F91BC73-2A50-41F1-9669-763379C6A4EF}" type="datetimeFigureOut">
              <a:rPr lang="fr-FR" smtClean="0"/>
              <a:pPr/>
              <a:t>13/01/2021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DC5CA49-D64F-44C1-AE15-8E1B4FD6A390}"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contenu 2"/>
          <p:cNvSpPr>
            <a:spLocks noGrp="1"/>
          </p:cNvSpPr>
          <p:nvPr>
            <p:ph idx="1"/>
          </p:nvPr>
        </p:nvSpPr>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5F91BC73-2A50-41F1-9669-763379C6A4EF}" type="datetimeFigureOut">
              <a:rPr lang="fr-FR" smtClean="0"/>
              <a:pPr/>
              <a:t>13/01/2021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DC5CA49-D64F-44C1-AE15-8E1B4FD6A390}"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Ref idx="1002">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p>
            <a:fld id="{5F91BC73-2A50-41F1-9669-763379C6A4EF}" type="datetimeFigureOut">
              <a:rPr lang="fr-FR" smtClean="0"/>
              <a:pPr/>
              <a:t>13/01/2021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DC5CA49-D64F-44C1-AE15-8E1B4FD6A390}" type="slidenum">
              <a:rPr lang="fr-FR" smtClean="0"/>
              <a:pPr/>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5F91BC73-2A50-41F1-9669-763379C6A4EF}" type="datetimeFigureOut">
              <a:rPr lang="fr-FR" smtClean="0"/>
              <a:pPr/>
              <a:t>13/01/2021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BDC5CA49-D64F-44C1-AE15-8E1B4FD6A390}"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tIns="45720" anchor="b"/>
          <a:lstStyle>
            <a:lvl1pPr>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p>
            <a:fld id="{5F91BC73-2A50-41F1-9669-763379C6A4EF}" type="datetimeFigureOut">
              <a:rPr lang="fr-FR" smtClean="0"/>
              <a:pPr/>
              <a:t>13/01/2021</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BDC5CA49-D64F-44C1-AE15-8E1B4FD6A390}"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p>
            <a:fld id="{5F91BC73-2A50-41F1-9669-763379C6A4EF}" type="datetimeFigureOut">
              <a:rPr lang="fr-FR" smtClean="0"/>
              <a:pPr/>
              <a:t>13/01/2021</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BDC5CA49-D64F-44C1-AE15-8E1B4FD6A390}"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5F91BC73-2A50-41F1-9669-763379C6A4EF}" type="datetimeFigureOut">
              <a:rPr lang="fr-FR" smtClean="0"/>
              <a:pPr/>
              <a:t>13/01/2021</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BDC5CA49-D64F-44C1-AE15-8E1B4FD6A390}"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5F91BC73-2A50-41F1-9669-763379C6A4EF}" type="datetimeFigureOut">
              <a:rPr lang="fr-FR" smtClean="0"/>
              <a:pPr/>
              <a:t>13/01/2021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BDC5CA49-D64F-44C1-AE15-8E1B4FD6A390}"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9" name="Rogner et arrondir un rectangle à un seul coin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Triangle rect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r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fr-FR" smtClean="0"/>
              <a:t>Cliquez pour modifier le style du titre</a:t>
            </a:r>
            <a:endParaRPr kumimoji="0" lang="en-US"/>
          </a:p>
        </p:txBody>
      </p:sp>
      <p:sp>
        <p:nvSpPr>
          <p:cNvPr id="4" name="Espace réservé du texte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p:txBody>
          <a:bodyPr/>
          <a:lstStyle/>
          <a:p>
            <a:fld id="{5F91BC73-2A50-41F1-9669-763379C6A4EF}" type="datetimeFigureOut">
              <a:rPr lang="fr-FR" smtClean="0"/>
              <a:pPr/>
              <a:t>13/01/2021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a:xfrm>
            <a:off x="8077200" y="6356350"/>
            <a:ext cx="609600" cy="365125"/>
          </a:xfrm>
        </p:spPr>
        <p:txBody>
          <a:bodyPr/>
          <a:lstStyle/>
          <a:p>
            <a:fld id="{BDC5CA49-D64F-44C1-AE15-8E1B4FD6A390}" type="slidenum">
              <a:rPr lang="fr-FR" smtClean="0"/>
              <a:pPr/>
              <a:t>‹N°›</a:t>
            </a:fld>
            <a:endParaRPr lang="fr-FR"/>
          </a:p>
        </p:txBody>
      </p:sp>
      <p:sp>
        <p:nvSpPr>
          <p:cNvPr id="3" name="Espace réservé pour une image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fr-FR" smtClean="0"/>
              <a:t>Cliquez sur l'icône pour ajouter une image</a:t>
            </a:r>
            <a:endParaRPr kumimoji="0" lang="en-US" dirty="0"/>
          </a:p>
        </p:txBody>
      </p:sp>
      <p:sp>
        <p:nvSpPr>
          <p:cNvPr id="10" name="Forme libre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orme libre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orme libre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orme libre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Espace réservé du titre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fr-FR" smtClean="0"/>
              <a:t>Cliquez pour modifier le style du titre</a:t>
            </a:r>
            <a:endParaRPr kumimoji="0" lang="en-US"/>
          </a:p>
        </p:txBody>
      </p:sp>
      <p:sp>
        <p:nvSpPr>
          <p:cNvPr id="30" name="Espace réservé du texte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0" name="Espace réservé de la date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5F91BC73-2A50-41F1-9669-763379C6A4EF}" type="datetimeFigureOut">
              <a:rPr lang="fr-FR" smtClean="0"/>
              <a:pPr/>
              <a:t>13/01/2021</a:t>
            </a:fld>
            <a:endParaRPr lang="fr-FR"/>
          </a:p>
        </p:txBody>
      </p:sp>
      <p:sp>
        <p:nvSpPr>
          <p:cNvPr id="22" name="Espace réservé du pied de page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fr-FR"/>
          </a:p>
        </p:txBody>
      </p:sp>
      <p:sp>
        <p:nvSpPr>
          <p:cNvPr id="18" name="Espace réservé du numéro de diapositive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DC5CA49-D64F-44C1-AE15-8E1B4FD6A390}" type="slidenum">
              <a:rPr lang="fr-FR" smtClean="0"/>
              <a:pPr/>
              <a:t>‹N°›</a:t>
            </a:fld>
            <a:endParaRPr lang="fr-FR"/>
          </a:p>
        </p:txBody>
      </p:sp>
      <p:grpSp>
        <p:nvGrpSpPr>
          <p:cNvPr id="2" name="Groupe 1"/>
          <p:cNvGrpSpPr/>
          <p:nvPr/>
        </p:nvGrpSpPr>
        <p:grpSpPr>
          <a:xfrm>
            <a:off x="-19017" y="202408"/>
            <a:ext cx="9180548" cy="649224"/>
            <a:chOff x="-19045" y="216550"/>
            <a:chExt cx="9180548" cy="649224"/>
          </a:xfrm>
        </p:grpSpPr>
        <p:sp>
          <p:nvSpPr>
            <p:cNvPr id="12" name="Forme libre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orme libre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985" r:id="rId1"/>
    <p:sldLayoutId id="2147483986" r:id="rId2"/>
    <p:sldLayoutId id="2147483987" r:id="rId3"/>
    <p:sldLayoutId id="2147483988" r:id="rId4"/>
    <p:sldLayoutId id="2147483989" r:id="rId5"/>
    <p:sldLayoutId id="2147483990" r:id="rId6"/>
    <p:sldLayoutId id="2147483991" r:id="rId7"/>
    <p:sldLayoutId id="2147483992" r:id="rId8"/>
    <p:sldLayoutId id="2147483993" r:id="rId9"/>
    <p:sldLayoutId id="2147483994" r:id="rId10"/>
    <p:sldLayoutId id="214748399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467544" y="2348880"/>
            <a:ext cx="8229600" cy="1470025"/>
          </a:xfrm>
        </p:spPr>
        <p:txBody>
          <a:bodyPr/>
          <a:lstStyle/>
          <a:p>
            <a:r>
              <a:rPr lang="fr-FR" dirty="0"/>
              <a:t>Rétention urinaire aiguë</a:t>
            </a:r>
          </a:p>
        </p:txBody>
      </p:sp>
      <p:sp>
        <p:nvSpPr>
          <p:cNvPr id="4" name="Sous-titre 2">
            <a:extLst>
              <a:ext uri="{FF2B5EF4-FFF2-40B4-BE49-F238E27FC236}">
                <a16:creationId xmlns:a16="http://schemas.microsoft.com/office/drawing/2014/main" xmlns="" id="{B404CFA6-DA84-45F4-8CA5-0563620A22A9}"/>
              </a:ext>
            </a:extLst>
          </p:cNvPr>
          <p:cNvSpPr>
            <a:spLocks noGrp="1"/>
          </p:cNvSpPr>
          <p:nvPr>
            <p:ph type="subTitle" idx="1"/>
          </p:nvPr>
        </p:nvSpPr>
        <p:spPr>
          <a:xfrm>
            <a:off x="5148064" y="4077072"/>
            <a:ext cx="3311922" cy="792088"/>
          </a:xfrm>
        </p:spPr>
        <p:txBody>
          <a:bodyPr>
            <a:normAutofit/>
          </a:bodyPr>
          <a:lstStyle/>
          <a:p>
            <a:pPr algn="l"/>
            <a:r>
              <a:rPr lang="fr-FR" sz="2400" b="1" dirty="0">
                <a:solidFill>
                  <a:srgbClr val="0070C0"/>
                </a:solidFill>
                <a:effectLst>
                  <a:outerShdw blurRad="38100" dist="38100" dir="2700000" algn="tl">
                    <a:srgbClr val="000000">
                      <a:alpha val="43137"/>
                    </a:srgbClr>
                  </a:outerShdw>
                </a:effectLst>
                <a:latin typeface="Bookman Old Style" panose="02050604050505020204" pitchFamily="18" charset="0"/>
              </a:rPr>
              <a:t>Dr </a:t>
            </a:r>
            <a:r>
              <a:rPr lang="fr-FR" sz="2400" b="1" dirty="0" smtClean="0">
                <a:solidFill>
                  <a:srgbClr val="0070C0"/>
                </a:solidFill>
                <a:effectLst>
                  <a:outerShdw blurRad="38100" dist="38100" dir="2700000" algn="tl">
                    <a:srgbClr val="000000">
                      <a:alpha val="43137"/>
                    </a:srgbClr>
                  </a:outerShdw>
                </a:effectLst>
                <a:latin typeface="Bookman Old Style" panose="02050604050505020204" pitchFamily="18" charset="0"/>
              </a:rPr>
              <a:t>A REMMACHE</a:t>
            </a:r>
            <a:endParaRPr lang="fr-FR" sz="2400" b="1" dirty="0">
              <a:solidFill>
                <a:srgbClr val="0070C0"/>
              </a:solidFill>
              <a:effectLst>
                <a:outerShdw blurRad="38100" dist="38100" dir="2700000" algn="tl">
                  <a:srgbClr val="000000">
                    <a:alpha val="43137"/>
                  </a:srgbClr>
                </a:outerShdw>
              </a:effectLst>
              <a:latin typeface="Bookman Old Style" panose="02050604050505020204" pitchFamily="18" charset="0"/>
            </a:endParaRPr>
          </a:p>
          <a:p>
            <a:pPr algn="l"/>
            <a:endParaRPr lang="fr-FR" sz="1500" dirty="0">
              <a:solidFill>
                <a:srgbClr val="0070C0"/>
              </a:solidFill>
              <a:latin typeface="Bookman Old Style" panose="02050604050505020204" pitchFamily="18" charset="0"/>
            </a:endParaRPr>
          </a:p>
        </p:txBody>
      </p:sp>
      <p:sp>
        <p:nvSpPr>
          <p:cNvPr id="5" name="ZoneTexte 4"/>
          <p:cNvSpPr txBox="1"/>
          <p:nvPr/>
        </p:nvSpPr>
        <p:spPr>
          <a:xfrm>
            <a:off x="455988" y="548680"/>
            <a:ext cx="8688011" cy="997196"/>
          </a:xfrm>
          <a:prstGeom prst="rect">
            <a:avLst/>
          </a:prstGeom>
          <a:noFill/>
        </p:spPr>
        <p:txBody>
          <a:bodyPr wrap="square" rtlCol="0">
            <a:spAutoFit/>
          </a:bodyPr>
          <a:lstStyle/>
          <a:p>
            <a:pPr lvl="0" algn="ctr">
              <a:spcBef>
                <a:spcPct val="20000"/>
              </a:spcBef>
              <a:defRPr/>
            </a:pPr>
            <a:r>
              <a:rPr lang="fr-FR" b="1" dirty="0" smtClean="0"/>
              <a:t>Service de chirurgie urologique et de transplantation rénale </a:t>
            </a:r>
          </a:p>
          <a:p>
            <a:pPr lvl="0" algn="ctr">
              <a:spcBef>
                <a:spcPct val="20000"/>
              </a:spcBef>
              <a:defRPr/>
            </a:pPr>
            <a:r>
              <a:rPr lang="fr-FR" b="1" dirty="0" smtClean="0"/>
              <a:t>EHS DAKSI</a:t>
            </a:r>
          </a:p>
          <a:p>
            <a:pPr lvl="0" algn="ctr">
              <a:spcBef>
                <a:spcPct val="20000"/>
              </a:spcBef>
              <a:defRPr/>
            </a:pPr>
            <a:r>
              <a:rPr lang="fr-FR" sz="1600" b="1" dirty="0" smtClean="0"/>
              <a:t>CONSTANTINE</a:t>
            </a:r>
            <a:endParaRPr lang="fr-FR" dirty="0"/>
          </a:p>
        </p:txBody>
      </p:sp>
      <p:sp>
        <p:nvSpPr>
          <p:cNvPr id="6" name="ZoneTexte 5"/>
          <p:cNvSpPr txBox="1"/>
          <p:nvPr/>
        </p:nvSpPr>
        <p:spPr>
          <a:xfrm>
            <a:off x="1763688" y="5877272"/>
            <a:ext cx="2187137" cy="461665"/>
          </a:xfrm>
          <a:prstGeom prst="rect">
            <a:avLst/>
          </a:prstGeom>
          <a:noFill/>
        </p:spPr>
        <p:txBody>
          <a:bodyPr wrap="none" rtlCol="0">
            <a:spAutoFit/>
          </a:bodyPr>
          <a:lstStyle/>
          <a:p>
            <a:r>
              <a:rPr lang="fr-FR" sz="2400" dirty="0" smtClean="0">
                <a:solidFill>
                  <a:schemeClr val="bg1"/>
                </a:solidFill>
              </a:rPr>
              <a:t>JANVIER   2021</a:t>
            </a:r>
            <a:endParaRPr lang="fr-FR" sz="2400" dirty="0">
              <a:solidFill>
                <a:schemeClr val="bg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A9E0F1CD-E3CE-4745-B973-3369335A79AE}"/>
              </a:ext>
            </a:extLst>
          </p:cNvPr>
          <p:cNvSpPr>
            <a:spLocks noGrp="1"/>
          </p:cNvSpPr>
          <p:nvPr>
            <p:ph type="title"/>
          </p:nvPr>
        </p:nvSpPr>
        <p:spPr/>
        <p:txBody>
          <a:bodyPr/>
          <a:lstStyle/>
          <a:p>
            <a:r>
              <a:rPr lang="fr-FR" dirty="0"/>
              <a:t>A. Reconnaitre la RUA </a:t>
            </a:r>
          </a:p>
        </p:txBody>
      </p:sp>
      <p:sp>
        <p:nvSpPr>
          <p:cNvPr id="3" name="Espace réservé du contenu 2">
            <a:extLst>
              <a:ext uri="{FF2B5EF4-FFF2-40B4-BE49-F238E27FC236}">
                <a16:creationId xmlns:a16="http://schemas.microsoft.com/office/drawing/2014/main" xmlns="" id="{C84B2186-2A82-4FB7-A0BF-D3A7A30FC8EA}"/>
              </a:ext>
            </a:extLst>
          </p:cNvPr>
          <p:cNvSpPr>
            <a:spLocks noGrp="1"/>
          </p:cNvSpPr>
          <p:nvPr>
            <p:ph idx="1"/>
          </p:nvPr>
        </p:nvSpPr>
        <p:spPr/>
        <p:txBody>
          <a:bodyPr>
            <a:normAutofit/>
          </a:bodyPr>
          <a:lstStyle/>
          <a:p>
            <a:pPr marL="0" lvl="0" indent="0">
              <a:buNone/>
            </a:pPr>
            <a:r>
              <a:rPr lang="fr-FR" b="1" dirty="0">
                <a:solidFill>
                  <a:srgbClr val="FF0000"/>
                </a:solidFill>
                <a:effectLst>
                  <a:outerShdw blurRad="38100" dist="38100" dir="2700000" algn="tl">
                    <a:srgbClr val="000000">
                      <a:alpha val="43137"/>
                    </a:srgbClr>
                  </a:outerShdw>
                </a:effectLst>
              </a:rPr>
              <a:t>B. Diagnostic difficile</a:t>
            </a:r>
            <a:r>
              <a:rPr lang="fr-FR" b="1" dirty="0"/>
              <a:t> :</a:t>
            </a:r>
          </a:p>
          <a:p>
            <a:pPr marL="0" lvl="0" indent="0">
              <a:buNone/>
            </a:pPr>
            <a:endParaRPr lang="fr-FR" dirty="0"/>
          </a:p>
          <a:p>
            <a:pPr lvl="0"/>
            <a:r>
              <a:rPr lang="fr-FR" dirty="0"/>
              <a:t>Globe vésical non palpable ;  non douloureux :</a:t>
            </a:r>
          </a:p>
          <a:p>
            <a:pPr lvl="0">
              <a:lnSpc>
                <a:spcPct val="200000"/>
              </a:lnSpc>
            </a:pPr>
            <a:r>
              <a:rPr lang="fr-FR" dirty="0"/>
              <a:t>Intérêt d’une échographie abdomino-pelvienne qui permet de confirmer le diagnostic.</a:t>
            </a:r>
          </a:p>
          <a:p>
            <a:endParaRPr lang="fr-FR" dirty="0"/>
          </a:p>
        </p:txBody>
      </p:sp>
    </p:spTree>
    <p:extLst>
      <p:ext uri="{BB962C8B-B14F-4D97-AF65-F5344CB8AC3E}">
        <p14:creationId xmlns:p14="http://schemas.microsoft.com/office/powerpoint/2010/main" xmlns="" val="29609477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CC3EB564-8B35-4C98-9971-6360B560EF80}"/>
              </a:ext>
            </a:extLst>
          </p:cNvPr>
          <p:cNvSpPr>
            <a:spLocks noGrp="1"/>
          </p:cNvSpPr>
          <p:nvPr>
            <p:ph type="title"/>
          </p:nvPr>
        </p:nvSpPr>
        <p:spPr>
          <a:xfrm>
            <a:off x="278697" y="138376"/>
            <a:ext cx="8789640" cy="1080120"/>
          </a:xfrm>
        </p:spPr>
        <p:txBody>
          <a:bodyPr>
            <a:noAutofit/>
          </a:bodyPr>
          <a:lstStyle/>
          <a:p>
            <a:r>
              <a:rPr lang="fr-FR" sz="3000" b="1" dirty="0"/>
              <a:t/>
            </a:r>
            <a:br>
              <a:rPr lang="fr-FR" sz="3000" b="1" dirty="0"/>
            </a:br>
            <a:r>
              <a:rPr lang="fr-FR" sz="3000" b="1" dirty="0"/>
              <a:t/>
            </a:r>
            <a:br>
              <a:rPr lang="fr-FR" sz="3000" b="1" dirty="0"/>
            </a:br>
            <a:r>
              <a:rPr lang="fr-FR" sz="3000" b="1" dirty="0"/>
              <a:t/>
            </a:r>
            <a:br>
              <a:rPr lang="fr-FR" sz="3000" b="1" dirty="0"/>
            </a:br>
            <a:r>
              <a:rPr lang="fr-FR" sz="3000" b="1" dirty="0"/>
              <a:t/>
            </a:r>
            <a:br>
              <a:rPr lang="fr-FR" sz="3000" b="1" dirty="0"/>
            </a:br>
            <a:r>
              <a:rPr lang="fr-FR" sz="3000" b="1" dirty="0"/>
              <a:t/>
            </a:r>
            <a:br>
              <a:rPr lang="fr-FR" sz="3000" b="1" dirty="0"/>
            </a:br>
            <a:r>
              <a:rPr lang="fr-FR" sz="3000" b="1" dirty="0"/>
              <a:t/>
            </a:r>
            <a:br>
              <a:rPr lang="fr-FR" sz="3000" b="1" dirty="0"/>
            </a:br>
            <a:r>
              <a:rPr lang="fr-FR" sz="3000" b="1" dirty="0"/>
              <a:t/>
            </a:r>
            <a:br>
              <a:rPr lang="fr-FR" sz="3000" b="1" dirty="0"/>
            </a:br>
            <a:r>
              <a:rPr lang="fr-FR" sz="3000" b="1" dirty="0"/>
              <a:t/>
            </a:r>
            <a:br>
              <a:rPr lang="fr-FR" sz="3000" b="1" dirty="0"/>
            </a:br>
            <a:r>
              <a:rPr lang="fr-FR" sz="3000" b="1" dirty="0"/>
              <a:t/>
            </a:r>
            <a:br>
              <a:rPr lang="fr-FR" sz="3000" b="1" dirty="0"/>
            </a:br>
            <a:r>
              <a:rPr lang="fr-FR" sz="3000" b="1" dirty="0"/>
              <a:t>B. Eliminer ce qui n’est pas une rétention aigue d’urine :</a:t>
            </a:r>
            <a:endParaRPr lang="fr-FR" sz="3000" dirty="0"/>
          </a:p>
        </p:txBody>
      </p:sp>
      <p:sp>
        <p:nvSpPr>
          <p:cNvPr id="3" name="Espace réservé du contenu 2">
            <a:extLst>
              <a:ext uri="{FF2B5EF4-FFF2-40B4-BE49-F238E27FC236}">
                <a16:creationId xmlns:a16="http://schemas.microsoft.com/office/drawing/2014/main" xmlns="" id="{19A3AF07-DFAA-4404-9373-E4AECE98BD0F}"/>
              </a:ext>
            </a:extLst>
          </p:cNvPr>
          <p:cNvSpPr>
            <a:spLocks noGrp="1"/>
          </p:cNvSpPr>
          <p:nvPr>
            <p:ph idx="1"/>
          </p:nvPr>
        </p:nvSpPr>
        <p:spPr>
          <a:xfrm>
            <a:off x="269638" y="1196752"/>
            <a:ext cx="8435280" cy="5544616"/>
          </a:xfrm>
        </p:spPr>
        <p:txBody>
          <a:bodyPr>
            <a:normAutofit fontScale="92500" lnSpcReduction="20000"/>
          </a:bodyPr>
          <a:lstStyle/>
          <a:p>
            <a:pPr marL="0" indent="0" algn="just">
              <a:buNone/>
            </a:pPr>
            <a:r>
              <a:rPr lang="fr-FR" b="1" dirty="0">
                <a:solidFill>
                  <a:srgbClr val="FF0000"/>
                </a:solidFill>
                <a:effectLst>
                  <a:outerShdw blurRad="38100" dist="38100" dir="2700000" algn="tl">
                    <a:srgbClr val="000000">
                      <a:alpha val="43137"/>
                    </a:srgbClr>
                  </a:outerShdw>
                </a:effectLst>
              </a:rPr>
              <a:t>A.  Anurie : </a:t>
            </a:r>
            <a:r>
              <a:rPr lang="fr-FR" dirty="0"/>
              <a:t>c’est un arrêt de la diurèse qui se traduit par : </a:t>
            </a:r>
          </a:p>
          <a:p>
            <a:pPr algn="just"/>
            <a:r>
              <a:rPr lang="fr-FR" dirty="0"/>
              <a:t>– une absence d’envie d’uriner ; </a:t>
            </a:r>
          </a:p>
          <a:p>
            <a:pPr algn="just"/>
            <a:r>
              <a:rPr lang="fr-FR" dirty="0"/>
              <a:t>– une vessie vide lors du sondage ; </a:t>
            </a:r>
          </a:p>
          <a:p>
            <a:pPr algn="just"/>
            <a:r>
              <a:rPr lang="fr-FR" dirty="0"/>
              <a:t>– une insuffisance rénale qui peut mettre en jeu le pronostic vital </a:t>
            </a:r>
          </a:p>
          <a:p>
            <a:pPr marL="0" indent="0" algn="just">
              <a:buNone/>
            </a:pPr>
            <a:r>
              <a:rPr lang="fr-FR" b="1" dirty="0">
                <a:solidFill>
                  <a:srgbClr val="FF0000"/>
                </a:solidFill>
                <a:effectLst>
                  <a:outerShdw blurRad="38100" dist="38100" dir="2700000" algn="tl">
                    <a:srgbClr val="000000">
                      <a:alpha val="43137"/>
                    </a:srgbClr>
                  </a:outerShdw>
                </a:effectLst>
              </a:rPr>
              <a:t>B. Rétention chronique d’urine</a:t>
            </a:r>
            <a:r>
              <a:rPr lang="fr-FR" b="1" dirty="0"/>
              <a:t> : </a:t>
            </a:r>
            <a:r>
              <a:rPr lang="fr-FR" dirty="0"/>
              <a:t>correspond à la distension progressive de la vessie en amont d’un obstacle (HBP) et conduit à une altération de la paroi vésicale. Elle se manifeste par : </a:t>
            </a:r>
          </a:p>
          <a:p>
            <a:pPr algn="just"/>
            <a:r>
              <a:rPr lang="fr-FR" dirty="0"/>
              <a:t>– une pollakiurie ;</a:t>
            </a:r>
          </a:p>
          <a:p>
            <a:pPr algn="just"/>
            <a:r>
              <a:rPr lang="fr-FR" dirty="0"/>
              <a:t>– un résidu post mictionnel important ; </a:t>
            </a:r>
          </a:p>
          <a:p>
            <a:pPr algn="just"/>
            <a:r>
              <a:rPr lang="fr-FR" dirty="0"/>
              <a:t>– des mictions par regorgement (sensations de fuites d’urine) ; </a:t>
            </a:r>
          </a:p>
          <a:p>
            <a:pPr algn="just"/>
            <a:r>
              <a:rPr lang="fr-FR" dirty="0"/>
              <a:t>– un globe vésical indolore et parfois très volumineux.</a:t>
            </a:r>
          </a:p>
          <a:p>
            <a:pPr marL="0" indent="0" algn="just">
              <a:buNone/>
            </a:pPr>
            <a:r>
              <a:rPr lang="fr-FR" b="1" dirty="0">
                <a:solidFill>
                  <a:srgbClr val="FF0000"/>
                </a:solidFill>
                <a:effectLst>
                  <a:outerShdw blurRad="38100" dist="38100" dir="2700000" algn="tl">
                    <a:srgbClr val="000000">
                      <a:alpha val="43137"/>
                    </a:srgbClr>
                  </a:outerShdw>
                </a:effectLst>
              </a:rPr>
              <a:t>C. autres</a:t>
            </a:r>
            <a:r>
              <a:rPr lang="fr-FR" b="1" dirty="0"/>
              <a:t> :</a:t>
            </a:r>
            <a:r>
              <a:rPr lang="fr-FR" dirty="0"/>
              <a:t> Tumeur pelvienne (kyste ovarien, fibrome), ascite (matité déclive au niveau des flancs et non sus pubienne)</a:t>
            </a:r>
          </a:p>
          <a:p>
            <a:pPr algn="just"/>
            <a:endParaRPr lang="fr-FR" dirty="0"/>
          </a:p>
        </p:txBody>
      </p:sp>
    </p:spTree>
    <p:extLst>
      <p:ext uri="{BB962C8B-B14F-4D97-AF65-F5344CB8AC3E}">
        <p14:creationId xmlns:p14="http://schemas.microsoft.com/office/powerpoint/2010/main" xmlns="" val="12856087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909B8A49-E301-4C3F-9F64-1CA229D263DA}"/>
              </a:ext>
            </a:extLst>
          </p:cNvPr>
          <p:cNvSpPr>
            <a:spLocks noGrp="1"/>
          </p:cNvSpPr>
          <p:nvPr>
            <p:ph type="title"/>
          </p:nvPr>
        </p:nvSpPr>
        <p:spPr>
          <a:xfrm>
            <a:off x="251520" y="188640"/>
            <a:ext cx="7772400" cy="1012974"/>
          </a:xfrm>
        </p:spPr>
        <p:txBody>
          <a:bodyPr>
            <a:noAutofit/>
          </a:bodyPr>
          <a:lstStyle/>
          <a:p>
            <a:r>
              <a:rPr lang="fr-FR" sz="4400" b="1" dirty="0"/>
              <a:t>C. Soulager le patient :</a:t>
            </a:r>
            <a:endParaRPr lang="fr-FR" sz="4400" dirty="0"/>
          </a:p>
        </p:txBody>
      </p:sp>
      <p:sp>
        <p:nvSpPr>
          <p:cNvPr id="3" name="Espace réservé du contenu 2">
            <a:extLst>
              <a:ext uri="{FF2B5EF4-FFF2-40B4-BE49-F238E27FC236}">
                <a16:creationId xmlns:a16="http://schemas.microsoft.com/office/drawing/2014/main" xmlns="" id="{EB574338-9B9F-4BD3-9E2E-8E407EE0279D}"/>
              </a:ext>
            </a:extLst>
          </p:cNvPr>
          <p:cNvSpPr>
            <a:spLocks noGrp="1"/>
          </p:cNvSpPr>
          <p:nvPr>
            <p:ph idx="1"/>
          </p:nvPr>
        </p:nvSpPr>
        <p:spPr>
          <a:xfrm>
            <a:off x="251520" y="1412776"/>
            <a:ext cx="8147248" cy="5040560"/>
          </a:xfrm>
        </p:spPr>
        <p:txBody>
          <a:bodyPr>
            <a:normAutofit fontScale="92500"/>
          </a:bodyPr>
          <a:lstStyle/>
          <a:p>
            <a:pPr lvl="0" algn="just">
              <a:lnSpc>
                <a:spcPct val="150000"/>
              </a:lnSpc>
              <a:buFont typeface="Wingdings" panose="05000000000000000000" pitchFamily="2" charset="2"/>
              <a:buChar char="q"/>
            </a:pPr>
            <a:r>
              <a:rPr lang="fr-FR" sz="2800" dirty="0"/>
              <a:t>La rétention aiguë d’urine est une </a:t>
            </a:r>
            <a:r>
              <a:rPr lang="fr-FR" sz="2800" b="1" dirty="0">
                <a:solidFill>
                  <a:srgbClr val="FF0000"/>
                </a:solidFill>
                <a:effectLst>
                  <a:outerShdw blurRad="38100" dist="38100" dir="2700000" algn="tl">
                    <a:srgbClr val="000000">
                      <a:alpha val="43137"/>
                    </a:srgbClr>
                  </a:outerShdw>
                </a:effectLst>
              </a:rPr>
              <a:t>urgence thérapeutique</a:t>
            </a:r>
            <a:r>
              <a:rPr lang="fr-FR" sz="2800" dirty="0"/>
              <a:t>.</a:t>
            </a:r>
            <a:endParaRPr lang="fr-FR" sz="2000" dirty="0"/>
          </a:p>
          <a:p>
            <a:pPr lvl="0" algn="just">
              <a:lnSpc>
                <a:spcPct val="150000"/>
              </a:lnSpc>
              <a:buFont typeface="Wingdings" panose="05000000000000000000" pitchFamily="2" charset="2"/>
              <a:buChar char="q"/>
            </a:pPr>
            <a:r>
              <a:rPr lang="fr-FR" sz="2800" dirty="0"/>
              <a:t>Elle se traite par la vidange vésicale ; </a:t>
            </a:r>
            <a:endParaRPr lang="fr-FR" sz="2000" dirty="0"/>
          </a:p>
          <a:p>
            <a:pPr lvl="0" algn="just">
              <a:lnSpc>
                <a:spcPct val="150000"/>
              </a:lnSpc>
              <a:buFont typeface="Wingdings" panose="05000000000000000000" pitchFamily="2" charset="2"/>
              <a:buChar char="q"/>
            </a:pPr>
            <a:r>
              <a:rPr lang="fr-FR" sz="2800" dirty="0"/>
              <a:t>Elle ne nécessite aucun examen complémentaire à visée diagnostique.</a:t>
            </a:r>
            <a:endParaRPr lang="fr-FR" sz="2000" dirty="0"/>
          </a:p>
          <a:p>
            <a:pPr lvl="0" algn="just">
              <a:lnSpc>
                <a:spcPct val="150000"/>
              </a:lnSpc>
              <a:buFont typeface="Wingdings" panose="05000000000000000000" pitchFamily="2" charset="2"/>
              <a:buChar char="q"/>
            </a:pPr>
            <a:r>
              <a:rPr lang="fr-FR" sz="2800" dirty="0"/>
              <a:t>Le drainage des urines peut se faire par :</a:t>
            </a:r>
            <a:endParaRPr lang="fr-FR" sz="2000" dirty="0"/>
          </a:p>
          <a:p>
            <a:pPr lvl="1" algn="just">
              <a:lnSpc>
                <a:spcPct val="150000"/>
              </a:lnSpc>
            </a:pPr>
            <a:r>
              <a:rPr lang="fr-FR" dirty="0"/>
              <a:t>Les voies naturelles : sonde vésicale (sonde urétrale) ; </a:t>
            </a:r>
            <a:endParaRPr lang="fr-FR" sz="1800" dirty="0"/>
          </a:p>
          <a:p>
            <a:pPr lvl="1" algn="just">
              <a:lnSpc>
                <a:spcPct val="150000"/>
              </a:lnSpc>
            </a:pPr>
            <a:r>
              <a:rPr lang="fr-FR" dirty="0"/>
              <a:t>Voie percutanée : cathéter sus-pubien (</a:t>
            </a:r>
            <a:r>
              <a:rPr lang="fr-FR" dirty="0" err="1"/>
              <a:t>cystocathéter</a:t>
            </a:r>
            <a:r>
              <a:rPr lang="fr-FR" dirty="0"/>
              <a:t>).</a:t>
            </a:r>
            <a:endParaRPr lang="fr-FR" sz="1800" dirty="0"/>
          </a:p>
          <a:p>
            <a:pPr algn="just">
              <a:lnSpc>
                <a:spcPct val="150000"/>
              </a:lnSpc>
            </a:pPr>
            <a:endParaRPr lang="fr-FR" dirty="0"/>
          </a:p>
        </p:txBody>
      </p:sp>
    </p:spTree>
    <p:extLst>
      <p:ext uri="{BB962C8B-B14F-4D97-AF65-F5344CB8AC3E}">
        <p14:creationId xmlns:p14="http://schemas.microsoft.com/office/powerpoint/2010/main" xmlns="" val="27212273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2878B444-D042-42A8-81C8-AF37FFAE446D}"/>
              </a:ext>
            </a:extLst>
          </p:cNvPr>
          <p:cNvSpPr>
            <a:spLocks noGrp="1"/>
          </p:cNvSpPr>
          <p:nvPr>
            <p:ph type="title"/>
          </p:nvPr>
        </p:nvSpPr>
        <p:spPr>
          <a:xfrm>
            <a:off x="395536" y="116632"/>
            <a:ext cx="7772400" cy="868958"/>
          </a:xfrm>
        </p:spPr>
        <p:txBody>
          <a:bodyPr>
            <a:normAutofit/>
          </a:bodyPr>
          <a:lstStyle/>
          <a:p>
            <a:r>
              <a:rPr lang="fr-FR" sz="3500" b="1" dirty="0"/>
              <a:t>C. Soulager le patient :</a:t>
            </a:r>
            <a:endParaRPr lang="fr-FR" sz="3500" dirty="0"/>
          </a:p>
        </p:txBody>
      </p:sp>
      <p:sp>
        <p:nvSpPr>
          <p:cNvPr id="3" name="Espace réservé du contenu 2">
            <a:extLst>
              <a:ext uri="{FF2B5EF4-FFF2-40B4-BE49-F238E27FC236}">
                <a16:creationId xmlns:a16="http://schemas.microsoft.com/office/drawing/2014/main" xmlns="" id="{05463EB4-42D8-44E2-80C3-236FD01642EA}"/>
              </a:ext>
            </a:extLst>
          </p:cNvPr>
          <p:cNvSpPr>
            <a:spLocks noGrp="1"/>
          </p:cNvSpPr>
          <p:nvPr>
            <p:ph idx="1"/>
          </p:nvPr>
        </p:nvSpPr>
        <p:spPr>
          <a:xfrm>
            <a:off x="179512" y="1196752"/>
            <a:ext cx="8507288" cy="5328592"/>
          </a:xfrm>
        </p:spPr>
        <p:txBody>
          <a:bodyPr>
            <a:normAutofit fontScale="85000" lnSpcReduction="10000"/>
          </a:bodyPr>
          <a:lstStyle/>
          <a:p>
            <a:pPr marL="0" indent="0" algn="just">
              <a:buNone/>
            </a:pPr>
            <a:r>
              <a:rPr lang="fr-FR" sz="3100" b="1" dirty="0">
                <a:solidFill>
                  <a:srgbClr val="FF0000"/>
                </a:solidFill>
                <a:effectLst>
                  <a:outerShdw blurRad="38100" dist="38100" dir="2700000" algn="tl">
                    <a:srgbClr val="000000">
                      <a:alpha val="43137"/>
                    </a:srgbClr>
                  </a:outerShdw>
                </a:effectLst>
              </a:rPr>
              <a:t>1.  Sondage vésical : </a:t>
            </a:r>
          </a:p>
          <a:p>
            <a:pPr algn="just">
              <a:buFont typeface="Wingdings" panose="05000000000000000000" pitchFamily="2" charset="2"/>
              <a:buChar char="q"/>
            </a:pPr>
            <a:r>
              <a:rPr lang="fr-FR" dirty="0"/>
              <a:t>Est le mode de drainage vésical le plus fréquemment utilisé : </a:t>
            </a:r>
          </a:p>
          <a:p>
            <a:pPr algn="just">
              <a:buFont typeface="Wingdings" panose="05000000000000000000" pitchFamily="2" charset="2"/>
              <a:buChar char="q"/>
            </a:pPr>
            <a:r>
              <a:rPr lang="fr-FR" dirty="0"/>
              <a:t>il consiste à vidanger la vessie en introduisant une sonde à l’intérieur de l’urètre  </a:t>
            </a:r>
          </a:p>
          <a:p>
            <a:pPr algn="just">
              <a:buFont typeface="Wingdings" panose="05000000000000000000" pitchFamily="2" charset="2"/>
              <a:buChar char="q"/>
            </a:pPr>
            <a:r>
              <a:rPr lang="fr-FR" dirty="0"/>
              <a:t>il comporte un risque de lésion urétrale pouvant évoluer secondairement vers une sténose ; </a:t>
            </a:r>
          </a:p>
          <a:p>
            <a:pPr algn="just">
              <a:buFont typeface="Wingdings" panose="05000000000000000000" pitchFamily="2" charset="2"/>
              <a:buChar char="q"/>
            </a:pPr>
            <a:r>
              <a:rPr lang="fr-FR" dirty="0"/>
              <a:t>Le sondage vésical est conseillé : </a:t>
            </a:r>
          </a:p>
          <a:p>
            <a:pPr lvl="1" algn="just">
              <a:buFont typeface="Wingdings" panose="05000000000000000000" pitchFamily="2" charset="2"/>
              <a:buChar char="ü"/>
            </a:pPr>
            <a:r>
              <a:rPr lang="fr-FR" dirty="0"/>
              <a:t>– en présence d’une hypertrophie bénigne de la prostate (HBP) ;</a:t>
            </a:r>
          </a:p>
          <a:p>
            <a:pPr lvl="1" algn="just">
              <a:buFont typeface="Wingdings" panose="05000000000000000000" pitchFamily="2" charset="2"/>
              <a:buChar char="ü"/>
            </a:pPr>
            <a:r>
              <a:rPr lang="fr-FR" dirty="0"/>
              <a:t>– lors d’un caillotage vésical.</a:t>
            </a:r>
          </a:p>
          <a:p>
            <a:pPr algn="just">
              <a:buFont typeface="Wingdings" panose="05000000000000000000" pitchFamily="2" charset="2"/>
              <a:buChar char="q"/>
            </a:pPr>
            <a:r>
              <a:rPr lang="fr-FR" dirty="0"/>
              <a:t>Il est déconseillé chez les patients jeunes (en raison du risque de lésion de l’urètre).</a:t>
            </a:r>
          </a:p>
          <a:p>
            <a:pPr algn="just">
              <a:buFont typeface="Wingdings" panose="05000000000000000000" pitchFamily="2" charset="2"/>
              <a:buChar char="q"/>
            </a:pPr>
            <a:r>
              <a:rPr lang="fr-FR" dirty="0"/>
              <a:t>Il est contre-indiqué en cas de : </a:t>
            </a:r>
          </a:p>
          <a:p>
            <a:pPr lvl="1" algn="just">
              <a:buFont typeface="Wingdings" panose="05000000000000000000" pitchFamily="2" charset="2"/>
              <a:buChar char="ü"/>
            </a:pPr>
            <a:r>
              <a:rPr lang="fr-FR" dirty="0"/>
              <a:t>Prostatite aiguë ; </a:t>
            </a:r>
          </a:p>
          <a:p>
            <a:pPr lvl="1" algn="just">
              <a:buFont typeface="Wingdings" panose="05000000000000000000" pitchFamily="2" charset="2"/>
              <a:buChar char="ü"/>
            </a:pPr>
            <a:r>
              <a:rPr lang="fr-FR" dirty="0"/>
              <a:t>Sténose urétrale connue ; </a:t>
            </a:r>
          </a:p>
          <a:p>
            <a:pPr lvl="1" algn="just">
              <a:buFont typeface="Wingdings" panose="05000000000000000000" pitchFamily="2" charset="2"/>
              <a:buChar char="ü"/>
            </a:pPr>
            <a:r>
              <a:rPr lang="fr-FR" dirty="0"/>
              <a:t>Traumatisme de l’urètre (fracture du bassin, traumatisme périnéal).</a:t>
            </a:r>
          </a:p>
          <a:p>
            <a:pPr algn="just"/>
            <a:endParaRPr lang="fr-FR" dirty="0"/>
          </a:p>
        </p:txBody>
      </p:sp>
    </p:spTree>
    <p:extLst>
      <p:ext uri="{BB962C8B-B14F-4D97-AF65-F5344CB8AC3E}">
        <p14:creationId xmlns:p14="http://schemas.microsoft.com/office/powerpoint/2010/main" xmlns="" val="1203054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DB5D465C-9C19-430C-8D18-A61C00BDDC95}"/>
              </a:ext>
            </a:extLst>
          </p:cNvPr>
          <p:cNvSpPr>
            <a:spLocks noGrp="1"/>
          </p:cNvSpPr>
          <p:nvPr>
            <p:ph type="title"/>
          </p:nvPr>
        </p:nvSpPr>
        <p:spPr>
          <a:xfrm>
            <a:off x="179512" y="68213"/>
            <a:ext cx="7772400" cy="796950"/>
          </a:xfrm>
        </p:spPr>
        <p:txBody>
          <a:bodyPr>
            <a:normAutofit fontScale="90000"/>
          </a:bodyPr>
          <a:lstStyle/>
          <a:p>
            <a:r>
              <a:rPr lang="fr-FR" b="1" dirty="0"/>
              <a:t>C. Soulager le patient :</a:t>
            </a:r>
            <a:endParaRPr lang="fr-FR" dirty="0"/>
          </a:p>
        </p:txBody>
      </p:sp>
      <p:sp>
        <p:nvSpPr>
          <p:cNvPr id="3" name="Espace réservé du contenu 2">
            <a:extLst>
              <a:ext uri="{FF2B5EF4-FFF2-40B4-BE49-F238E27FC236}">
                <a16:creationId xmlns:a16="http://schemas.microsoft.com/office/drawing/2014/main" xmlns="" id="{D72E8FDD-8CBF-43BA-B7CF-FA437F5AEBC6}"/>
              </a:ext>
            </a:extLst>
          </p:cNvPr>
          <p:cNvSpPr>
            <a:spLocks noGrp="1"/>
          </p:cNvSpPr>
          <p:nvPr>
            <p:ph idx="1"/>
          </p:nvPr>
        </p:nvSpPr>
        <p:spPr>
          <a:xfrm>
            <a:off x="318356" y="865163"/>
            <a:ext cx="8507288" cy="5732190"/>
          </a:xfrm>
        </p:spPr>
        <p:txBody>
          <a:bodyPr>
            <a:noAutofit/>
          </a:bodyPr>
          <a:lstStyle/>
          <a:p>
            <a:pPr algn="just">
              <a:lnSpc>
                <a:spcPct val="150000"/>
              </a:lnSpc>
            </a:pPr>
            <a:r>
              <a:rPr lang="fr-FR" b="1" dirty="0">
                <a:solidFill>
                  <a:srgbClr val="FF0000"/>
                </a:solidFill>
                <a:effectLst>
                  <a:outerShdw blurRad="38100" dist="38100" dir="2700000" algn="tl">
                    <a:srgbClr val="000000">
                      <a:alpha val="43137"/>
                    </a:srgbClr>
                  </a:outerShdw>
                </a:effectLst>
              </a:rPr>
              <a:t>2. Cathétérisme sus-pubien</a:t>
            </a:r>
          </a:p>
          <a:p>
            <a:pPr lvl="0" algn="just">
              <a:lnSpc>
                <a:spcPct val="150000"/>
              </a:lnSpc>
              <a:buFont typeface="Wingdings" panose="05000000000000000000" pitchFamily="2" charset="2"/>
              <a:buChar char="q"/>
            </a:pPr>
            <a:r>
              <a:rPr lang="fr-FR" sz="2200" dirty="0"/>
              <a:t>Consiste à vidanger la vessie en mettant en place un cathéter par voie percutanée dans la région sus-pubienne.</a:t>
            </a:r>
          </a:p>
          <a:p>
            <a:pPr lvl="0" algn="just">
              <a:lnSpc>
                <a:spcPct val="150000"/>
              </a:lnSpc>
              <a:buFont typeface="Wingdings" panose="05000000000000000000" pitchFamily="2" charset="2"/>
              <a:buChar char="q"/>
            </a:pPr>
            <a:r>
              <a:rPr lang="fr-FR" sz="2200" dirty="0"/>
              <a:t>Il nécessite une anesthésie locale et une incision cutanée ponctiforme.</a:t>
            </a:r>
          </a:p>
          <a:p>
            <a:pPr lvl="0" algn="just">
              <a:lnSpc>
                <a:spcPct val="150000"/>
              </a:lnSpc>
              <a:buFont typeface="Wingdings" panose="05000000000000000000" pitchFamily="2" charset="2"/>
              <a:buChar char="q"/>
            </a:pPr>
            <a:r>
              <a:rPr lang="fr-FR" sz="2200" dirty="0"/>
              <a:t>Il comporte un risque de perforation d’une anse intestinale.</a:t>
            </a:r>
          </a:p>
          <a:p>
            <a:pPr lvl="0" algn="just">
              <a:lnSpc>
                <a:spcPct val="150000"/>
              </a:lnSpc>
              <a:buFont typeface="Wingdings" panose="05000000000000000000" pitchFamily="2" charset="2"/>
              <a:buChar char="q"/>
            </a:pPr>
            <a:r>
              <a:rPr lang="fr-FR" sz="2200" dirty="0"/>
              <a:t>Il est conseillé :</a:t>
            </a:r>
          </a:p>
          <a:p>
            <a:pPr lvl="1" algn="just">
              <a:lnSpc>
                <a:spcPct val="150000"/>
              </a:lnSpc>
            </a:pPr>
            <a:r>
              <a:rPr lang="fr-FR" sz="2000" dirty="0"/>
              <a:t>lorsque le sondage vésical est contre-indiqué ; </a:t>
            </a:r>
          </a:p>
          <a:p>
            <a:pPr lvl="1" algn="just"/>
            <a:r>
              <a:rPr lang="fr-FR" sz="2000" dirty="0"/>
              <a:t>en cas de prostatite ; </a:t>
            </a:r>
          </a:p>
          <a:p>
            <a:pPr lvl="1" algn="just">
              <a:lnSpc>
                <a:spcPct val="150000"/>
              </a:lnSpc>
            </a:pPr>
            <a:r>
              <a:rPr lang="fr-FR" sz="2000" dirty="0"/>
              <a:t>en présence d’un antécédent de sténose de l’urètre ; </a:t>
            </a:r>
          </a:p>
          <a:p>
            <a:pPr lvl="1" algn="just">
              <a:lnSpc>
                <a:spcPct val="150000"/>
              </a:lnSpc>
            </a:pPr>
            <a:r>
              <a:rPr lang="fr-FR" sz="2000" dirty="0"/>
              <a:t>En cas de traumatisme de l’urètre (fracture du bassin ou traumatisme périnéal avec urétrorragie)</a:t>
            </a:r>
          </a:p>
          <a:p>
            <a:pPr algn="just">
              <a:lnSpc>
                <a:spcPct val="150000"/>
              </a:lnSpc>
            </a:pPr>
            <a:endParaRPr lang="fr-FR" sz="2200" dirty="0"/>
          </a:p>
        </p:txBody>
      </p:sp>
    </p:spTree>
    <p:extLst>
      <p:ext uri="{BB962C8B-B14F-4D97-AF65-F5344CB8AC3E}">
        <p14:creationId xmlns:p14="http://schemas.microsoft.com/office/powerpoint/2010/main" xmlns="" val="4799827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A2744171-BDF1-4520-A7EC-5A1A93A28385}"/>
              </a:ext>
            </a:extLst>
          </p:cNvPr>
          <p:cNvSpPr>
            <a:spLocks noGrp="1"/>
          </p:cNvSpPr>
          <p:nvPr>
            <p:ph type="title"/>
          </p:nvPr>
        </p:nvSpPr>
        <p:spPr>
          <a:xfrm>
            <a:off x="914400" y="274638"/>
            <a:ext cx="7772400" cy="778098"/>
          </a:xfrm>
        </p:spPr>
        <p:txBody>
          <a:bodyPr>
            <a:normAutofit fontScale="90000"/>
          </a:bodyPr>
          <a:lstStyle/>
          <a:p>
            <a:r>
              <a:rPr lang="fr-FR" b="1" dirty="0"/>
              <a:t>C. Soulager le patient :</a:t>
            </a:r>
            <a:endParaRPr lang="fr-FR" dirty="0"/>
          </a:p>
        </p:txBody>
      </p:sp>
      <p:sp>
        <p:nvSpPr>
          <p:cNvPr id="3" name="Espace réservé du contenu 2">
            <a:extLst>
              <a:ext uri="{FF2B5EF4-FFF2-40B4-BE49-F238E27FC236}">
                <a16:creationId xmlns:a16="http://schemas.microsoft.com/office/drawing/2014/main" xmlns="" id="{F8BE4622-3890-46A8-B2B9-4ED197BC8691}"/>
              </a:ext>
            </a:extLst>
          </p:cNvPr>
          <p:cNvSpPr>
            <a:spLocks noGrp="1"/>
          </p:cNvSpPr>
          <p:nvPr>
            <p:ph idx="1"/>
          </p:nvPr>
        </p:nvSpPr>
        <p:spPr>
          <a:xfrm>
            <a:off x="539552" y="1412776"/>
            <a:ext cx="7992888" cy="5170586"/>
          </a:xfrm>
        </p:spPr>
        <p:txBody>
          <a:bodyPr>
            <a:normAutofit fontScale="92500" lnSpcReduction="20000"/>
          </a:bodyPr>
          <a:lstStyle/>
          <a:p>
            <a:pPr lvl="0" algn="just">
              <a:lnSpc>
                <a:spcPct val="150000"/>
              </a:lnSpc>
              <a:buFont typeface="Wingdings" panose="05000000000000000000" pitchFamily="2" charset="2"/>
              <a:buChar char="q"/>
            </a:pPr>
            <a:r>
              <a:rPr lang="fr-FR" sz="2400" dirty="0"/>
              <a:t>Il est déconseillé en présence d’un antécédent de chirurgie abdominopelvienne.</a:t>
            </a:r>
          </a:p>
          <a:p>
            <a:pPr lvl="0" algn="just">
              <a:lnSpc>
                <a:spcPct val="150000"/>
              </a:lnSpc>
              <a:buFont typeface="Wingdings" panose="05000000000000000000" pitchFamily="2" charset="2"/>
              <a:buChar char="q"/>
            </a:pPr>
            <a:r>
              <a:rPr lang="fr-FR" sz="2400" dirty="0"/>
              <a:t>Il est contre-indiqué en cas de : </a:t>
            </a:r>
          </a:p>
          <a:p>
            <a:pPr lvl="1" algn="just">
              <a:lnSpc>
                <a:spcPct val="150000"/>
              </a:lnSpc>
            </a:pPr>
            <a:r>
              <a:rPr lang="fr-FR" dirty="0"/>
              <a:t>–  tumeur de vessie ; </a:t>
            </a:r>
          </a:p>
          <a:p>
            <a:pPr lvl="1" algn="just">
              <a:lnSpc>
                <a:spcPct val="150000"/>
              </a:lnSpc>
            </a:pPr>
            <a:r>
              <a:rPr lang="fr-FR" dirty="0"/>
              <a:t>– trouble de l’hémostase ou prise d’anticoagulants ;</a:t>
            </a:r>
          </a:p>
          <a:p>
            <a:pPr lvl="1" algn="just">
              <a:lnSpc>
                <a:spcPct val="150000"/>
              </a:lnSpc>
            </a:pPr>
            <a:r>
              <a:rPr lang="fr-FR" dirty="0"/>
              <a:t>– absence de globe vésical franc (risque important de plaie intestinale) ; </a:t>
            </a:r>
          </a:p>
          <a:p>
            <a:pPr lvl="1" algn="just">
              <a:lnSpc>
                <a:spcPct val="150000"/>
              </a:lnSpc>
            </a:pPr>
            <a:r>
              <a:rPr lang="fr-FR" dirty="0"/>
              <a:t>– caillotage vésical ; </a:t>
            </a:r>
          </a:p>
          <a:p>
            <a:pPr lvl="1" algn="just">
              <a:lnSpc>
                <a:spcPct val="150000"/>
              </a:lnSpc>
            </a:pPr>
            <a:r>
              <a:rPr lang="fr-FR" dirty="0"/>
              <a:t>– pontage vasculaire extra-anatomique </a:t>
            </a:r>
            <a:r>
              <a:rPr lang="fr-FR" dirty="0" err="1"/>
              <a:t>fémoro</a:t>
            </a:r>
            <a:r>
              <a:rPr lang="fr-FR" dirty="0"/>
              <a:t>-fémoral croisé.</a:t>
            </a:r>
          </a:p>
          <a:p>
            <a:pPr algn="just">
              <a:lnSpc>
                <a:spcPct val="150000"/>
              </a:lnSpc>
            </a:pPr>
            <a:endParaRPr lang="fr-FR" sz="2400" dirty="0"/>
          </a:p>
        </p:txBody>
      </p:sp>
    </p:spTree>
    <p:extLst>
      <p:ext uri="{BB962C8B-B14F-4D97-AF65-F5344CB8AC3E}">
        <p14:creationId xmlns:p14="http://schemas.microsoft.com/office/powerpoint/2010/main" xmlns="" val="16652529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1D28AC30-E0F7-4FA2-B167-A4EBBBEA9A64}"/>
              </a:ext>
            </a:extLst>
          </p:cNvPr>
          <p:cNvSpPr>
            <a:spLocks noGrp="1"/>
          </p:cNvSpPr>
          <p:nvPr>
            <p:ph type="title"/>
          </p:nvPr>
        </p:nvSpPr>
        <p:spPr>
          <a:xfrm>
            <a:off x="914400" y="274638"/>
            <a:ext cx="7772400" cy="850106"/>
          </a:xfrm>
        </p:spPr>
        <p:txBody>
          <a:bodyPr/>
          <a:lstStyle/>
          <a:p>
            <a:r>
              <a:rPr lang="fr-FR" b="1" dirty="0"/>
              <a:t>C. Soulager le patient :</a:t>
            </a:r>
            <a:endParaRPr lang="fr-FR" dirty="0"/>
          </a:p>
        </p:txBody>
      </p:sp>
      <p:sp>
        <p:nvSpPr>
          <p:cNvPr id="3" name="Espace réservé du contenu 2">
            <a:extLst>
              <a:ext uri="{FF2B5EF4-FFF2-40B4-BE49-F238E27FC236}">
                <a16:creationId xmlns:a16="http://schemas.microsoft.com/office/drawing/2014/main" xmlns="" id="{F5515259-CCF6-460F-9AFF-B21FC9D54142}"/>
              </a:ext>
            </a:extLst>
          </p:cNvPr>
          <p:cNvSpPr>
            <a:spLocks noGrp="1"/>
          </p:cNvSpPr>
          <p:nvPr>
            <p:ph idx="1"/>
          </p:nvPr>
        </p:nvSpPr>
        <p:spPr>
          <a:xfrm>
            <a:off x="323528" y="1268760"/>
            <a:ext cx="7772400" cy="4751040"/>
          </a:xfrm>
        </p:spPr>
        <p:txBody>
          <a:bodyPr>
            <a:normAutofit fontScale="92500" lnSpcReduction="20000"/>
          </a:bodyPr>
          <a:lstStyle/>
          <a:p>
            <a:pPr marL="0" lvl="0" indent="0" algn="just">
              <a:lnSpc>
                <a:spcPct val="150000"/>
              </a:lnSpc>
              <a:buNone/>
            </a:pPr>
            <a:r>
              <a:rPr lang="fr-FR" sz="2800" b="1" dirty="0">
                <a:solidFill>
                  <a:srgbClr val="FF0000"/>
                </a:solidFill>
                <a:effectLst>
                  <a:outerShdw blurRad="38100" dist="38100" dir="2700000" algn="tl">
                    <a:srgbClr val="000000">
                      <a:alpha val="43137"/>
                    </a:srgbClr>
                  </a:outerShdw>
                </a:effectLst>
              </a:rPr>
              <a:t>3. Surveillance après drainage : </a:t>
            </a:r>
          </a:p>
          <a:p>
            <a:pPr algn="just">
              <a:lnSpc>
                <a:spcPct val="150000"/>
              </a:lnSpc>
            </a:pPr>
            <a:r>
              <a:rPr lang="fr-FR" dirty="0"/>
              <a:t>éviter une vidange trop rapide pouvant conduire à une </a:t>
            </a:r>
            <a:r>
              <a:rPr lang="fr-FR" b="1" dirty="0">
                <a:effectLst>
                  <a:outerShdw blurRad="38100" dist="38100" dir="2700000" algn="tl">
                    <a:srgbClr val="000000">
                      <a:alpha val="43137"/>
                    </a:srgbClr>
                  </a:outerShdw>
                </a:effectLst>
              </a:rPr>
              <a:t>hémorragie vésicale à </a:t>
            </a:r>
            <a:r>
              <a:rPr lang="fr-FR" b="1" dirty="0" err="1">
                <a:effectLst>
                  <a:outerShdw blurRad="38100" dist="38100" dir="2700000" algn="tl">
                    <a:srgbClr val="000000">
                      <a:alpha val="43137"/>
                    </a:srgbClr>
                  </a:outerShdw>
                </a:effectLst>
              </a:rPr>
              <a:t>vacuo</a:t>
            </a:r>
            <a:r>
              <a:rPr lang="fr-FR" b="1" dirty="0">
                <a:effectLst>
                  <a:outerShdw blurRad="38100" dist="38100" dir="2700000" algn="tl">
                    <a:srgbClr val="000000">
                      <a:alpha val="43137"/>
                    </a:srgbClr>
                  </a:outerShdw>
                </a:effectLst>
              </a:rPr>
              <a:t> </a:t>
            </a:r>
            <a:r>
              <a:rPr lang="fr-FR" dirty="0"/>
              <a:t>(en pratique, il faut clamper la sonde vésicale après avoir évacué environ 400 </a:t>
            </a:r>
            <a:r>
              <a:rPr lang="fr-FR" dirty="0" err="1"/>
              <a:t>mL</a:t>
            </a:r>
            <a:r>
              <a:rPr lang="fr-FR" dirty="0"/>
              <a:t> d’urine) ; </a:t>
            </a:r>
          </a:p>
          <a:p>
            <a:pPr algn="just">
              <a:lnSpc>
                <a:spcPct val="150000"/>
              </a:lnSpc>
            </a:pPr>
            <a:r>
              <a:rPr lang="fr-FR" dirty="0"/>
              <a:t>surveiller la diurèse pour rechercher un éventuel </a:t>
            </a:r>
            <a:r>
              <a:rPr lang="fr-FR" b="1" dirty="0">
                <a:effectLst>
                  <a:outerShdw blurRad="38100" dist="38100" dir="2700000" algn="tl">
                    <a:srgbClr val="000000">
                      <a:alpha val="43137"/>
                    </a:srgbClr>
                  </a:outerShdw>
                </a:effectLst>
              </a:rPr>
              <a:t>syndrome de levé d’obstacle</a:t>
            </a:r>
            <a:r>
              <a:rPr lang="fr-FR" dirty="0"/>
              <a:t> (augmentation transitoire de la diurèse provoquant une déshydratation en l’absence de compensation adaptée).</a:t>
            </a:r>
          </a:p>
          <a:p>
            <a:pPr algn="just">
              <a:lnSpc>
                <a:spcPct val="150000"/>
              </a:lnSpc>
            </a:pPr>
            <a:endParaRPr lang="fr-FR" dirty="0"/>
          </a:p>
        </p:txBody>
      </p:sp>
    </p:spTree>
    <p:extLst>
      <p:ext uri="{BB962C8B-B14F-4D97-AF65-F5344CB8AC3E}">
        <p14:creationId xmlns:p14="http://schemas.microsoft.com/office/powerpoint/2010/main" xmlns="" val="300922008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3232FDC5-384D-4407-A5A1-6761A6B695D2}"/>
              </a:ext>
            </a:extLst>
          </p:cNvPr>
          <p:cNvSpPr>
            <a:spLocks noGrp="1"/>
          </p:cNvSpPr>
          <p:nvPr>
            <p:ph type="title"/>
          </p:nvPr>
        </p:nvSpPr>
        <p:spPr>
          <a:xfrm>
            <a:off x="395536" y="274638"/>
            <a:ext cx="8291264" cy="1143000"/>
          </a:xfrm>
        </p:spPr>
        <p:txBody>
          <a:bodyPr>
            <a:normAutofit fontScale="90000"/>
          </a:bodyPr>
          <a:lstStyle/>
          <a:p>
            <a:r>
              <a:rPr lang="fr-FR" b="1" dirty="0"/>
              <a:t>D. Rattacher la rétention aigue d’urine à une cause :</a:t>
            </a:r>
            <a:endParaRPr lang="fr-FR" dirty="0"/>
          </a:p>
        </p:txBody>
      </p:sp>
      <p:sp>
        <p:nvSpPr>
          <p:cNvPr id="3" name="Espace réservé du contenu 2">
            <a:extLst>
              <a:ext uri="{FF2B5EF4-FFF2-40B4-BE49-F238E27FC236}">
                <a16:creationId xmlns:a16="http://schemas.microsoft.com/office/drawing/2014/main" xmlns="" id="{F0CBF587-C588-47F3-A42D-5BDDBDF20C3F}"/>
              </a:ext>
            </a:extLst>
          </p:cNvPr>
          <p:cNvSpPr>
            <a:spLocks noGrp="1"/>
          </p:cNvSpPr>
          <p:nvPr>
            <p:ph idx="1"/>
          </p:nvPr>
        </p:nvSpPr>
        <p:spPr>
          <a:xfrm>
            <a:off x="179512" y="1447800"/>
            <a:ext cx="8507288" cy="4572000"/>
          </a:xfrm>
        </p:spPr>
        <p:txBody>
          <a:bodyPr/>
          <a:lstStyle/>
          <a:p>
            <a:pPr marL="0" lvl="0" indent="0" algn="just">
              <a:lnSpc>
                <a:spcPct val="150000"/>
              </a:lnSpc>
              <a:buNone/>
            </a:pPr>
            <a:r>
              <a:rPr lang="fr-FR" b="1" dirty="0">
                <a:solidFill>
                  <a:srgbClr val="FF0000"/>
                </a:solidFill>
                <a:effectLst>
                  <a:outerShdw blurRad="38100" dist="38100" dir="2700000" algn="tl">
                    <a:srgbClr val="000000">
                      <a:alpha val="43137"/>
                    </a:srgbClr>
                  </a:outerShdw>
                </a:effectLst>
              </a:rPr>
              <a:t>1. Interrogatoire :</a:t>
            </a:r>
          </a:p>
          <a:p>
            <a:pPr lvl="0" algn="just">
              <a:lnSpc>
                <a:spcPct val="150000"/>
              </a:lnSpc>
            </a:pPr>
            <a:r>
              <a:rPr lang="fr-FR" dirty="0"/>
              <a:t>les circonstances d’apparition ;</a:t>
            </a:r>
          </a:p>
          <a:p>
            <a:pPr lvl="0" algn="just">
              <a:lnSpc>
                <a:spcPct val="150000"/>
              </a:lnSpc>
            </a:pPr>
            <a:r>
              <a:rPr lang="fr-FR" dirty="0"/>
              <a:t>les épisodes antérieurs de rétention ;</a:t>
            </a:r>
          </a:p>
          <a:p>
            <a:pPr lvl="0" algn="just">
              <a:lnSpc>
                <a:spcPct val="150000"/>
              </a:lnSpc>
            </a:pPr>
            <a:r>
              <a:rPr lang="fr-FR" dirty="0"/>
              <a:t>les signes fonctionnels urinaires préexistants ;</a:t>
            </a:r>
          </a:p>
          <a:p>
            <a:pPr lvl="0" algn="just">
              <a:lnSpc>
                <a:spcPct val="150000"/>
              </a:lnSpc>
            </a:pPr>
            <a:r>
              <a:rPr lang="fr-FR" dirty="0"/>
              <a:t>les antécédents urologiques ; neurologiques,….</a:t>
            </a:r>
          </a:p>
          <a:p>
            <a:pPr lvl="0" algn="just">
              <a:lnSpc>
                <a:spcPct val="150000"/>
              </a:lnSpc>
            </a:pPr>
            <a:r>
              <a:rPr lang="fr-FR" dirty="0"/>
              <a:t>les signes associés (fièvre,  hématurie).</a:t>
            </a:r>
          </a:p>
          <a:p>
            <a:pPr algn="just">
              <a:lnSpc>
                <a:spcPct val="150000"/>
              </a:lnSpc>
            </a:pPr>
            <a:endParaRPr lang="fr-FR" dirty="0"/>
          </a:p>
        </p:txBody>
      </p:sp>
    </p:spTree>
    <p:extLst>
      <p:ext uri="{BB962C8B-B14F-4D97-AF65-F5344CB8AC3E}">
        <p14:creationId xmlns:p14="http://schemas.microsoft.com/office/powerpoint/2010/main" xmlns="" val="114400405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F45FF7FE-8F93-4EFA-B6E9-79A261AA5E22}"/>
              </a:ext>
            </a:extLst>
          </p:cNvPr>
          <p:cNvSpPr>
            <a:spLocks noGrp="1"/>
          </p:cNvSpPr>
          <p:nvPr>
            <p:ph type="title"/>
          </p:nvPr>
        </p:nvSpPr>
        <p:spPr>
          <a:xfrm>
            <a:off x="227435" y="274638"/>
            <a:ext cx="8640960" cy="724942"/>
          </a:xfrm>
        </p:spPr>
        <p:txBody>
          <a:bodyPr>
            <a:normAutofit/>
          </a:bodyPr>
          <a:lstStyle/>
          <a:p>
            <a:r>
              <a:rPr lang="fr-FR" sz="3000" b="1" dirty="0"/>
              <a:t>D. Rattacher la rétention aigue d’urine à une cause :</a:t>
            </a:r>
            <a:endParaRPr lang="fr-FR" sz="3000" dirty="0"/>
          </a:p>
        </p:txBody>
      </p:sp>
      <p:sp>
        <p:nvSpPr>
          <p:cNvPr id="3" name="Espace réservé du contenu 2">
            <a:extLst>
              <a:ext uri="{FF2B5EF4-FFF2-40B4-BE49-F238E27FC236}">
                <a16:creationId xmlns:a16="http://schemas.microsoft.com/office/drawing/2014/main" xmlns="" id="{0BD3F543-0A6B-405D-8E2C-F14721CC7A27}"/>
              </a:ext>
            </a:extLst>
          </p:cNvPr>
          <p:cNvSpPr>
            <a:spLocks noGrp="1"/>
          </p:cNvSpPr>
          <p:nvPr>
            <p:ph idx="1"/>
          </p:nvPr>
        </p:nvSpPr>
        <p:spPr>
          <a:xfrm>
            <a:off x="227435" y="999580"/>
            <a:ext cx="8435280" cy="5583782"/>
          </a:xfrm>
        </p:spPr>
        <p:txBody>
          <a:bodyPr>
            <a:noAutofit/>
          </a:bodyPr>
          <a:lstStyle/>
          <a:p>
            <a:pPr marL="0" lvl="0" indent="0">
              <a:buNone/>
            </a:pPr>
            <a:r>
              <a:rPr lang="fr-FR" b="1" dirty="0">
                <a:solidFill>
                  <a:srgbClr val="FF0000"/>
                </a:solidFill>
                <a:effectLst>
                  <a:outerShdw blurRad="38100" dist="38100" dir="2700000" algn="tl">
                    <a:srgbClr val="000000">
                      <a:alpha val="43137"/>
                    </a:srgbClr>
                  </a:outerShdw>
                </a:effectLst>
              </a:rPr>
              <a:t>2. Examen clinique :</a:t>
            </a:r>
          </a:p>
          <a:p>
            <a:pPr>
              <a:buFont typeface="Wingdings" panose="05000000000000000000" pitchFamily="2" charset="2"/>
              <a:buChar char="q"/>
            </a:pPr>
            <a:r>
              <a:rPr lang="fr-FR" sz="2400" dirty="0"/>
              <a:t>Palpation abdominale : met en évidence le globe vésical</a:t>
            </a:r>
          </a:p>
          <a:p>
            <a:pPr>
              <a:buFont typeface="Wingdings" panose="05000000000000000000" pitchFamily="2" charset="2"/>
              <a:buChar char="q"/>
            </a:pPr>
            <a:r>
              <a:rPr lang="fr-FR" sz="2400" dirty="0"/>
              <a:t>Touchers pelviens :</a:t>
            </a:r>
          </a:p>
          <a:p>
            <a:pPr lvl="1">
              <a:buFont typeface="Wingdings" panose="05000000000000000000" pitchFamily="2" charset="2"/>
              <a:buChar char="ü"/>
            </a:pPr>
            <a:r>
              <a:rPr lang="fr-FR" dirty="0"/>
              <a:t>Chez l'homme : </a:t>
            </a:r>
          </a:p>
          <a:p>
            <a:pPr lvl="2">
              <a:buFont typeface="Courier New" panose="02070309020205020404" pitchFamily="49" charset="0"/>
              <a:buChar char="o"/>
            </a:pPr>
            <a:r>
              <a:rPr lang="fr-FR" sz="2400" dirty="0"/>
              <a:t>Estimation du volume prostatique,</a:t>
            </a:r>
          </a:p>
          <a:p>
            <a:pPr lvl="2">
              <a:buFont typeface="Courier New" panose="02070309020205020404" pitchFamily="49" charset="0"/>
              <a:buChar char="o"/>
            </a:pPr>
            <a:r>
              <a:rPr lang="fr-FR" sz="2400" dirty="0"/>
              <a:t>Pathologie urologique : prostatite, HBP, cancer de la prostate </a:t>
            </a:r>
          </a:p>
          <a:p>
            <a:pPr lvl="0">
              <a:buFont typeface="Wingdings" panose="05000000000000000000" pitchFamily="2" charset="2"/>
              <a:buChar char="q"/>
            </a:pPr>
            <a:r>
              <a:rPr lang="fr-FR" sz="2400" dirty="0"/>
              <a:t>Chez la femme : tumeur gynécologique, </a:t>
            </a:r>
          </a:p>
          <a:p>
            <a:pPr lvl="0">
              <a:buFont typeface="Wingdings" panose="05000000000000000000" pitchFamily="2" charset="2"/>
              <a:buChar char="q"/>
            </a:pPr>
            <a:r>
              <a:rPr lang="fr-FR" sz="2400" dirty="0"/>
              <a:t>Fécalome, hémorroïdes, tumeur du rectum.</a:t>
            </a:r>
          </a:p>
          <a:p>
            <a:pPr>
              <a:buFont typeface="Wingdings" panose="05000000000000000000" pitchFamily="2" charset="2"/>
              <a:buChar char="q"/>
            </a:pPr>
            <a:r>
              <a:rPr lang="fr-FR" sz="2400" dirty="0"/>
              <a:t>Organes génitaux externes :</a:t>
            </a:r>
          </a:p>
          <a:p>
            <a:pPr lvl="1">
              <a:buFont typeface="Wingdings" panose="05000000000000000000" pitchFamily="2" charset="2"/>
              <a:buChar char="ü"/>
            </a:pPr>
            <a:r>
              <a:rPr lang="fr-FR" dirty="0"/>
              <a:t>Sténose du méat urétral ;</a:t>
            </a:r>
          </a:p>
          <a:p>
            <a:pPr lvl="1">
              <a:buFont typeface="Wingdings" panose="05000000000000000000" pitchFamily="2" charset="2"/>
              <a:buChar char="ü"/>
            </a:pPr>
            <a:r>
              <a:rPr lang="fr-FR" dirty="0"/>
              <a:t>Phimosis serré ;</a:t>
            </a:r>
          </a:p>
          <a:p>
            <a:pPr lvl="1">
              <a:buFont typeface="Wingdings" panose="05000000000000000000" pitchFamily="2" charset="2"/>
              <a:buChar char="ü"/>
            </a:pPr>
            <a:r>
              <a:rPr lang="fr-FR" dirty="0" err="1"/>
              <a:t>orchi</a:t>
            </a:r>
            <a:r>
              <a:rPr lang="fr-FR" dirty="0"/>
              <a:t>-épididymite parfois associée à une prostatite.</a:t>
            </a:r>
          </a:p>
          <a:p>
            <a:pPr>
              <a:buFont typeface="Wingdings" panose="05000000000000000000" pitchFamily="2" charset="2"/>
              <a:buChar char="q"/>
            </a:pPr>
            <a:r>
              <a:rPr lang="fr-FR" sz="2400" dirty="0"/>
              <a:t>Examen neurologique du périnée :</a:t>
            </a:r>
          </a:p>
          <a:p>
            <a:endParaRPr lang="fr-FR" sz="2200" dirty="0"/>
          </a:p>
        </p:txBody>
      </p:sp>
    </p:spTree>
    <p:extLst>
      <p:ext uri="{BB962C8B-B14F-4D97-AF65-F5344CB8AC3E}">
        <p14:creationId xmlns:p14="http://schemas.microsoft.com/office/powerpoint/2010/main" xmlns="" val="281108637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6993ADC2-0A9D-4759-8B72-933521CC98AF}"/>
              </a:ext>
            </a:extLst>
          </p:cNvPr>
          <p:cNvSpPr>
            <a:spLocks noGrp="1"/>
          </p:cNvSpPr>
          <p:nvPr>
            <p:ph type="title"/>
          </p:nvPr>
        </p:nvSpPr>
        <p:spPr>
          <a:xfrm>
            <a:off x="323528" y="274638"/>
            <a:ext cx="8363272" cy="683096"/>
          </a:xfrm>
        </p:spPr>
        <p:txBody>
          <a:bodyPr>
            <a:normAutofit fontScale="90000"/>
          </a:bodyPr>
          <a:lstStyle/>
          <a:p>
            <a:r>
              <a:rPr lang="fr-FR" b="1" dirty="0">
                <a:solidFill>
                  <a:srgbClr val="FF0000"/>
                </a:solidFill>
                <a:effectLst>
                  <a:outerShdw blurRad="38100" dist="38100" dir="2700000" algn="tl">
                    <a:srgbClr val="000000">
                      <a:alpha val="43137"/>
                    </a:srgbClr>
                  </a:outerShdw>
                </a:effectLst>
              </a:rPr>
              <a:t>3. Examens complémentaires :</a:t>
            </a:r>
            <a:endParaRPr lang="fr-FR" dirty="0"/>
          </a:p>
        </p:txBody>
      </p:sp>
      <p:sp>
        <p:nvSpPr>
          <p:cNvPr id="3" name="Espace réservé du contenu 2">
            <a:extLst>
              <a:ext uri="{FF2B5EF4-FFF2-40B4-BE49-F238E27FC236}">
                <a16:creationId xmlns:a16="http://schemas.microsoft.com/office/drawing/2014/main" xmlns="" id="{BCBBDD10-67FE-4F1D-B662-E09BB6714070}"/>
              </a:ext>
            </a:extLst>
          </p:cNvPr>
          <p:cNvSpPr>
            <a:spLocks noGrp="1"/>
          </p:cNvSpPr>
          <p:nvPr>
            <p:ph idx="1"/>
          </p:nvPr>
        </p:nvSpPr>
        <p:spPr>
          <a:xfrm>
            <a:off x="323528" y="1124744"/>
            <a:ext cx="8363272" cy="5458618"/>
          </a:xfrm>
        </p:spPr>
        <p:txBody>
          <a:bodyPr>
            <a:normAutofit/>
          </a:bodyPr>
          <a:lstStyle/>
          <a:p>
            <a:pPr algn="just"/>
            <a:r>
              <a:rPr lang="fr-FR" b="1" dirty="0">
                <a:solidFill>
                  <a:srgbClr val="0070C0"/>
                </a:solidFill>
                <a:effectLst>
                  <a:outerShdw blurRad="38100" dist="38100" dir="2700000" algn="tl">
                    <a:srgbClr val="000000">
                      <a:alpha val="43137"/>
                    </a:srgbClr>
                  </a:outerShdw>
                </a:effectLst>
              </a:rPr>
              <a:t>1. Dans le cadre de l’urgence</a:t>
            </a:r>
          </a:p>
          <a:p>
            <a:pPr marL="0" lvl="0" indent="0" algn="just">
              <a:buNone/>
            </a:pPr>
            <a:r>
              <a:rPr lang="fr-FR" b="1" u="sng" dirty="0">
                <a:effectLst>
                  <a:outerShdw blurRad="38100" dist="38100" dir="2700000" algn="tl">
                    <a:srgbClr val="000000">
                      <a:alpha val="43137"/>
                    </a:srgbClr>
                  </a:outerShdw>
                </a:effectLst>
              </a:rPr>
              <a:t>Pour confirmer le diagnostic : </a:t>
            </a:r>
          </a:p>
          <a:p>
            <a:pPr algn="just">
              <a:buFont typeface="Wingdings" panose="05000000000000000000" pitchFamily="2" charset="2"/>
              <a:buChar char="q"/>
            </a:pPr>
            <a:r>
              <a:rPr lang="fr-FR" dirty="0"/>
              <a:t>– aucun examen n’est nécessaire ; </a:t>
            </a:r>
          </a:p>
          <a:p>
            <a:pPr algn="just">
              <a:buFont typeface="Wingdings" panose="05000000000000000000" pitchFamily="2" charset="2"/>
              <a:buChar char="q"/>
            </a:pPr>
            <a:r>
              <a:rPr lang="fr-FR" dirty="0"/>
              <a:t>– parfois une échographie abdominale (vésicale) peut être demandée pour lever un doute diagnostique.</a:t>
            </a:r>
          </a:p>
          <a:p>
            <a:pPr lvl="0" algn="just">
              <a:buFont typeface="Wingdings" panose="05000000000000000000" pitchFamily="2" charset="2"/>
              <a:buChar char="q"/>
            </a:pPr>
            <a:r>
              <a:rPr lang="fr-FR" dirty="0"/>
              <a:t>Avant la mise en place d’un cathéter sus pubien : un bilan d’hémostase est conseillé.</a:t>
            </a:r>
          </a:p>
          <a:p>
            <a:pPr lvl="0" algn="just">
              <a:buFont typeface="Wingdings" panose="05000000000000000000" pitchFamily="2" charset="2"/>
              <a:buChar char="q"/>
            </a:pPr>
            <a:r>
              <a:rPr lang="fr-FR" dirty="0"/>
              <a:t>Après le drainage des urines : </a:t>
            </a:r>
          </a:p>
          <a:p>
            <a:pPr lvl="2" algn="just">
              <a:buFont typeface="Wingdings" panose="05000000000000000000" pitchFamily="2" charset="2"/>
              <a:buChar char="ü"/>
            </a:pPr>
            <a:r>
              <a:rPr lang="fr-FR" sz="2200" dirty="0"/>
              <a:t>–  ECBU ;</a:t>
            </a:r>
          </a:p>
          <a:p>
            <a:pPr lvl="2" algn="just">
              <a:buFont typeface="Wingdings" panose="05000000000000000000" pitchFamily="2" charset="2"/>
              <a:buChar char="ü"/>
            </a:pPr>
            <a:r>
              <a:rPr lang="fr-FR" sz="2200" dirty="0"/>
              <a:t>– créatinémie ;</a:t>
            </a:r>
          </a:p>
          <a:p>
            <a:pPr lvl="2" algn="just">
              <a:buFont typeface="Wingdings" panose="05000000000000000000" pitchFamily="2" charset="2"/>
              <a:buChar char="ü"/>
            </a:pPr>
            <a:r>
              <a:rPr lang="fr-FR" sz="2200" dirty="0"/>
              <a:t>– numération-formule sanguine ; </a:t>
            </a:r>
          </a:p>
          <a:p>
            <a:pPr lvl="2" algn="just">
              <a:buFont typeface="Wingdings" panose="05000000000000000000" pitchFamily="2" charset="2"/>
              <a:buChar char="ü"/>
            </a:pPr>
            <a:r>
              <a:rPr lang="fr-FR" sz="2200" dirty="0"/>
              <a:t>– échographie du haut appareil urinaire.</a:t>
            </a:r>
          </a:p>
          <a:p>
            <a:pPr algn="just"/>
            <a:endParaRPr lang="fr-FR" dirty="0"/>
          </a:p>
        </p:txBody>
      </p:sp>
    </p:spTree>
    <p:extLst>
      <p:ext uri="{BB962C8B-B14F-4D97-AF65-F5344CB8AC3E}">
        <p14:creationId xmlns:p14="http://schemas.microsoft.com/office/powerpoint/2010/main" xmlns="" val="38018490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4400" y="274638"/>
            <a:ext cx="7772400" cy="706090"/>
          </a:xfrm>
        </p:spPr>
        <p:txBody>
          <a:bodyPr>
            <a:normAutofit fontScale="90000"/>
          </a:bodyPr>
          <a:lstStyle/>
          <a:p>
            <a:pPr algn="ctr"/>
            <a:r>
              <a:rPr lang="fr-FR" b="1" dirty="0">
                <a:effectLst>
                  <a:outerShdw blurRad="38100" dist="38100" dir="2700000" algn="tl">
                    <a:srgbClr val="000000">
                      <a:alpha val="43137"/>
                    </a:srgbClr>
                  </a:outerShdw>
                </a:effectLst>
              </a:rPr>
              <a:t>PLAN </a:t>
            </a:r>
          </a:p>
        </p:txBody>
      </p:sp>
      <p:sp>
        <p:nvSpPr>
          <p:cNvPr id="3" name="Espace réservé du contenu 2"/>
          <p:cNvSpPr>
            <a:spLocks noGrp="1"/>
          </p:cNvSpPr>
          <p:nvPr>
            <p:ph idx="1"/>
          </p:nvPr>
        </p:nvSpPr>
        <p:spPr>
          <a:xfrm>
            <a:off x="914400" y="1124744"/>
            <a:ext cx="7772400" cy="5458618"/>
          </a:xfrm>
        </p:spPr>
        <p:txBody>
          <a:bodyPr>
            <a:normAutofit/>
          </a:bodyPr>
          <a:lstStyle/>
          <a:p>
            <a:pPr marL="571500" indent="-571500">
              <a:lnSpc>
                <a:spcPct val="150000"/>
              </a:lnSpc>
              <a:buFont typeface="+mj-lt"/>
              <a:buAutoNum type="romanUcPeriod"/>
            </a:pPr>
            <a:r>
              <a:rPr lang="fr-FR" sz="2400" dirty="0"/>
              <a:t>Définition </a:t>
            </a:r>
          </a:p>
          <a:p>
            <a:pPr marL="571500" indent="-571500">
              <a:lnSpc>
                <a:spcPct val="150000"/>
              </a:lnSpc>
              <a:buFont typeface="+mj-lt"/>
              <a:buAutoNum type="romanUcPeriod"/>
            </a:pPr>
            <a:r>
              <a:rPr lang="fr-FR" sz="2400" dirty="0"/>
              <a:t>Rappel physiologique: </a:t>
            </a:r>
          </a:p>
          <a:p>
            <a:pPr marL="571500" indent="-571500">
              <a:lnSpc>
                <a:spcPct val="150000"/>
              </a:lnSpc>
              <a:buFont typeface="+mj-lt"/>
              <a:buAutoNum type="romanUcPeriod"/>
            </a:pPr>
            <a:r>
              <a:rPr lang="fr-FR" sz="2400" dirty="0"/>
              <a:t>Conduite à tenir proprement dite </a:t>
            </a:r>
          </a:p>
          <a:p>
            <a:pPr marL="1062990" lvl="2" indent="-514350">
              <a:lnSpc>
                <a:spcPct val="150000"/>
              </a:lnSpc>
              <a:buClr>
                <a:schemeClr val="accent1">
                  <a:lumMod val="75000"/>
                </a:schemeClr>
              </a:buClr>
              <a:buFont typeface="+mj-lt"/>
              <a:buAutoNum type="alphaUcPeriod"/>
            </a:pPr>
            <a:r>
              <a:rPr lang="fr-FR" sz="2400" dirty="0"/>
              <a:t>Reconnaitre la RUA .</a:t>
            </a:r>
          </a:p>
          <a:p>
            <a:pPr marL="1062990" lvl="2" indent="-514350">
              <a:lnSpc>
                <a:spcPct val="150000"/>
              </a:lnSpc>
              <a:buClr>
                <a:schemeClr val="accent1">
                  <a:lumMod val="75000"/>
                </a:schemeClr>
              </a:buClr>
              <a:buFont typeface="+mj-lt"/>
              <a:buAutoNum type="alphaUcPeriod"/>
            </a:pPr>
            <a:r>
              <a:rPr lang="fr-FR" sz="2400" dirty="0"/>
              <a:t>Soulager le patient</a:t>
            </a:r>
          </a:p>
          <a:p>
            <a:pPr marL="1062990" lvl="2" indent="-514350">
              <a:lnSpc>
                <a:spcPct val="150000"/>
              </a:lnSpc>
              <a:buClr>
                <a:schemeClr val="accent1">
                  <a:lumMod val="75000"/>
                </a:schemeClr>
              </a:buClr>
              <a:buFont typeface="+mj-lt"/>
              <a:buAutoNum type="alphaUcPeriod"/>
            </a:pPr>
            <a:r>
              <a:rPr lang="fr-FR" sz="2400" dirty="0"/>
              <a:t>Rattacher la RUA à une cause </a:t>
            </a:r>
          </a:p>
          <a:p>
            <a:pPr marL="1062990" lvl="2" indent="-514350">
              <a:lnSpc>
                <a:spcPct val="150000"/>
              </a:lnSpc>
              <a:buClr>
                <a:schemeClr val="accent1">
                  <a:lumMod val="75000"/>
                </a:schemeClr>
              </a:buClr>
              <a:buFont typeface="+mj-lt"/>
              <a:buAutoNum type="alphaUcPeriod"/>
            </a:pPr>
            <a:r>
              <a:rPr lang="fr-FR" sz="2400" dirty="0"/>
              <a:t>Traiter la cause </a:t>
            </a:r>
          </a:p>
          <a:p>
            <a:pPr marL="514350" indent="-514350">
              <a:lnSpc>
                <a:spcPct val="150000"/>
              </a:lnSpc>
              <a:buFont typeface="+mj-lt"/>
              <a:buAutoNum type="romanUcPeriod"/>
            </a:pPr>
            <a:r>
              <a:rPr lang="fr-FR" sz="2400" dirty="0"/>
              <a:t>Conclusion </a:t>
            </a:r>
          </a:p>
          <a:p>
            <a:pPr>
              <a:lnSpc>
                <a:spcPct val="150000"/>
              </a:lnSpc>
            </a:pPr>
            <a:endParaRPr lang="fr-FR" sz="24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1433D4A9-1FDA-4D55-A2FF-60DE793E171D}"/>
              </a:ext>
            </a:extLst>
          </p:cNvPr>
          <p:cNvSpPr>
            <a:spLocks noGrp="1"/>
          </p:cNvSpPr>
          <p:nvPr>
            <p:ph type="title"/>
          </p:nvPr>
        </p:nvSpPr>
        <p:spPr>
          <a:xfrm>
            <a:off x="323528" y="295104"/>
            <a:ext cx="7772400" cy="579438"/>
          </a:xfrm>
        </p:spPr>
        <p:txBody>
          <a:bodyPr>
            <a:normAutofit fontScale="90000"/>
          </a:bodyPr>
          <a:lstStyle/>
          <a:p>
            <a:r>
              <a:rPr lang="fr-FR" b="1" dirty="0">
                <a:solidFill>
                  <a:srgbClr val="FF0000"/>
                </a:solidFill>
                <a:effectLst>
                  <a:outerShdw blurRad="38100" dist="38100" dir="2700000" algn="tl">
                    <a:srgbClr val="000000">
                      <a:alpha val="43137"/>
                    </a:srgbClr>
                  </a:outerShdw>
                </a:effectLst>
              </a:rPr>
              <a:t>3. Examens complémentaires :</a:t>
            </a:r>
            <a:endParaRPr lang="fr-FR" dirty="0"/>
          </a:p>
        </p:txBody>
      </p:sp>
      <p:sp>
        <p:nvSpPr>
          <p:cNvPr id="3" name="Espace réservé du contenu 2">
            <a:extLst>
              <a:ext uri="{FF2B5EF4-FFF2-40B4-BE49-F238E27FC236}">
                <a16:creationId xmlns:a16="http://schemas.microsoft.com/office/drawing/2014/main" xmlns="" id="{00EAED1F-C8C6-4391-B7AB-9FF80E8FA5DF}"/>
              </a:ext>
            </a:extLst>
          </p:cNvPr>
          <p:cNvSpPr>
            <a:spLocks noGrp="1"/>
          </p:cNvSpPr>
          <p:nvPr>
            <p:ph idx="1"/>
          </p:nvPr>
        </p:nvSpPr>
        <p:spPr>
          <a:xfrm>
            <a:off x="323528" y="874542"/>
            <a:ext cx="8496944" cy="5688354"/>
          </a:xfrm>
        </p:spPr>
        <p:txBody>
          <a:bodyPr>
            <a:noAutofit/>
          </a:bodyPr>
          <a:lstStyle/>
          <a:p>
            <a:pPr marL="0" indent="0" algn="just">
              <a:buNone/>
            </a:pPr>
            <a:r>
              <a:rPr lang="fr-FR" sz="2400" b="1" u="sng" dirty="0">
                <a:solidFill>
                  <a:srgbClr val="0070C0"/>
                </a:solidFill>
                <a:effectLst>
                  <a:outerShdw blurRad="38100" dist="38100" dir="2700000" algn="tl">
                    <a:srgbClr val="000000">
                      <a:alpha val="43137"/>
                    </a:srgbClr>
                  </a:outerShdw>
                </a:effectLst>
              </a:rPr>
              <a:t>2. Dans le cadre du bilan étiologique¦</a:t>
            </a:r>
          </a:p>
          <a:p>
            <a:pPr marL="0" indent="0" algn="just">
              <a:buNone/>
            </a:pPr>
            <a:r>
              <a:rPr lang="fr-FR" sz="2400" b="1" dirty="0">
                <a:effectLst>
                  <a:outerShdw blurRad="38100" dist="38100" dir="2700000" algn="tl">
                    <a:srgbClr val="000000">
                      <a:alpha val="43137"/>
                    </a:srgbClr>
                  </a:outerShdw>
                </a:effectLst>
              </a:rPr>
              <a:t>a. Échographie vésico-prostatique :</a:t>
            </a:r>
          </a:p>
          <a:p>
            <a:pPr lvl="1" algn="just">
              <a:buFont typeface="Wingdings" panose="05000000000000000000" pitchFamily="2" charset="2"/>
              <a:buChar char="q"/>
            </a:pPr>
            <a:r>
              <a:rPr lang="fr-FR" sz="2200" dirty="0"/>
              <a:t> Vessie : tumeur vésicale ; lithiase vésicale; diverticule, épaississement pariétal, l’existence d’un résidu post mictionnel </a:t>
            </a:r>
          </a:p>
          <a:p>
            <a:pPr lvl="1" algn="just">
              <a:buFont typeface="Wingdings" panose="05000000000000000000" pitchFamily="2" charset="2"/>
              <a:buChar char="q"/>
            </a:pPr>
            <a:r>
              <a:rPr lang="fr-FR" sz="2200" dirty="0"/>
              <a:t>Prostate : Volume prostatique ; lobe médian ;</a:t>
            </a:r>
          </a:p>
          <a:p>
            <a:pPr marL="0" indent="0" algn="just">
              <a:buNone/>
            </a:pPr>
            <a:r>
              <a:rPr lang="fr-FR" sz="2400" b="1" dirty="0">
                <a:effectLst>
                  <a:outerShdw blurRad="38100" dist="38100" dir="2700000" algn="tl">
                    <a:srgbClr val="000000">
                      <a:alpha val="43137"/>
                    </a:srgbClr>
                  </a:outerShdw>
                </a:effectLst>
              </a:rPr>
              <a:t>b. </a:t>
            </a:r>
            <a:r>
              <a:rPr lang="fr-FR" sz="2400" b="1" dirty="0" err="1">
                <a:effectLst>
                  <a:outerShdw blurRad="38100" dist="38100" dir="2700000" algn="tl">
                    <a:srgbClr val="000000">
                      <a:alpha val="43137"/>
                    </a:srgbClr>
                  </a:outerShdw>
                </a:effectLst>
              </a:rPr>
              <a:t>Urétro</a:t>
            </a:r>
            <a:r>
              <a:rPr lang="fr-FR" sz="2400" b="1" dirty="0">
                <a:effectLst>
                  <a:outerShdw blurRad="38100" dist="38100" dir="2700000" algn="tl">
                    <a:srgbClr val="000000">
                      <a:alpha val="43137"/>
                    </a:srgbClr>
                  </a:outerShdw>
                </a:effectLst>
              </a:rPr>
              <a:t>-cystographie rétrograde et mictionnelle </a:t>
            </a:r>
            <a:r>
              <a:rPr lang="fr-FR" sz="2400" dirty="0"/>
              <a:t>: pour explorer les sténoses de l’urètre ou les traumatismes urétraux ; </a:t>
            </a:r>
          </a:p>
          <a:p>
            <a:pPr marL="0" indent="0" algn="just">
              <a:buNone/>
            </a:pPr>
            <a:r>
              <a:rPr lang="fr-FR" sz="2400" b="1" dirty="0">
                <a:effectLst>
                  <a:outerShdw blurRad="38100" dist="38100" dir="2700000" algn="tl">
                    <a:srgbClr val="000000">
                      <a:alpha val="43137"/>
                    </a:srgbClr>
                  </a:outerShdw>
                </a:effectLst>
              </a:rPr>
              <a:t>c.  Bilan urodynamique </a:t>
            </a:r>
            <a:r>
              <a:rPr lang="fr-FR" sz="2400" dirty="0"/>
              <a:t>: en cas de pathologie neurologique associée </a:t>
            </a:r>
          </a:p>
          <a:p>
            <a:pPr marL="0" indent="0" algn="just">
              <a:buNone/>
            </a:pPr>
            <a:r>
              <a:rPr lang="fr-FR" sz="2400" b="1" dirty="0">
                <a:effectLst>
                  <a:outerShdw blurRad="38100" dist="38100" dir="2700000" algn="tl">
                    <a:srgbClr val="000000">
                      <a:alpha val="43137"/>
                    </a:srgbClr>
                  </a:outerShdw>
                </a:effectLst>
              </a:rPr>
              <a:t>d.  Bilan d’une hématurie macroscopique </a:t>
            </a:r>
            <a:r>
              <a:rPr lang="fr-FR" sz="2400" dirty="0"/>
              <a:t>: devra être complet (échographie rénale, cystoscopie…).</a:t>
            </a:r>
          </a:p>
          <a:p>
            <a:pPr marL="0" indent="0" algn="just">
              <a:buNone/>
            </a:pPr>
            <a:r>
              <a:rPr lang="fr-FR" sz="2400" b="1" dirty="0">
                <a:effectLst>
                  <a:outerShdw blurRad="38100" dist="38100" dir="2700000" algn="tl">
                    <a:srgbClr val="000000">
                      <a:alpha val="43137"/>
                    </a:srgbClr>
                  </a:outerShdw>
                </a:effectLst>
              </a:rPr>
              <a:t>e. dosage du taux de PSA : </a:t>
            </a:r>
          </a:p>
          <a:p>
            <a:pPr lvl="1" algn="just">
              <a:buFont typeface="Wingdings" panose="05000000000000000000" pitchFamily="2" charset="2"/>
              <a:buChar char="q"/>
            </a:pPr>
            <a:r>
              <a:rPr lang="fr-FR" sz="2200" dirty="0"/>
              <a:t>afin de dépister un  cancer de la prostate asymptomatique ; </a:t>
            </a:r>
          </a:p>
          <a:p>
            <a:pPr lvl="1" algn="just">
              <a:buFont typeface="Wingdings" panose="05000000000000000000" pitchFamily="2" charset="2"/>
              <a:buChar char="q"/>
            </a:pPr>
            <a:r>
              <a:rPr lang="fr-FR" sz="2200" dirty="0"/>
              <a:t>il sera souvent augmenté dans le contexte d’une  RUA; </a:t>
            </a:r>
          </a:p>
          <a:p>
            <a:pPr lvl="1" algn="just">
              <a:buFont typeface="Wingdings" panose="05000000000000000000" pitchFamily="2" charset="2"/>
              <a:buChar char="q"/>
            </a:pPr>
            <a:r>
              <a:rPr lang="fr-FR" sz="2200" dirty="0"/>
              <a:t>en cas d’augmentation, il devra être contrôlé à distance.</a:t>
            </a:r>
          </a:p>
          <a:p>
            <a:pPr algn="just"/>
            <a:endParaRPr lang="fr-FR" sz="2400" dirty="0"/>
          </a:p>
        </p:txBody>
      </p:sp>
    </p:spTree>
    <p:extLst>
      <p:ext uri="{BB962C8B-B14F-4D97-AF65-F5344CB8AC3E}">
        <p14:creationId xmlns:p14="http://schemas.microsoft.com/office/powerpoint/2010/main" xmlns="" val="127914056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57158" y="71414"/>
            <a:ext cx="8229600" cy="1143000"/>
          </a:xfrm>
        </p:spPr>
        <p:txBody>
          <a:bodyPr/>
          <a:lstStyle/>
          <a:p>
            <a:r>
              <a:rPr lang="fr-FR" b="1" dirty="0">
                <a:solidFill>
                  <a:srgbClr val="FF0000"/>
                </a:solidFill>
                <a:effectLst>
                  <a:outerShdw blurRad="38100" dist="38100" dir="2700000" algn="tl">
                    <a:srgbClr val="000000">
                      <a:alpha val="43137"/>
                    </a:srgbClr>
                  </a:outerShdw>
                </a:effectLst>
              </a:rPr>
              <a:t>4. Étiologies: </a:t>
            </a:r>
          </a:p>
        </p:txBody>
      </p:sp>
      <p:sp>
        <p:nvSpPr>
          <p:cNvPr id="5" name="Espace réservé du contenu 4"/>
          <p:cNvSpPr>
            <a:spLocks noGrp="1"/>
          </p:cNvSpPr>
          <p:nvPr>
            <p:ph idx="1"/>
          </p:nvPr>
        </p:nvSpPr>
        <p:spPr/>
        <p:txBody>
          <a:bodyPr>
            <a:normAutofit fontScale="92500" lnSpcReduction="20000"/>
          </a:bodyPr>
          <a:lstStyle/>
          <a:p>
            <a:pPr marL="0" lvl="0" indent="0">
              <a:lnSpc>
                <a:spcPct val="150000"/>
              </a:lnSpc>
              <a:buNone/>
            </a:pPr>
            <a:r>
              <a:rPr lang="fr-FR" b="1" dirty="0">
                <a:solidFill>
                  <a:srgbClr val="00B0F0"/>
                </a:solidFill>
                <a:effectLst>
                  <a:outerShdw blurRad="38100" dist="38100" dir="2700000" algn="tl">
                    <a:srgbClr val="000000">
                      <a:alpha val="43137"/>
                    </a:srgbClr>
                  </a:outerShdw>
                </a:effectLst>
              </a:rPr>
              <a:t>Chez l’homme : </a:t>
            </a:r>
          </a:p>
          <a:p>
            <a:pPr>
              <a:lnSpc>
                <a:spcPct val="150000"/>
              </a:lnSpc>
              <a:buFont typeface="Wingdings" panose="05000000000000000000" pitchFamily="2" charset="2"/>
              <a:buChar char="q"/>
            </a:pPr>
            <a:r>
              <a:rPr lang="fr-FR" dirty="0"/>
              <a:t>– hypertrophie prostatique +++ ; </a:t>
            </a:r>
          </a:p>
          <a:p>
            <a:pPr>
              <a:lnSpc>
                <a:spcPct val="150000"/>
              </a:lnSpc>
              <a:buFont typeface="Wingdings" panose="05000000000000000000" pitchFamily="2" charset="2"/>
              <a:buChar char="q"/>
            </a:pPr>
            <a:r>
              <a:rPr lang="fr-FR" dirty="0"/>
              <a:t>- cancer de la prostate </a:t>
            </a:r>
          </a:p>
          <a:p>
            <a:pPr>
              <a:lnSpc>
                <a:spcPct val="150000"/>
              </a:lnSpc>
              <a:buFont typeface="Wingdings" panose="05000000000000000000" pitchFamily="2" charset="2"/>
              <a:buChar char="q"/>
            </a:pPr>
            <a:r>
              <a:rPr lang="fr-FR" dirty="0"/>
              <a:t>–  prostatite </a:t>
            </a:r>
          </a:p>
          <a:p>
            <a:pPr marL="0" lvl="0" indent="0">
              <a:lnSpc>
                <a:spcPct val="150000"/>
              </a:lnSpc>
              <a:buNone/>
            </a:pPr>
            <a:r>
              <a:rPr lang="fr-FR" b="1" dirty="0">
                <a:solidFill>
                  <a:srgbClr val="00B0F0"/>
                </a:solidFill>
                <a:effectLst>
                  <a:outerShdw blurRad="38100" dist="38100" dir="2700000" algn="tl">
                    <a:srgbClr val="000000">
                      <a:alpha val="43137"/>
                    </a:srgbClr>
                  </a:outerShdw>
                </a:effectLst>
              </a:rPr>
              <a:t>Chez la femme :</a:t>
            </a:r>
          </a:p>
          <a:p>
            <a:pPr>
              <a:lnSpc>
                <a:spcPct val="150000"/>
              </a:lnSpc>
              <a:buFont typeface="Wingdings" panose="05000000000000000000" pitchFamily="2" charset="2"/>
              <a:buChar char="q"/>
            </a:pPr>
            <a:r>
              <a:rPr lang="fr-FR" dirty="0"/>
              <a:t>– prolapsus génital ; </a:t>
            </a:r>
          </a:p>
          <a:p>
            <a:pPr>
              <a:lnSpc>
                <a:spcPct val="150000"/>
              </a:lnSpc>
              <a:buFont typeface="Wingdings" panose="05000000000000000000" pitchFamily="2" charset="2"/>
              <a:buChar char="q"/>
            </a:pPr>
            <a:r>
              <a:rPr lang="fr-FR" dirty="0"/>
              <a:t>– diverticule sous-urétral compliqué ; </a:t>
            </a:r>
          </a:p>
          <a:p>
            <a:pPr>
              <a:lnSpc>
                <a:spcPct val="150000"/>
              </a:lnSpc>
              <a:buFont typeface="Wingdings" panose="05000000000000000000" pitchFamily="2" charset="2"/>
              <a:buChar char="q"/>
            </a:pPr>
            <a:r>
              <a:rPr lang="fr-FR" dirty="0"/>
              <a:t>–  cystite aiguë </a:t>
            </a:r>
          </a:p>
          <a:p>
            <a:pPr>
              <a:lnSpc>
                <a:spcPct val="150000"/>
              </a:lnSpc>
              <a:buNone/>
            </a:pPr>
            <a:endParaRPr lang="fr-FR"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44555" y="260648"/>
            <a:ext cx="8229600" cy="714396"/>
          </a:xfrm>
        </p:spPr>
        <p:txBody>
          <a:bodyPr>
            <a:normAutofit fontScale="90000"/>
          </a:bodyPr>
          <a:lstStyle/>
          <a:p>
            <a:r>
              <a:rPr lang="fr-FR" b="1" dirty="0">
                <a:solidFill>
                  <a:srgbClr val="FF0000"/>
                </a:solidFill>
                <a:effectLst>
                  <a:outerShdw blurRad="38100" dist="38100" dir="2700000" algn="tl">
                    <a:srgbClr val="000000">
                      <a:alpha val="43137"/>
                    </a:srgbClr>
                  </a:outerShdw>
                </a:effectLst>
              </a:rPr>
              <a:t>4. Étiologies</a:t>
            </a:r>
            <a:r>
              <a:rPr lang="fr-FR" dirty="0"/>
              <a:t>: </a:t>
            </a:r>
            <a:r>
              <a:rPr lang="fr-FR" sz="3000" b="1" dirty="0">
                <a:solidFill>
                  <a:srgbClr val="00B0F0"/>
                </a:solidFill>
                <a:effectLst>
                  <a:outerShdw blurRad="38100" dist="38100" dir="2700000" algn="tl">
                    <a:srgbClr val="000000">
                      <a:alpha val="43137"/>
                    </a:srgbClr>
                  </a:outerShdw>
                </a:effectLst>
              </a:rPr>
              <a:t>Dans les deux sexes </a:t>
            </a:r>
            <a:r>
              <a:rPr lang="fr-FR" dirty="0">
                <a:solidFill>
                  <a:srgbClr val="00B0F0"/>
                </a:solidFill>
              </a:rPr>
              <a:t>:</a:t>
            </a:r>
          </a:p>
        </p:txBody>
      </p:sp>
      <p:sp>
        <p:nvSpPr>
          <p:cNvPr id="5" name="Espace réservé du contenu 4"/>
          <p:cNvSpPr>
            <a:spLocks noGrp="1"/>
          </p:cNvSpPr>
          <p:nvPr>
            <p:ph idx="1"/>
          </p:nvPr>
        </p:nvSpPr>
        <p:spPr>
          <a:xfrm>
            <a:off x="251520" y="975044"/>
            <a:ext cx="8435280" cy="5622308"/>
          </a:xfrm>
        </p:spPr>
        <p:txBody>
          <a:bodyPr>
            <a:normAutofit/>
          </a:bodyPr>
          <a:lstStyle/>
          <a:p>
            <a:pPr marL="0" indent="0" algn="just">
              <a:buNone/>
            </a:pPr>
            <a:r>
              <a:rPr lang="fr-FR" b="1" dirty="0">
                <a:solidFill>
                  <a:schemeClr val="accent6">
                    <a:lumMod val="60000"/>
                    <a:lumOff val="40000"/>
                  </a:schemeClr>
                </a:solidFill>
                <a:effectLst>
                  <a:outerShdw blurRad="38100" dist="38100" dir="2700000" algn="tl">
                    <a:srgbClr val="000000">
                      <a:alpha val="43137"/>
                    </a:srgbClr>
                  </a:outerShdw>
                </a:effectLst>
              </a:rPr>
              <a:t>– les obstacles mécaniques : </a:t>
            </a:r>
          </a:p>
          <a:p>
            <a:pPr lvl="1" algn="just">
              <a:buFont typeface="Wingdings" panose="05000000000000000000" pitchFamily="2" charset="2"/>
              <a:buChar char="q"/>
            </a:pPr>
            <a:r>
              <a:rPr lang="fr-FR" dirty="0"/>
              <a:t>sténose urétrale, </a:t>
            </a:r>
          </a:p>
          <a:p>
            <a:pPr lvl="1" algn="just">
              <a:buFont typeface="Wingdings" panose="05000000000000000000" pitchFamily="2" charset="2"/>
              <a:buChar char="q"/>
            </a:pPr>
            <a:r>
              <a:rPr lang="fr-FR" dirty="0"/>
              <a:t>calcul de l’urètre, </a:t>
            </a:r>
          </a:p>
          <a:p>
            <a:pPr lvl="1" algn="just">
              <a:buFont typeface="Wingdings" panose="05000000000000000000" pitchFamily="2" charset="2"/>
              <a:buChar char="q"/>
            </a:pPr>
            <a:r>
              <a:rPr lang="fr-FR" dirty="0"/>
              <a:t>maladie du col vésical (hypertrophie des fibres musculaires lisses),</a:t>
            </a:r>
          </a:p>
          <a:p>
            <a:pPr lvl="1" algn="just">
              <a:buFont typeface="Wingdings" panose="05000000000000000000" pitchFamily="2" charset="2"/>
              <a:buChar char="q"/>
            </a:pPr>
            <a:r>
              <a:rPr lang="fr-FR" dirty="0"/>
              <a:t>tumeur vésicale ou pelvienne ; </a:t>
            </a:r>
          </a:p>
          <a:p>
            <a:pPr marL="0" indent="0" algn="just">
              <a:buNone/>
            </a:pPr>
            <a:r>
              <a:rPr lang="fr-FR" b="1" dirty="0">
                <a:solidFill>
                  <a:schemeClr val="accent6">
                    <a:lumMod val="60000"/>
                    <a:lumOff val="40000"/>
                  </a:schemeClr>
                </a:solidFill>
                <a:effectLst>
                  <a:outerShdw blurRad="38100" dist="38100" dir="2700000" algn="tl">
                    <a:srgbClr val="000000">
                      <a:alpha val="43137"/>
                    </a:srgbClr>
                  </a:outerShdw>
                </a:effectLst>
              </a:rPr>
              <a:t>– les obstacles fonctionnels : </a:t>
            </a:r>
          </a:p>
          <a:p>
            <a:pPr lvl="1" algn="just">
              <a:buFont typeface="Wingdings" panose="05000000000000000000" pitchFamily="2" charset="2"/>
              <a:buChar char="q"/>
            </a:pPr>
            <a:r>
              <a:rPr lang="fr-FR" dirty="0"/>
              <a:t>réflexe par pathologie anorectale (fécalome, hémorroïdes…),</a:t>
            </a:r>
          </a:p>
          <a:p>
            <a:pPr lvl="1" algn="just">
              <a:buFont typeface="Wingdings" panose="05000000000000000000" pitchFamily="2" charset="2"/>
              <a:buChar char="q"/>
            </a:pPr>
            <a:r>
              <a:rPr lang="fr-FR" dirty="0"/>
              <a:t> neurologiques centraux (sclérose en plaques, compression médullaire, maladie de Parkinson…), </a:t>
            </a:r>
          </a:p>
          <a:p>
            <a:pPr lvl="1" algn="just">
              <a:buFont typeface="Wingdings" panose="05000000000000000000" pitchFamily="2" charset="2"/>
              <a:buChar char="q"/>
            </a:pPr>
            <a:r>
              <a:rPr lang="fr-FR" dirty="0"/>
              <a:t>neurologiques périphériques (diabète, …),</a:t>
            </a:r>
          </a:p>
          <a:p>
            <a:pPr lvl="1" algn="just">
              <a:buFont typeface="Wingdings" panose="05000000000000000000" pitchFamily="2" charset="2"/>
              <a:buChar char="q"/>
            </a:pPr>
            <a:r>
              <a:rPr lang="fr-FR" dirty="0"/>
              <a:t> vessie « claquée » ; </a:t>
            </a:r>
          </a:p>
          <a:p>
            <a:pPr marL="0" indent="0" algn="just">
              <a:buNone/>
            </a:pPr>
            <a:r>
              <a:rPr lang="fr-FR" b="1" dirty="0">
                <a:solidFill>
                  <a:schemeClr val="accent6">
                    <a:lumMod val="60000"/>
                    <a:lumOff val="40000"/>
                  </a:schemeClr>
                </a:solidFill>
                <a:effectLst>
                  <a:outerShdw blurRad="38100" dist="38100" dir="2700000" algn="tl">
                    <a:srgbClr val="000000">
                      <a:alpha val="43137"/>
                    </a:srgbClr>
                  </a:outerShdw>
                </a:effectLst>
              </a:rPr>
              <a:t>les étiologies médicamenteuses ou iatrogène</a:t>
            </a:r>
            <a:r>
              <a:rPr lang="fr-FR" dirty="0"/>
              <a:t>: neuroleptiques, alpha stimulants, morphiniques, anesthésie locorégionale ou générale </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9C8691F8-941E-4366-A58E-37ABD1011FBC}"/>
              </a:ext>
            </a:extLst>
          </p:cNvPr>
          <p:cNvSpPr>
            <a:spLocks noGrp="1"/>
          </p:cNvSpPr>
          <p:nvPr>
            <p:ph type="title"/>
          </p:nvPr>
        </p:nvSpPr>
        <p:spPr/>
        <p:txBody>
          <a:bodyPr/>
          <a:lstStyle/>
          <a:p>
            <a:r>
              <a:rPr lang="fr-FR" b="1" dirty="0">
                <a:solidFill>
                  <a:srgbClr val="FF0000"/>
                </a:solidFill>
                <a:effectLst>
                  <a:outerShdw blurRad="38100" dist="38100" dir="2700000" algn="tl">
                    <a:srgbClr val="000000">
                      <a:alpha val="43137"/>
                    </a:srgbClr>
                  </a:outerShdw>
                </a:effectLst>
              </a:rPr>
              <a:t>4. Étiologies: </a:t>
            </a:r>
          </a:p>
        </p:txBody>
      </p:sp>
      <p:sp>
        <p:nvSpPr>
          <p:cNvPr id="3" name="Espace réservé du contenu 2">
            <a:extLst>
              <a:ext uri="{FF2B5EF4-FFF2-40B4-BE49-F238E27FC236}">
                <a16:creationId xmlns:a16="http://schemas.microsoft.com/office/drawing/2014/main" xmlns="" id="{CCD2F330-2024-4CC6-B817-4ED14E5E8971}"/>
              </a:ext>
            </a:extLst>
          </p:cNvPr>
          <p:cNvSpPr>
            <a:spLocks noGrp="1"/>
          </p:cNvSpPr>
          <p:nvPr>
            <p:ph idx="1"/>
          </p:nvPr>
        </p:nvSpPr>
        <p:spPr/>
        <p:txBody>
          <a:bodyPr/>
          <a:lstStyle/>
          <a:p>
            <a:pPr lvl="0"/>
            <a:endParaRPr lang="fr-FR" dirty="0"/>
          </a:p>
          <a:p>
            <a:pPr marL="0" lvl="0" indent="0">
              <a:buNone/>
            </a:pPr>
            <a:r>
              <a:rPr lang="fr-FR" sz="3500" b="1" dirty="0">
                <a:solidFill>
                  <a:srgbClr val="00B0F0"/>
                </a:solidFill>
                <a:effectLst>
                  <a:outerShdw blurRad="38100" dist="38100" dir="2700000" algn="tl">
                    <a:srgbClr val="000000">
                      <a:alpha val="43137"/>
                    </a:srgbClr>
                  </a:outerShdw>
                </a:effectLst>
              </a:rPr>
              <a:t>Chez l’enfant : </a:t>
            </a:r>
          </a:p>
          <a:p>
            <a:pPr lvl="0"/>
            <a:endParaRPr lang="fr-FR" dirty="0"/>
          </a:p>
          <a:p>
            <a:pPr>
              <a:lnSpc>
                <a:spcPct val="200000"/>
              </a:lnSpc>
              <a:buFont typeface="Wingdings" panose="05000000000000000000" pitchFamily="2" charset="2"/>
              <a:buChar char="q"/>
            </a:pPr>
            <a:r>
              <a:rPr lang="fr-FR" dirty="0"/>
              <a:t>– valve de l’urètre postérieur ;</a:t>
            </a:r>
          </a:p>
          <a:p>
            <a:pPr>
              <a:lnSpc>
                <a:spcPct val="200000"/>
              </a:lnSpc>
              <a:buFont typeface="Wingdings" panose="05000000000000000000" pitchFamily="2" charset="2"/>
              <a:buChar char="q"/>
            </a:pPr>
            <a:r>
              <a:rPr lang="fr-FR" dirty="0"/>
              <a:t>– urétérocèle.</a:t>
            </a:r>
          </a:p>
          <a:p>
            <a:endParaRPr lang="fr-FR" dirty="0"/>
          </a:p>
        </p:txBody>
      </p:sp>
    </p:spTree>
    <p:extLst>
      <p:ext uri="{BB962C8B-B14F-4D97-AF65-F5344CB8AC3E}">
        <p14:creationId xmlns:p14="http://schemas.microsoft.com/office/powerpoint/2010/main" xmlns="" val="148480436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E. Traiter la cause </a:t>
            </a:r>
          </a:p>
        </p:txBody>
      </p:sp>
      <p:sp>
        <p:nvSpPr>
          <p:cNvPr id="3" name="Espace réservé du contenu 2"/>
          <p:cNvSpPr>
            <a:spLocks noGrp="1"/>
          </p:cNvSpPr>
          <p:nvPr>
            <p:ph idx="1"/>
          </p:nvPr>
        </p:nvSpPr>
        <p:spPr/>
        <p:txBody>
          <a:bodyPr/>
          <a:lstStyle/>
          <a:p>
            <a:r>
              <a:rPr lang="fr-FR" dirty="0"/>
              <a:t>Pour éviter les récidive.</a:t>
            </a:r>
          </a:p>
          <a:p>
            <a:r>
              <a:rPr lang="fr-FR" dirty="0"/>
              <a:t>Le traitement sera fonction de </a:t>
            </a:r>
            <a:r>
              <a:rPr lang="fr-FR"/>
              <a:t>l’étiologie retrouvée. </a:t>
            </a:r>
            <a:endParaRPr lang="fr-FR"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357166"/>
            <a:ext cx="8229600" cy="1143000"/>
          </a:xfrm>
        </p:spPr>
        <p:txBody>
          <a:bodyPr/>
          <a:lstStyle/>
          <a:p>
            <a:r>
              <a:rPr lang="fr-FR" dirty="0"/>
              <a:t>Conclusion: </a:t>
            </a:r>
          </a:p>
        </p:txBody>
      </p:sp>
      <p:sp>
        <p:nvSpPr>
          <p:cNvPr id="3" name="Espace réservé du contenu 2"/>
          <p:cNvSpPr>
            <a:spLocks noGrp="1"/>
          </p:cNvSpPr>
          <p:nvPr>
            <p:ph idx="1"/>
          </p:nvPr>
        </p:nvSpPr>
        <p:spPr>
          <a:xfrm>
            <a:off x="428596" y="1447800"/>
            <a:ext cx="7772400" cy="4572000"/>
          </a:xfrm>
        </p:spPr>
        <p:txBody>
          <a:bodyPr/>
          <a:lstStyle/>
          <a:p>
            <a:endParaRPr lang="fr-FR" dirty="0"/>
          </a:p>
          <a:p>
            <a:r>
              <a:rPr lang="fr-FR" dirty="0"/>
              <a:t>Urgence urologique fréquente de diagnostic souvent facile, le traitement consiste en urgence à un drainage vésicale. </a:t>
            </a:r>
          </a:p>
          <a:p>
            <a:pPr>
              <a:buNone/>
            </a:pPr>
            <a:endParaRPr lang="fr-FR" dirty="0"/>
          </a:p>
          <a:p>
            <a:r>
              <a:rPr lang="fr-FR" dirty="0"/>
              <a:t>L’étiologie doit être rechercher et traiter pour éviter les récidives.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428604"/>
            <a:ext cx="8229600" cy="1143000"/>
          </a:xfrm>
        </p:spPr>
        <p:txBody>
          <a:bodyPr/>
          <a:lstStyle/>
          <a:p>
            <a:r>
              <a:rPr lang="fr-FR" dirty="0"/>
              <a:t>I. Définition </a:t>
            </a:r>
          </a:p>
        </p:txBody>
      </p:sp>
      <p:sp>
        <p:nvSpPr>
          <p:cNvPr id="3" name="Espace réservé du contenu 2"/>
          <p:cNvSpPr>
            <a:spLocks noGrp="1"/>
          </p:cNvSpPr>
          <p:nvPr>
            <p:ph idx="1"/>
          </p:nvPr>
        </p:nvSpPr>
        <p:spPr/>
        <p:txBody>
          <a:bodyPr/>
          <a:lstStyle/>
          <a:p>
            <a:endParaRPr lang="fr-FR" dirty="0"/>
          </a:p>
          <a:p>
            <a:pPr algn="just"/>
            <a:r>
              <a:rPr lang="fr-FR" dirty="0"/>
              <a:t>Accident brutal douloureux caractérisé par l’impossibilité totale et absolue d’uriner à vessie pleine malgré un besoin pressant. </a:t>
            </a:r>
          </a:p>
          <a:p>
            <a:pPr algn="just">
              <a:buNone/>
            </a:pPr>
            <a:endParaRPr lang="fr-FR" dirty="0"/>
          </a:p>
          <a:p>
            <a:pPr algn="just"/>
            <a:r>
              <a:rPr lang="fr-FR" dirty="0"/>
              <a:t>Fameuse expression de Guyon : pisser ou mourir.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79512" y="32728"/>
            <a:ext cx="8229600" cy="881758"/>
          </a:xfrm>
        </p:spPr>
        <p:txBody>
          <a:bodyPr/>
          <a:lstStyle/>
          <a:p>
            <a:pPr marL="857250" indent="-857250">
              <a:buFont typeface="+mj-lt"/>
              <a:buAutoNum type="romanUcPeriod" startAt="2"/>
            </a:pPr>
            <a:r>
              <a:rPr lang="fr-FR" dirty="0"/>
              <a:t>Rappel physiologique: </a:t>
            </a:r>
          </a:p>
        </p:txBody>
      </p:sp>
      <p:sp>
        <p:nvSpPr>
          <p:cNvPr id="3" name="Espace réservé du contenu 2"/>
          <p:cNvSpPr>
            <a:spLocks noGrp="1"/>
          </p:cNvSpPr>
          <p:nvPr>
            <p:ph idx="1"/>
          </p:nvPr>
        </p:nvSpPr>
        <p:spPr>
          <a:xfrm>
            <a:off x="179512" y="1214414"/>
            <a:ext cx="8507288" cy="5429296"/>
          </a:xfrm>
        </p:spPr>
        <p:txBody>
          <a:bodyPr>
            <a:normAutofit fontScale="92500" lnSpcReduction="10000"/>
          </a:bodyPr>
          <a:lstStyle/>
          <a:p>
            <a:pPr algn="just">
              <a:buNone/>
            </a:pPr>
            <a:r>
              <a:rPr lang="fr-FR" dirty="0"/>
              <a:t>Pour uriner normalement (l’action d’uriner s’appelle la miction), il faut trois choses :</a:t>
            </a:r>
          </a:p>
          <a:p>
            <a:pPr algn="just"/>
            <a:r>
              <a:rPr lang="fr-FR" b="1" dirty="0"/>
              <a:t>un réservoir </a:t>
            </a:r>
            <a:r>
              <a:rPr lang="fr-FR" dirty="0"/>
              <a:t>(la vessie) capable de se remplir facilement (la souplesse du réservoir vésical s’appelle la « compliance ») et de se contracter efficacement (le muscle vésical s’appelle le détrusor) ;</a:t>
            </a:r>
          </a:p>
          <a:p>
            <a:pPr algn="just"/>
            <a:r>
              <a:rPr lang="fr-FR" b="1" dirty="0"/>
              <a:t>une filière urétrale </a:t>
            </a:r>
            <a:r>
              <a:rPr lang="fr-FR" dirty="0"/>
              <a:t>: col vésical, prostate, sphincter strié, urètre qui doit permettre la continence (absence de fuites) et s’ouvrir librement au moment de la miction ;</a:t>
            </a:r>
          </a:p>
          <a:p>
            <a:pPr algn="just"/>
            <a:r>
              <a:rPr lang="fr-FR" b="1" dirty="0"/>
              <a:t>un système nerveux </a:t>
            </a:r>
            <a:r>
              <a:rPr lang="fr-FR" dirty="0"/>
              <a:t>qui contrôle à la fois les phases de remplissage de la vessie et les phases de miction, en permettant notamment que la vessie se contracte après que le sphincter urinaire se soit parfaitement relâché (synergie vésico-sphinctérienne).</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6278880"/>
            <a:ext cx="8229600" cy="579120"/>
          </a:xfrm>
        </p:spPr>
        <p:txBody>
          <a:bodyPr>
            <a:normAutofit fontScale="70000" lnSpcReduction="20000"/>
          </a:bodyPr>
          <a:lstStyle/>
          <a:p>
            <a:r>
              <a:rPr lang="fr-FR" sz="2800" dirty="0" smtClean="0">
                <a:solidFill>
                  <a:schemeClr val="tx1">
                    <a:lumMod val="85000"/>
                    <a:lumOff val="15000"/>
                  </a:schemeClr>
                </a:solidFill>
                <a:sym typeface="Wingdings" pitchFamily="2" charset="2"/>
              </a:rPr>
              <a:t> P</a:t>
            </a:r>
            <a:r>
              <a:rPr lang="fr-FR" sz="2800" dirty="0" smtClean="0">
                <a:solidFill>
                  <a:schemeClr val="tx1">
                    <a:lumMod val="85000"/>
                    <a:lumOff val="15000"/>
                  </a:schemeClr>
                </a:solidFill>
              </a:rPr>
              <a:t>ermettant à  la vessie de se contracter  après que le sphincter urétral soit relâché (synergie </a:t>
            </a:r>
            <a:r>
              <a:rPr lang="fr-FR" sz="2800" dirty="0" err="1" smtClean="0">
                <a:solidFill>
                  <a:schemeClr val="tx1">
                    <a:lumMod val="85000"/>
                    <a:lumOff val="15000"/>
                  </a:schemeClr>
                </a:solidFill>
              </a:rPr>
              <a:t>vésico</a:t>
            </a:r>
            <a:r>
              <a:rPr lang="fr-FR" sz="2800" dirty="0" smtClean="0">
                <a:solidFill>
                  <a:schemeClr val="tx1">
                    <a:lumMod val="85000"/>
                    <a:lumOff val="15000"/>
                  </a:schemeClr>
                </a:solidFill>
              </a:rPr>
              <a:t>-sphinctérienne).</a:t>
            </a:r>
            <a:endParaRPr lang="fr-FR" sz="2800" smtClean="0">
              <a:solidFill>
                <a:schemeClr val="tx1">
                  <a:lumMod val="85000"/>
                  <a:lumOff val="15000"/>
                </a:schemeClr>
              </a:solidFill>
            </a:endParaRPr>
          </a:p>
          <a:p>
            <a:endParaRPr lang="fr-FR" dirty="0"/>
          </a:p>
        </p:txBody>
      </p:sp>
      <p:pic>
        <p:nvPicPr>
          <p:cNvPr id="4" name="Picture 2" descr="G:\img42.jpg"/>
          <p:cNvPicPr>
            <a:picLocks noChangeAspect="1" noChangeArrowheads="1"/>
          </p:cNvPicPr>
          <p:nvPr/>
        </p:nvPicPr>
        <p:blipFill>
          <a:blip r:embed="rId2" cstate="print"/>
          <a:srcRect/>
          <a:stretch>
            <a:fillRect/>
          </a:stretch>
        </p:blipFill>
        <p:spPr bwMode="auto">
          <a:xfrm>
            <a:off x="3161664" y="1571612"/>
            <a:ext cx="3339162" cy="3466892"/>
          </a:xfrm>
          <a:prstGeom prst="roundRect">
            <a:avLst>
              <a:gd name="adj" fmla="val 16667"/>
            </a:avLst>
          </a:prstGeom>
          <a:ln w="38100">
            <a:solidFill>
              <a:srgbClr val="FF0000"/>
            </a:solid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
        <p:nvSpPr>
          <p:cNvPr id="5" name="ZoneTexte 4"/>
          <p:cNvSpPr txBox="1"/>
          <p:nvPr/>
        </p:nvSpPr>
        <p:spPr>
          <a:xfrm>
            <a:off x="6572264" y="1857364"/>
            <a:ext cx="2571736" cy="3659868"/>
          </a:xfrm>
          <a:prstGeom prst="rect">
            <a:avLst/>
          </a:prstGeom>
          <a:ln>
            <a:solidFill>
              <a:srgbClr val="FF0000"/>
            </a:solidFill>
          </a:ln>
        </p:spPr>
        <p:style>
          <a:lnRef idx="2">
            <a:schemeClr val="accent2"/>
          </a:lnRef>
          <a:fillRef idx="1">
            <a:schemeClr val="lt1"/>
          </a:fillRef>
          <a:effectRef idx="0">
            <a:schemeClr val="accent2"/>
          </a:effectRef>
          <a:fontRef idx="minor">
            <a:schemeClr val="dk1"/>
          </a:fontRef>
        </p:style>
        <p:txBody>
          <a:bodyPr wrap="square" rtlCol="0">
            <a:spAutoFit/>
          </a:bodyPr>
          <a:lstStyle/>
          <a:p>
            <a:pPr marL="457200" indent="-457200"/>
            <a:r>
              <a:rPr lang="fr-FR" sz="1600" b="1" dirty="0" smtClean="0"/>
              <a:t>Un système nerveux </a:t>
            </a:r>
          </a:p>
          <a:p>
            <a:pPr marL="457200" indent="-457200"/>
            <a:r>
              <a:rPr lang="fr-FR" sz="1600" dirty="0" smtClean="0"/>
              <a:t>qui contrôle à la fois</a:t>
            </a:r>
          </a:p>
          <a:p>
            <a:pPr>
              <a:buNone/>
            </a:pPr>
            <a:r>
              <a:rPr lang="fr-FR" sz="1600" dirty="0" smtClean="0"/>
              <a:t> - </a:t>
            </a:r>
            <a:r>
              <a:rPr lang="fr-FR" sz="1600" b="1" dirty="0" smtClean="0">
                <a:solidFill>
                  <a:srgbClr val="FF0000"/>
                </a:solidFill>
              </a:rPr>
              <a:t>Les phases de remplissage</a:t>
            </a:r>
          </a:p>
          <a:p>
            <a:pPr>
              <a:buNone/>
            </a:pPr>
            <a:r>
              <a:rPr lang="fr-FR" sz="1600" dirty="0" smtClean="0"/>
              <a:t> </a:t>
            </a:r>
            <a:r>
              <a:rPr lang="fr-FR" sz="1600" b="1" dirty="0" smtClean="0"/>
              <a:t>(</a:t>
            </a:r>
            <a:r>
              <a:rPr lang="fr-FR" sz="1600" b="1" dirty="0" smtClean="0">
                <a:solidFill>
                  <a:srgbClr val="FF0000"/>
                </a:solidFill>
              </a:rPr>
              <a:t>Système sympathique</a:t>
            </a:r>
            <a:r>
              <a:rPr lang="fr-FR" sz="1600" dirty="0" smtClean="0"/>
              <a:t>)</a:t>
            </a:r>
            <a:r>
              <a:rPr lang="fr-FR" sz="1600" dirty="0" smtClean="0">
                <a:sym typeface="Wingdings" pitchFamily="2" charset="2"/>
              </a:rPr>
              <a:t></a:t>
            </a:r>
            <a:endParaRPr lang="fr-FR" sz="1600" dirty="0" smtClean="0"/>
          </a:p>
          <a:p>
            <a:pPr>
              <a:buNone/>
            </a:pPr>
            <a:r>
              <a:rPr lang="fr-FR" sz="1600" dirty="0" smtClean="0"/>
              <a:t> Relâchement </a:t>
            </a:r>
            <a:r>
              <a:rPr lang="fr-FR" sz="1600" dirty="0" err="1" smtClean="0"/>
              <a:t>détrusor</a:t>
            </a:r>
            <a:r>
              <a:rPr lang="fr-FR" sz="1600" dirty="0" smtClean="0"/>
              <a:t> +</a:t>
            </a:r>
          </a:p>
          <a:p>
            <a:pPr>
              <a:buNone/>
            </a:pPr>
            <a:r>
              <a:rPr lang="fr-FR" sz="1600" dirty="0" smtClean="0"/>
              <a:t> augmentation du tonus urétral )  </a:t>
            </a:r>
          </a:p>
          <a:p>
            <a:pPr>
              <a:buNone/>
            </a:pPr>
            <a:r>
              <a:rPr lang="fr-FR" sz="1600" dirty="0" smtClean="0"/>
              <a:t> - </a:t>
            </a:r>
            <a:r>
              <a:rPr lang="fr-FR" sz="1600" b="1" dirty="0" smtClean="0">
                <a:solidFill>
                  <a:srgbClr val="00B050"/>
                </a:solidFill>
              </a:rPr>
              <a:t>Les phases de miction</a:t>
            </a:r>
          </a:p>
          <a:p>
            <a:pPr>
              <a:buNone/>
            </a:pPr>
            <a:r>
              <a:rPr lang="fr-FR" sz="1600" dirty="0" smtClean="0"/>
              <a:t>(</a:t>
            </a:r>
            <a:r>
              <a:rPr lang="fr-FR" sz="1600" b="1" dirty="0" smtClean="0">
                <a:solidFill>
                  <a:srgbClr val="00B050"/>
                </a:solidFill>
              </a:rPr>
              <a:t>Système parasympathique</a:t>
            </a:r>
            <a:r>
              <a:rPr lang="fr-FR" sz="1600" dirty="0" smtClean="0"/>
              <a:t>) </a:t>
            </a:r>
          </a:p>
          <a:p>
            <a:pPr>
              <a:buNone/>
            </a:pPr>
            <a:r>
              <a:rPr lang="fr-FR" sz="1600" dirty="0" smtClean="0">
                <a:sym typeface="Wingdings" pitchFamily="2" charset="2"/>
              </a:rPr>
              <a:t> </a:t>
            </a:r>
            <a:r>
              <a:rPr lang="fr-FR" sz="1600" dirty="0" smtClean="0"/>
              <a:t>Contraction du </a:t>
            </a:r>
            <a:r>
              <a:rPr lang="fr-FR" sz="1600" dirty="0" err="1" smtClean="0"/>
              <a:t>détrusor</a:t>
            </a:r>
            <a:r>
              <a:rPr lang="fr-FR" sz="1600" dirty="0" smtClean="0"/>
              <a:t> </a:t>
            </a:r>
          </a:p>
        </p:txBody>
      </p:sp>
      <p:sp>
        <p:nvSpPr>
          <p:cNvPr id="6" name="ZoneTexte 5"/>
          <p:cNvSpPr txBox="1"/>
          <p:nvPr/>
        </p:nvSpPr>
        <p:spPr>
          <a:xfrm>
            <a:off x="0" y="4437112"/>
            <a:ext cx="3275856" cy="1815882"/>
          </a:xfrm>
          <a:prstGeom prst="rect">
            <a:avLst/>
          </a:prstGeom>
          <a:solidFill>
            <a:schemeClr val="bg1"/>
          </a:solidFill>
          <a:ln w="28575">
            <a:solidFill>
              <a:srgbClr val="FF0000"/>
            </a:solidFill>
          </a:ln>
        </p:spPr>
        <p:txBody>
          <a:bodyPr wrap="square" rtlCol="0">
            <a:spAutoFit/>
          </a:bodyPr>
          <a:lstStyle/>
          <a:p>
            <a:pPr marL="457200" indent="-457200"/>
            <a:r>
              <a:rPr lang="fr-FR" sz="1600" b="1" dirty="0" smtClean="0"/>
              <a:t>Une filière urétrale :</a:t>
            </a:r>
            <a:endParaRPr lang="fr-FR" sz="1600" dirty="0" smtClean="0"/>
          </a:p>
          <a:p>
            <a:pPr marL="457200" indent="-457200"/>
            <a:r>
              <a:rPr lang="fr-FR" sz="1600" dirty="0" smtClean="0"/>
              <a:t> </a:t>
            </a:r>
            <a:r>
              <a:rPr lang="fr-FR" sz="1600" b="1" dirty="0" smtClean="0"/>
              <a:t>(</a:t>
            </a:r>
            <a:r>
              <a:rPr lang="fr-FR" sz="1600" dirty="0" smtClean="0"/>
              <a:t> col vésical, prostate</a:t>
            </a:r>
          </a:p>
          <a:p>
            <a:pPr marL="457200" indent="-457200"/>
            <a:r>
              <a:rPr lang="fr-FR" sz="1600" dirty="0" smtClean="0"/>
              <a:t>sphincter strié, urètre) </a:t>
            </a:r>
          </a:p>
          <a:p>
            <a:r>
              <a:rPr lang="fr-FR" sz="1600" dirty="0" smtClean="0"/>
              <a:t>qui doit assurer</a:t>
            </a:r>
          </a:p>
          <a:p>
            <a:r>
              <a:rPr lang="fr-FR" sz="1600" dirty="0" smtClean="0"/>
              <a:t> la continence </a:t>
            </a:r>
            <a:r>
              <a:rPr lang="fr-FR" sz="1600" dirty="0" err="1" smtClean="0"/>
              <a:t>pdt</a:t>
            </a:r>
            <a:r>
              <a:rPr lang="fr-FR" sz="1600" dirty="0" smtClean="0"/>
              <a:t> le</a:t>
            </a:r>
            <a:r>
              <a:rPr lang="fr-FR" sz="1600" dirty="0" smtClean="0">
                <a:solidFill>
                  <a:srgbClr val="FF0000"/>
                </a:solidFill>
              </a:rPr>
              <a:t> </a:t>
            </a:r>
            <a:r>
              <a:rPr lang="fr-FR" sz="1600" b="1" dirty="0" smtClean="0">
                <a:solidFill>
                  <a:srgbClr val="FF0000"/>
                </a:solidFill>
              </a:rPr>
              <a:t>remplissage</a:t>
            </a:r>
          </a:p>
          <a:p>
            <a:r>
              <a:rPr lang="fr-FR" sz="1600" dirty="0" smtClean="0"/>
              <a:t>et s'ouvrir librement au moment de la </a:t>
            </a:r>
            <a:r>
              <a:rPr lang="fr-FR" sz="1600" b="1" dirty="0" smtClean="0">
                <a:solidFill>
                  <a:srgbClr val="00B050"/>
                </a:solidFill>
              </a:rPr>
              <a:t>miction</a:t>
            </a:r>
            <a:r>
              <a:rPr lang="fr-FR" sz="1600" dirty="0" smtClean="0"/>
              <a:t> ;</a:t>
            </a:r>
          </a:p>
        </p:txBody>
      </p:sp>
      <p:sp>
        <p:nvSpPr>
          <p:cNvPr id="7" name="ZoneTexte 6"/>
          <p:cNvSpPr txBox="1"/>
          <p:nvPr/>
        </p:nvSpPr>
        <p:spPr>
          <a:xfrm>
            <a:off x="0" y="3068961"/>
            <a:ext cx="2987824" cy="1261884"/>
          </a:xfrm>
          <a:prstGeom prst="rect">
            <a:avLst/>
          </a:prstGeom>
          <a:ln>
            <a:solidFill>
              <a:srgbClr val="FF0000"/>
            </a:solidFill>
          </a:ln>
        </p:spPr>
        <p:style>
          <a:lnRef idx="2">
            <a:schemeClr val="accent2"/>
          </a:lnRef>
          <a:fillRef idx="1">
            <a:schemeClr val="lt1"/>
          </a:fillRef>
          <a:effectRef idx="0">
            <a:schemeClr val="accent2"/>
          </a:effectRef>
          <a:fontRef idx="minor">
            <a:schemeClr val="dk1"/>
          </a:fontRef>
        </p:style>
        <p:txBody>
          <a:bodyPr wrap="square" rtlCol="0">
            <a:spAutoFit/>
          </a:bodyPr>
          <a:lstStyle/>
          <a:p>
            <a:pPr marL="457200" indent="-457200"/>
            <a:r>
              <a:rPr lang="fr-FR" sz="1600" b="1" dirty="0" smtClean="0"/>
              <a:t>Un réservoir</a:t>
            </a:r>
            <a:r>
              <a:rPr lang="fr-FR" sz="1600" dirty="0" smtClean="0"/>
              <a:t> : (la vessie)  </a:t>
            </a:r>
          </a:p>
          <a:p>
            <a:r>
              <a:rPr lang="fr-FR" sz="1400" dirty="0" err="1" smtClean="0"/>
              <a:t>Compliance</a:t>
            </a:r>
            <a:r>
              <a:rPr lang="fr-FR" sz="1400" dirty="0" smtClean="0"/>
              <a:t> permettant  le </a:t>
            </a:r>
            <a:r>
              <a:rPr lang="fr-FR" sz="1400" b="1" dirty="0" smtClean="0">
                <a:solidFill>
                  <a:srgbClr val="FF0000"/>
                </a:solidFill>
              </a:rPr>
              <a:t>remplissage</a:t>
            </a:r>
          </a:p>
          <a:p>
            <a:r>
              <a:rPr lang="fr-FR" sz="1600" dirty="0" smtClean="0"/>
              <a:t>Contractilité permettant la </a:t>
            </a:r>
            <a:r>
              <a:rPr lang="fr-FR" sz="1600" b="1" dirty="0" smtClean="0">
                <a:solidFill>
                  <a:srgbClr val="00B050"/>
                </a:solidFill>
              </a:rPr>
              <a:t>miction</a:t>
            </a:r>
          </a:p>
        </p:txBody>
      </p:sp>
      <p:pic>
        <p:nvPicPr>
          <p:cNvPr id="8" name="Picture 3" descr="C:\Users\ismahane\Desktop\ahmed\image_3595_m (1).jpg"/>
          <p:cNvPicPr>
            <a:picLocks noChangeAspect="1" noChangeArrowheads="1"/>
          </p:cNvPicPr>
          <p:nvPr/>
        </p:nvPicPr>
        <p:blipFill>
          <a:blip r:embed="rId3" cstate="print"/>
          <a:srcRect/>
          <a:stretch>
            <a:fillRect/>
          </a:stretch>
        </p:blipFill>
        <p:spPr bwMode="auto">
          <a:xfrm>
            <a:off x="1547664" y="980728"/>
            <a:ext cx="1057273" cy="1717132"/>
          </a:xfrm>
          <a:prstGeom prst="rect">
            <a:avLst/>
          </a:prstGeom>
          <a:ln w="9525" cap="sq">
            <a:solidFill>
              <a:srgbClr val="FF0000"/>
            </a:solidFill>
            <a:prstDash val="solid"/>
            <a:miter lim="800000"/>
          </a:ln>
          <a:effectLst>
            <a:outerShdw blurRad="50800" dist="38100" dir="2700000" algn="tl" rotWithShape="0">
              <a:srgbClr val="000000">
                <a:alpha val="43000"/>
              </a:srgbClr>
            </a:outerShdw>
          </a:effectLst>
        </p:spPr>
      </p:pic>
      <p:pic>
        <p:nvPicPr>
          <p:cNvPr id="9" name="Picture 6" descr="C:\Users\ismahane\Desktop\ahmed\image_3595_m.jpg"/>
          <p:cNvPicPr>
            <a:picLocks noChangeAspect="1" noChangeArrowheads="1"/>
          </p:cNvPicPr>
          <p:nvPr/>
        </p:nvPicPr>
        <p:blipFill>
          <a:blip r:embed="rId4" cstate="print"/>
          <a:srcRect/>
          <a:stretch>
            <a:fillRect/>
          </a:stretch>
        </p:blipFill>
        <p:spPr bwMode="auto">
          <a:xfrm>
            <a:off x="323528" y="1052736"/>
            <a:ext cx="971552" cy="1393169"/>
          </a:xfrm>
          <a:prstGeom prst="rect">
            <a:avLst/>
          </a:prstGeom>
          <a:ln w="9525" cap="sq">
            <a:solidFill>
              <a:srgbClr val="FF0000"/>
            </a:solidFill>
            <a:prstDash val="solid"/>
            <a:miter lim="800000"/>
          </a:ln>
          <a:effectLst>
            <a:outerShdw blurRad="50800" dist="38100" dir="2700000" algn="tl" rotWithShape="0">
              <a:srgbClr val="000000">
                <a:alpha val="43000"/>
              </a:srgbClr>
            </a:outerShdw>
          </a:effec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1">
            <a:extLst>
              <a:ext uri="{FF2B5EF4-FFF2-40B4-BE49-F238E27FC236}">
                <a16:creationId xmlns:a16="http://schemas.microsoft.com/office/drawing/2014/main" xmlns="" id="{CFC5B8AD-1328-44D1-A6C0-C87E0AC3DABC}"/>
              </a:ext>
            </a:extLst>
          </p:cNvPr>
          <p:cNvSpPr>
            <a:spLocks noGrp="1"/>
          </p:cNvSpPr>
          <p:nvPr>
            <p:ph type="title"/>
          </p:nvPr>
        </p:nvSpPr>
        <p:spPr>
          <a:xfrm>
            <a:off x="285720" y="332656"/>
            <a:ext cx="8229600" cy="881758"/>
          </a:xfrm>
        </p:spPr>
        <p:txBody>
          <a:bodyPr/>
          <a:lstStyle/>
          <a:p>
            <a:pPr marL="857250" indent="-857250">
              <a:buFont typeface="+mj-lt"/>
              <a:buAutoNum type="romanUcPeriod" startAt="2"/>
            </a:pPr>
            <a:r>
              <a:rPr lang="fr-FR" dirty="0"/>
              <a:t>Rappel physiologique: </a:t>
            </a:r>
          </a:p>
        </p:txBody>
      </p:sp>
      <p:sp>
        <p:nvSpPr>
          <p:cNvPr id="3" name="Espace réservé du contenu 2">
            <a:extLst>
              <a:ext uri="{FF2B5EF4-FFF2-40B4-BE49-F238E27FC236}">
                <a16:creationId xmlns:a16="http://schemas.microsoft.com/office/drawing/2014/main" xmlns="" id="{A2F1B7A9-4429-4343-A9B5-4A0A35016367}"/>
              </a:ext>
            </a:extLst>
          </p:cNvPr>
          <p:cNvSpPr>
            <a:spLocks noGrp="1"/>
          </p:cNvSpPr>
          <p:nvPr>
            <p:ph idx="1"/>
          </p:nvPr>
        </p:nvSpPr>
        <p:spPr>
          <a:xfrm>
            <a:off x="354360" y="1340768"/>
            <a:ext cx="8435280" cy="5184576"/>
          </a:xfrm>
        </p:spPr>
        <p:txBody>
          <a:bodyPr>
            <a:noAutofit/>
          </a:bodyPr>
          <a:lstStyle/>
          <a:p>
            <a:pPr algn="just">
              <a:lnSpc>
                <a:spcPct val="115000"/>
              </a:lnSpc>
              <a:spcAft>
                <a:spcPts val="0"/>
              </a:spcAft>
            </a:pPr>
            <a:r>
              <a:rPr lang="fr-FR" sz="2100" dirty="0">
                <a:ea typeface="Calibri" panose="020F0502020204030204" pitchFamily="34" charset="0"/>
                <a:cs typeface="Times New Roman" panose="02020603050405020304" pitchFamily="18" charset="0"/>
              </a:rPr>
              <a:t>Le contrôle </a:t>
            </a:r>
            <a:r>
              <a:rPr lang="fr-FR" sz="2100" dirty="0" err="1">
                <a:ea typeface="Calibri" panose="020F0502020204030204" pitchFamily="34" charset="0"/>
                <a:cs typeface="Times New Roman" panose="02020603050405020304" pitchFamily="18" charset="0"/>
              </a:rPr>
              <a:t>vésicosphinctérien</a:t>
            </a:r>
            <a:r>
              <a:rPr lang="fr-FR" sz="2100" dirty="0">
                <a:ea typeface="Calibri" panose="020F0502020204030204" pitchFamily="34" charset="0"/>
                <a:cs typeface="Times New Roman" panose="02020603050405020304" pitchFamily="18" charset="0"/>
              </a:rPr>
              <a:t> est médié par une innervation végétative et somatique </a:t>
            </a:r>
            <a:endParaRPr lang="fr-FR" sz="2100" dirty="0">
              <a:ea typeface="Calibri" panose="020F0502020204030204" pitchFamily="34" charset="0"/>
              <a:cs typeface="Arial" panose="020B0604020202020204" pitchFamily="34" charset="0"/>
            </a:endParaRPr>
          </a:p>
          <a:p>
            <a:pPr marL="342900" lvl="0" indent="-342900" algn="just">
              <a:lnSpc>
                <a:spcPct val="115000"/>
              </a:lnSpc>
              <a:spcAft>
                <a:spcPts val="0"/>
              </a:spcAft>
              <a:buFont typeface="Wingdings 3" panose="05040102010807070707" pitchFamily="18" charset="2"/>
              <a:buChar char=""/>
              <a:tabLst>
                <a:tab pos="457200" algn="l"/>
              </a:tabLst>
            </a:pPr>
            <a:r>
              <a:rPr lang="fr-FR" sz="2100" b="1" dirty="0">
                <a:ea typeface="Calibri" panose="020F0502020204030204" pitchFamily="34" charset="0"/>
                <a:cs typeface="Times New Roman" panose="02020603050405020304" pitchFamily="18" charset="0"/>
              </a:rPr>
              <a:t>L'innervation sympathique : </a:t>
            </a:r>
            <a:endParaRPr lang="fr-FR" sz="2100" dirty="0">
              <a:ea typeface="Calibri" panose="020F0502020204030204" pitchFamily="34" charset="0"/>
              <a:cs typeface="Arial" panose="020B0604020202020204" pitchFamily="34" charset="0"/>
            </a:endParaRPr>
          </a:p>
          <a:p>
            <a:pPr marL="742950" lvl="1" indent="-285750" algn="just">
              <a:lnSpc>
                <a:spcPct val="115000"/>
              </a:lnSpc>
              <a:spcAft>
                <a:spcPts val="0"/>
              </a:spcAft>
              <a:buFont typeface="Wingdings" panose="05000000000000000000" pitchFamily="2" charset="2"/>
              <a:buChar char=""/>
              <a:tabLst>
                <a:tab pos="914400" algn="l"/>
              </a:tabLst>
            </a:pPr>
            <a:r>
              <a:rPr lang="fr-FR" sz="2100" dirty="0">
                <a:ea typeface="Calibri" panose="020F0502020204030204" pitchFamily="34" charset="0"/>
                <a:cs typeface="Times New Roman" panose="02020603050405020304" pitchFamily="18" charset="0"/>
              </a:rPr>
              <a:t>permet la relaxation du détrusor et l'activation du sphincter lisse de l'urètre,</a:t>
            </a:r>
            <a:endParaRPr lang="fr-FR" sz="2100" dirty="0">
              <a:ea typeface="Calibri" panose="020F0502020204030204" pitchFamily="34" charset="0"/>
              <a:cs typeface="Arial" panose="020B0604020202020204" pitchFamily="34" charset="0"/>
            </a:endParaRPr>
          </a:p>
          <a:p>
            <a:pPr marL="742950" lvl="1" indent="-285750" algn="just">
              <a:lnSpc>
                <a:spcPct val="115000"/>
              </a:lnSpc>
              <a:spcAft>
                <a:spcPts val="0"/>
              </a:spcAft>
              <a:buFont typeface="Wingdings" panose="05000000000000000000" pitchFamily="2" charset="2"/>
              <a:buChar char=""/>
              <a:tabLst>
                <a:tab pos="914400" algn="l"/>
              </a:tabLst>
            </a:pPr>
            <a:r>
              <a:rPr lang="fr-FR" sz="2100" dirty="0">
                <a:ea typeface="Calibri" panose="020F0502020204030204" pitchFamily="34" charset="0"/>
                <a:cs typeface="Times New Roman" panose="02020603050405020304" pitchFamily="18" charset="0"/>
              </a:rPr>
              <a:t>remplissage vésical et la continence </a:t>
            </a:r>
            <a:endParaRPr lang="fr-FR" sz="2100" dirty="0">
              <a:ea typeface="Calibri" panose="020F0502020204030204" pitchFamily="34" charset="0"/>
              <a:cs typeface="Arial" panose="020B0604020202020204" pitchFamily="34" charset="0"/>
            </a:endParaRPr>
          </a:p>
          <a:p>
            <a:pPr marL="342900" lvl="0" indent="-342900" algn="just">
              <a:lnSpc>
                <a:spcPct val="115000"/>
              </a:lnSpc>
              <a:spcAft>
                <a:spcPts val="0"/>
              </a:spcAft>
              <a:buFont typeface="Wingdings 3" panose="05040102010807070707" pitchFamily="18" charset="2"/>
              <a:buChar char=""/>
              <a:tabLst>
                <a:tab pos="457200" algn="l"/>
              </a:tabLst>
            </a:pPr>
            <a:r>
              <a:rPr lang="fr-FR" sz="2100" b="1" dirty="0">
                <a:ea typeface="Calibri" panose="020F0502020204030204" pitchFamily="34" charset="0"/>
                <a:cs typeface="Times New Roman" panose="02020603050405020304" pitchFamily="18" charset="0"/>
              </a:rPr>
              <a:t>Les fibres parasympathiques :</a:t>
            </a:r>
            <a:r>
              <a:rPr lang="fr-FR" sz="2100" dirty="0">
                <a:ea typeface="Calibri" panose="020F0502020204030204" pitchFamily="34" charset="0"/>
                <a:cs typeface="Times New Roman" panose="02020603050405020304" pitchFamily="18" charset="0"/>
              </a:rPr>
              <a:t> </a:t>
            </a:r>
            <a:endParaRPr lang="fr-FR" sz="2100" dirty="0">
              <a:ea typeface="Calibri" panose="020F0502020204030204" pitchFamily="34" charset="0"/>
              <a:cs typeface="Arial" panose="020B0604020202020204" pitchFamily="34" charset="0"/>
            </a:endParaRPr>
          </a:p>
          <a:p>
            <a:pPr marL="742950" lvl="1" indent="-285750" algn="just">
              <a:lnSpc>
                <a:spcPct val="115000"/>
              </a:lnSpc>
              <a:spcAft>
                <a:spcPts val="0"/>
              </a:spcAft>
              <a:buFont typeface="Wingdings" panose="05000000000000000000" pitchFamily="2" charset="2"/>
              <a:buChar char=""/>
              <a:tabLst>
                <a:tab pos="914400" algn="l"/>
              </a:tabLst>
            </a:pPr>
            <a:r>
              <a:rPr lang="fr-FR" sz="2100" dirty="0">
                <a:ea typeface="Calibri" panose="020F0502020204030204" pitchFamily="34" charset="0"/>
                <a:cs typeface="Times New Roman" panose="02020603050405020304" pitchFamily="18" charset="0"/>
              </a:rPr>
              <a:t>Elles déclenchent la contraction du détrusor et la relaxation du sphincter lisse urétral, </a:t>
            </a:r>
            <a:endParaRPr lang="fr-FR" sz="2100" dirty="0">
              <a:ea typeface="Calibri" panose="020F0502020204030204" pitchFamily="34" charset="0"/>
              <a:cs typeface="Arial" panose="020B0604020202020204" pitchFamily="34" charset="0"/>
            </a:endParaRPr>
          </a:p>
          <a:p>
            <a:pPr marL="742950" lvl="1" indent="-285750" algn="just">
              <a:lnSpc>
                <a:spcPct val="115000"/>
              </a:lnSpc>
              <a:spcAft>
                <a:spcPts val="0"/>
              </a:spcAft>
              <a:buFont typeface="Wingdings" panose="05000000000000000000" pitchFamily="2" charset="2"/>
              <a:buChar char=""/>
              <a:tabLst>
                <a:tab pos="914400" algn="l"/>
              </a:tabLst>
            </a:pPr>
            <a:r>
              <a:rPr lang="fr-FR" sz="2100" dirty="0">
                <a:ea typeface="Calibri" panose="020F0502020204030204" pitchFamily="34" charset="0"/>
                <a:cs typeface="Times New Roman" panose="02020603050405020304" pitchFamily="18" charset="0"/>
              </a:rPr>
              <a:t>la miction. </a:t>
            </a:r>
            <a:endParaRPr lang="fr-FR" sz="2100" dirty="0">
              <a:ea typeface="Calibri" panose="020F0502020204030204" pitchFamily="34" charset="0"/>
              <a:cs typeface="Arial" panose="020B0604020202020204" pitchFamily="34" charset="0"/>
            </a:endParaRPr>
          </a:p>
          <a:p>
            <a:pPr marL="342900" lvl="0" indent="-342900" algn="just">
              <a:lnSpc>
                <a:spcPct val="115000"/>
              </a:lnSpc>
              <a:spcAft>
                <a:spcPts val="0"/>
              </a:spcAft>
              <a:buFont typeface="Wingdings 3" panose="05040102010807070707" pitchFamily="18" charset="2"/>
              <a:buChar char=""/>
              <a:tabLst>
                <a:tab pos="457200" algn="l"/>
              </a:tabLst>
            </a:pPr>
            <a:r>
              <a:rPr lang="fr-FR" sz="2100" b="1" dirty="0">
                <a:ea typeface="Calibri" panose="020F0502020204030204" pitchFamily="34" charset="0"/>
                <a:cs typeface="Times New Roman" panose="02020603050405020304" pitchFamily="18" charset="0"/>
              </a:rPr>
              <a:t>L'innervation somatique:</a:t>
            </a:r>
            <a:r>
              <a:rPr lang="fr-FR" sz="2100" dirty="0">
                <a:ea typeface="Calibri" panose="020F0502020204030204" pitchFamily="34" charset="0"/>
                <a:cs typeface="Times New Roman" panose="02020603050405020304" pitchFamily="18" charset="0"/>
              </a:rPr>
              <a:t> </a:t>
            </a:r>
            <a:endParaRPr lang="fr-FR" sz="2100" dirty="0">
              <a:ea typeface="Calibri" panose="020F0502020204030204" pitchFamily="34" charset="0"/>
              <a:cs typeface="Arial" panose="020B0604020202020204" pitchFamily="34" charset="0"/>
            </a:endParaRPr>
          </a:p>
          <a:p>
            <a:pPr marL="742950" lvl="1" indent="-285750" algn="just">
              <a:lnSpc>
                <a:spcPct val="115000"/>
              </a:lnSpc>
              <a:spcAft>
                <a:spcPts val="0"/>
              </a:spcAft>
              <a:buFont typeface="Wingdings" panose="05000000000000000000" pitchFamily="2" charset="2"/>
              <a:buChar char=""/>
              <a:tabLst>
                <a:tab pos="914400" algn="l"/>
              </a:tabLst>
            </a:pPr>
            <a:r>
              <a:rPr lang="fr-FR" sz="2100" dirty="0">
                <a:ea typeface="Calibri" panose="020F0502020204030204" pitchFamily="34" charset="0"/>
                <a:cs typeface="Times New Roman" panose="02020603050405020304" pitchFamily="18" charset="0"/>
              </a:rPr>
              <a:t>contrôle le sphincter strié urétral</a:t>
            </a:r>
            <a:endParaRPr lang="fr-FR" sz="2100" dirty="0">
              <a:ea typeface="Calibri" panose="020F0502020204030204" pitchFamily="34" charset="0"/>
              <a:cs typeface="Arial" panose="020B0604020202020204" pitchFamily="34" charset="0"/>
            </a:endParaRPr>
          </a:p>
          <a:p>
            <a:pPr marL="742950" lvl="1" indent="-285750" algn="just">
              <a:lnSpc>
                <a:spcPct val="115000"/>
              </a:lnSpc>
              <a:spcAft>
                <a:spcPts val="0"/>
              </a:spcAft>
              <a:buFont typeface="Wingdings" panose="05000000000000000000" pitchFamily="2" charset="2"/>
              <a:buChar char=""/>
              <a:tabLst>
                <a:tab pos="914400" algn="l"/>
              </a:tabLst>
            </a:pPr>
            <a:r>
              <a:rPr lang="fr-FR" sz="2100" dirty="0">
                <a:ea typeface="Calibri" panose="020F0502020204030204" pitchFamily="34" charset="0"/>
                <a:cs typeface="Times New Roman" panose="02020603050405020304" pitchFamily="18" charset="0"/>
              </a:rPr>
              <a:t>Son relâchement permet la miction.</a:t>
            </a:r>
            <a:endParaRPr lang="fr-FR" sz="2100" dirty="0"/>
          </a:p>
        </p:txBody>
      </p:sp>
    </p:spTree>
    <p:extLst>
      <p:ext uri="{BB962C8B-B14F-4D97-AF65-F5344CB8AC3E}">
        <p14:creationId xmlns:p14="http://schemas.microsoft.com/office/powerpoint/2010/main" xmlns="" val="13864272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85720" y="71414"/>
            <a:ext cx="8229600" cy="1143000"/>
          </a:xfrm>
        </p:spPr>
        <p:txBody>
          <a:bodyPr/>
          <a:lstStyle/>
          <a:p>
            <a:pPr marL="857250" indent="-857250">
              <a:buFont typeface="+mj-lt"/>
              <a:buAutoNum type="romanUcPeriod" startAt="2"/>
            </a:pPr>
            <a:r>
              <a:rPr lang="fr-FR" dirty="0"/>
              <a:t>Rappel physiologique: </a:t>
            </a:r>
          </a:p>
        </p:txBody>
      </p:sp>
      <p:sp>
        <p:nvSpPr>
          <p:cNvPr id="3" name="Espace réservé du contenu 2"/>
          <p:cNvSpPr>
            <a:spLocks noGrp="1"/>
          </p:cNvSpPr>
          <p:nvPr>
            <p:ph idx="1"/>
          </p:nvPr>
        </p:nvSpPr>
        <p:spPr>
          <a:xfrm>
            <a:off x="457200" y="1428736"/>
            <a:ext cx="8229600" cy="5214974"/>
          </a:xfrm>
        </p:spPr>
        <p:txBody>
          <a:bodyPr>
            <a:normAutofit/>
          </a:bodyPr>
          <a:lstStyle/>
          <a:p>
            <a:pPr>
              <a:buNone/>
            </a:pPr>
            <a:r>
              <a:rPr lang="fr-FR" dirty="0"/>
              <a:t>La rétention aiguë d’urine peut donc résulter soit </a:t>
            </a:r>
          </a:p>
          <a:p>
            <a:pPr>
              <a:lnSpc>
                <a:spcPct val="200000"/>
              </a:lnSpc>
              <a:buFont typeface="Wingdings" panose="05000000000000000000" pitchFamily="2" charset="2"/>
              <a:buChar char="q"/>
            </a:pPr>
            <a:r>
              <a:rPr lang="fr-FR" dirty="0"/>
              <a:t>d’un obstacle sous-vésical (le plus souvent) </a:t>
            </a:r>
          </a:p>
          <a:p>
            <a:pPr>
              <a:lnSpc>
                <a:spcPct val="200000"/>
              </a:lnSpc>
              <a:buFont typeface="Wingdings" panose="05000000000000000000" pitchFamily="2" charset="2"/>
              <a:buChar char="q"/>
            </a:pPr>
            <a:r>
              <a:rPr lang="fr-FR" dirty="0"/>
              <a:t>ou d’une altération de la commande neurologique, </a:t>
            </a:r>
          </a:p>
          <a:p>
            <a:pPr>
              <a:lnSpc>
                <a:spcPct val="200000"/>
              </a:lnSpc>
              <a:buFont typeface="Wingdings" panose="05000000000000000000" pitchFamily="2" charset="2"/>
              <a:buChar char="q"/>
            </a:pPr>
            <a:r>
              <a:rPr lang="fr-FR" dirty="0"/>
              <a:t>et enfin plus rarement d’un défaut de contraction vésicale.</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marL="857250" indent="-857250">
              <a:buFont typeface="+mj-lt"/>
              <a:buAutoNum type="romanUcPeriod" startAt="3"/>
            </a:pPr>
            <a:r>
              <a:rPr lang="fr-FR" dirty="0"/>
              <a:t>Conduite à tenir proprement dite </a:t>
            </a:r>
          </a:p>
        </p:txBody>
      </p:sp>
      <p:sp>
        <p:nvSpPr>
          <p:cNvPr id="3" name="Espace réservé du contenu 2"/>
          <p:cNvSpPr>
            <a:spLocks noGrp="1"/>
          </p:cNvSpPr>
          <p:nvPr>
            <p:ph idx="1"/>
          </p:nvPr>
        </p:nvSpPr>
        <p:spPr/>
        <p:txBody>
          <a:bodyPr/>
          <a:lstStyle/>
          <a:p>
            <a:pPr marL="514350" indent="-514350">
              <a:buFont typeface="+mj-lt"/>
              <a:buAutoNum type="alphaUcPeriod"/>
            </a:pPr>
            <a:endParaRPr lang="fr-FR" dirty="0"/>
          </a:p>
          <a:p>
            <a:pPr marL="514350" indent="-514350">
              <a:buFont typeface="+mj-lt"/>
              <a:buAutoNum type="alphaUcPeriod"/>
            </a:pPr>
            <a:r>
              <a:rPr lang="fr-FR" dirty="0"/>
              <a:t>Reconnaitre la RUA .</a:t>
            </a:r>
          </a:p>
          <a:p>
            <a:pPr marL="514350" indent="-514350">
              <a:buFont typeface="+mj-lt"/>
              <a:buAutoNum type="alphaUcPeriod"/>
            </a:pPr>
            <a:r>
              <a:rPr lang="fr-FR" dirty="0"/>
              <a:t>Eliminer ce qui n’est pas une RUA.</a:t>
            </a:r>
          </a:p>
          <a:p>
            <a:pPr marL="514350" indent="-514350">
              <a:buFont typeface="+mj-lt"/>
              <a:buAutoNum type="alphaUcPeriod"/>
            </a:pPr>
            <a:r>
              <a:rPr lang="fr-FR" dirty="0"/>
              <a:t>Soulager le patient.</a:t>
            </a:r>
          </a:p>
          <a:p>
            <a:pPr marL="514350" indent="-514350">
              <a:buFont typeface="+mj-lt"/>
              <a:buAutoNum type="alphaUcPeriod"/>
            </a:pPr>
            <a:r>
              <a:rPr lang="fr-FR" dirty="0"/>
              <a:t>Rattacher la RUA à une cause </a:t>
            </a:r>
          </a:p>
          <a:p>
            <a:pPr marL="514350" indent="-514350">
              <a:buFont typeface="+mj-lt"/>
              <a:buAutoNum type="alphaUcPeriod"/>
            </a:pPr>
            <a:r>
              <a:rPr lang="fr-FR" dirty="0"/>
              <a:t>Traiter la cause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0"/>
            <a:ext cx="7772400" cy="1143000"/>
          </a:xfrm>
        </p:spPr>
        <p:txBody>
          <a:bodyPr/>
          <a:lstStyle/>
          <a:p>
            <a:r>
              <a:rPr lang="fr-FR" dirty="0"/>
              <a:t>A. Reconnaitre la RUA </a:t>
            </a:r>
          </a:p>
        </p:txBody>
      </p:sp>
      <p:sp>
        <p:nvSpPr>
          <p:cNvPr id="3" name="Espace réservé du contenu 2"/>
          <p:cNvSpPr>
            <a:spLocks noGrp="1"/>
          </p:cNvSpPr>
          <p:nvPr>
            <p:ph idx="1"/>
          </p:nvPr>
        </p:nvSpPr>
        <p:spPr>
          <a:xfrm>
            <a:off x="467544" y="1143000"/>
            <a:ext cx="8219256" cy="5238328"/>
          </a:xfrm>
        </p:spPr>
        <p:txBody>
          <a:bodyPr>
            <a:normAutofit fontScale="92500"/>
          </a:bodyPr>
          <a:lstStyle/>
          <a:p>
            <a:pPr marL="0" lvl="0" indent="0">
              <a:lnSpc>
                <a:spcPct val="150000"/>
              </a:lnSpc>
              <a:buNone/>
            </a:pPr>
            <a:r>
              <a:rPr lang="fr-FR" sz="2400" b="1" dirty="0">
                <a:solidFill>
                  <a:srgbClr val="FF0000"/>
                </a:solidFill>
                <a:effectLst>
                  <a:outerShdw blurRad="38100" dist="38100" dir="2700000" algn="tl">
                    <a:srgbClr val="000000">
                      <a:alpha val="43137"/>
                    </a:srgbClr>
                  </a:outerShdw>
                </a:effectLst>
              </a:rPr>
              <a:t>A. Diagnostic facile</a:t>
            </a:r>
            <a:r>
              <a:rPr lang="fr-FR" sz="2400" b="1" dirty="0"/>
              <a:t> :</a:t>
            </a:r>
            <a:endParaRPr lang="fr-FR" sz="2400" dirty="0"/>
          </a:p>
          <a:p>
            <a:pPr lvl="0">
              <a:lnSpc>
                <a:spcPct val="150000"/>
              </a:lnSpc>
            </a:pPr>
            <a:r>
              <a:rPr lang="fr-FR" sz="2400" dirty="0"/>
              <a:t>Un patient agité, anxieux ;</a:t>
            </a:r>
          </a:p>
          <a:p>
            <a:pPr lvl="0">
              <a:lnSpc>
                <a:spcPct val="150000"/>
              </a:lnSpc>
            </a:pPr>
            <a:r>
              <a:rPr lang="fr-FR" sz="2400" dirty="0"/>
              <a:t>Impossibilité d’uriner malgré une vessie pleine et l’envie d’uriner.</a:t>
            </a:r>
          </a:p>
          <a:p>
            <a:pPr>
              <a:lnSpc>
                <a:spcPct val="150000"/>
              </a:lnSpc>
            </a:pPr>
            <a:r>
              <a:rPr lang="fr-FR" sz="2400" dirty="0"/>
              <a:t>L’examen clinique confirme le diagnostic :</a:t>
            </a:r>
          </a:p>
          <a:p>
            <a:pPr lvl="1">
              <a:lnSpc>
                <a:spcPct val="150000"/>
              </a:lnSpc>
              <a:buFont typeface="Wingdings" panose="05000000000000000000" pitchFamily="2" charset="2"/>
              <a:buChar char="q"/>
            </a:pPr>
            <a:r>
              <a:rPr lang="fr-FR" dirty="0"/>
              <a:t>Douleurs hypogastriques permanentes exacerbées par l’effort et la palpation hypogastrique.</a:t>
            </a:r>
          </a:p>
          <a:p>
            <a:pPr lvl="1">
              <a:lnSpc>
                <a:spcPct val="150000"/>
              </a:lnSpc>
              <a:buFont typeface="Wingdings" panose="05000000000000000000" pitchFamily="2" charset="2"/>
              <a:buChar char="q"/>
            </a:pPr>
            <a:r>
              <a:rPr lang="fr-FR" dirty="0"/>
              <a:t>Globe vésical, souvent visible, toujours palpable, sous forme d’une masse hypogastrique douloureuse bien limitée, mate à la percussion, à limite supérieure convexe vers le haut.</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ébit">
  <a:themeElements>
    <a:clrScheme name="Débit">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Débit">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Débit">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1491</TotalTime>
  <Words>939</Words>
  <Application>Microsoft Office PowerPoint</Application>
  <PresentationFormat>Affichage à l'écran (4:3)</PresentationFormat>
  <Paragraphs>211</Paragraphs>
  <Slides>25</Slides>
  <Notes>0</Notes>
  <HiddenSlides>0</HiddenSlides>
  <MMClips>0</MMClips>
  <ScaleCrop>false</ScaleCrop>
  <HeadingPairs>
    <vt:vector size="4" baseType="variant">
      <vt:variant>
        <vt:lpstr>Thème</vt:lpstr>
      </vt:variant>
      <vt:variant>
        <vt:i4>1</vt:i4>
      </vt:variant>
      <vt:variant>
        <vt:lpstr>Titres des diapositives</vt:lpstr>
      </vt:variant>
      <vt:variant>
        <vt:i4>25</vt:i4>
      </vt:variant>
    </vt:vector>
  </HeadingPairs>
  <TitlesOfParts>
    <vt:vector size="26" baseType="lpstr">
      <vt:lpstr>Débit</vt:lpstr>
      <vt:lpstr>Rétention urinaire aiguë</vt:lpstr>
      <vt:lpstr>PLAN </vt:lpstr>
      <vt:lpstr>I. Définition </vt:lpstr>
      <vt:lpstr>Rappel physiologique: </vt:lpstr>
      <vt:lpstr>Diapositive 5</vt:lpstr>
      <vt:lpstr>Rappel physiologique: </vt:lpstr>
      <vt:lpstr>Rappel physiologique: </vt:lpstr>
      <vt:lpstr>Conduite à tenir proprement dite </vt:lpstr>
      <vt:lpstr>A. Reconnaitre la RUA </vt:lpstr>
      <vt:lpstr>A. Reconnaitre la RUA </vt:lpstr>
      <vt:lpstr>         B. Eliminer ce qui n’est pas une rétention aigue d’urine :</vt:lpstr>
      <vt:lpstr>C. Soulager le patient :</vt:lpstr>
      <vt:lpstr>C. Soulager le patient :</vt:lpstr>
      <vt:lpstr>C. Soulager le patient :</vt:lpstr>
      <vt:lpstr>C. Soulager le patient :</vt:lpstr>
      <vt:lpstr>C. Soulager le patient :</vt:lpstr>
      <vt:lpstr>D. Rattacher la rétention aigue d’urine à une cause :</vt:lpstr>
      <vt:lpstr>D. Rattacher la rétention aigue d’urine à une cause :</vt:lpstr>
      <vt:lpstr>3. Examens complémentaires :</vt:lpstr>
      <vt:lpstr>3. Examens complémentaires :</vt:lpstr>
      <vt:lpstr>4. Étiologies: </vt:lpstr>
      <vt:lpstr>4. Étiologies: Dans les deux sexes :</vt:lpstr>
      <vt:lpstr>4. Étiologies: </vt:lpstr>
      <vt:lpstr>E. Traiter la cause </vt:lpstr>
      <vt:lpstr>Conclusion: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sos</dc:creator>
  <cp:lastModifiedBy>sam2013</cp:lastModifiedBy>
  <cp:revision>70</cp:revision>
  <dcterms:created xsi:type="dcterms:W3CDTF">2014-12-14T16:10:46Z</dcterms:created>
  <dcterms:modified xsi:type="dcterms:W3CDTF">2021-01-13T22:02:58Z</dcterms:modified>
</cp:coreProperties>
</file>