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sldIdLst>
    <p:sldId id="256" r:id="rId2"/>
    <p:sldId id="257" r:id="rId3"/>
    <p:sldId id="301" r:id="rId4"/>
    <p:sldId id="258" r:id="rId5"/>
    <p:sldId id="259" r:id="rId6"/>
    <p:sldId id="288" r:id="rId7"/>
    <p:sldId id="281" r:id="rId8"/>
    <p:sldId id="261" r:id="rId9"/>
    <p:sldId id="260" r:id="rId10"/>
    <p:sldId id="289" r:id="rId11"/>
    <p:sldId id="291" r:id="rId12"/>
    <p:sldId id="292" r:id="rId13"/>
    <p:sldId id="303" r:id="rId14"/>
    <p:sldId id="302" r:id="rId15"/>
    <p:sldId id="293" r:id="rId16"/>
    <p:sldId id="294" r:id="rId17"/>
    <p:sldId id="295" r:id="rId18"/>
    <p:sldId id="296" r:id="rId19"/>
    <p:sldId id="297" r:id="rId20"/>
    <p:sldId id="298" r:id="rId21"/>
    <p:sldId id="299" r:id="rId22"/>
    <p:sldId id="274" r:id="rId23"/>
    <p:sldId id="278" r:id="rId24"/>
    <p:sldId id="300" r:id="rId25"/>
    <p:sldId id="275" r:id="rId26"/>
    <p:sldId id="276"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62" autoAdjust="0"/>
  </p:normalViewPr>
  <p:slideViewPr>
    <p:cSldViewPr>
      <p:cViewPr varScale="1">
        <p:scale>
          <a:sx n="55" d="100"/>
          <a:sy n="55" d="100"/>
        </p:scale>
        <p:origin x="-17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94DE8-8491-4EFA-BCF6-4DF4A90E7956}" type="datetimeFigureOut">
              <a:rPr lang="fr-FR" smtClean="0"/>
              <a:pPr/>
              <a:t>18/01/2021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4F440-70E2-4F2A-8F39-8FE6504179D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894F440-70E2-4F2A-8F39-8FE6504179DB}" type="slidenum">
              <a:rPr lang="fr-FR" smtClean="0"/>
              <a:pPr/>
              <a:t>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cap="all" dirty="0" smtClean="0">
                <a:solidFill>
                  <a:schemeClr val="tx1"/>
                </a:solidFill>
                <a:latin typeface="+mn-lt"/>
                <a:ea typeface="+mn-ea"/>
                <a:cs typeface="+mn-cs"/>
              </a:rPr>
              <a:t>B - SYNDROME DE LEVÉE D’OBSTACLE (SLO)</a:t>
            </a:r>
          </a:p>
          <a:p>
            <a:r>
              <a:rPr lang="fr-FR" sz="1200" b="0" i="0" kern="1200" dirty="0" smtClean="0">
                <a:solidFill>
                  <a:schemeClr val="tx1"/>
                </a:solidFill>
                <a:latin typeface="+mn-lt"/>
                <a:ea typeface="+mn-ea"/>
                <a:cs typeface="+mn-cs"/>
              </a:rPr>
              <a:t>La physiopathologie du SLO est double : il procède d'une </a:t>
            </a:r>
            <a:r>
              <a:rPr lang="fr-FR" sz="1200" b="0" i="0" kern="1200" dirty="0" err="1" smtClean="0">
                <a:solidFill>
                  <a:schemeClr val="tx1"/>
                </a:solidFill>
                <a:latin typeface="+mn-lt"/>
                <a:ea typeface="+mn-ea"/>
                <a:cs typeface="+mn-cs"/>
              </a:rPr>
              <a:t>tubulopathie</a:t>
            </a:r>
            <a:r>
              <a:rPr lang="fr-FR" sz="1200" b="0" i="0" kern="1200" dirty="0" smtClean="0">
                <a:solidFill>
                  <a:schemeClr val="tx1"/>
                </a:solidFill>
                <a:latin typeface="+mn-lt"/>
                <a:ea typeface="+mn-ea"/>
                <a:cs typeface="+mn-cs"/>
              </a:rPr>
              <a:t> fonctionnelle rendant le rein incapable transitoirement de concentrer l'urine, phénomène auquel se surajoute le rôle osmotique de l'urée.</a:t>
            </a:r>
          </a:p>
          <a:p>
            <a:r>
              <a:rPr lang="fr-FR" sz="1200" b="0" i="0" kern="1200" dirty="0" smtClean="0">
                <a:solidFill>
                  <a:schemeClr val="tx1"/>
                </a:solidFill>
                <a:latin typeface="+mn-lt"/>
                <a:ea typeface="+mn-ea"/>
                <a:cs typeface="+mn-cs"/>
              </a:rPr>
              <a:t>Le dépistage du SLO repose de façon simple sur la surveillance horaire de reprise de la diurèse après la levée de l'obstacle. Le diagnostic se doit d'être précoce car la polyurie osmotique qui apparaît est parfois majeure avec un volume supérieur à un litre par heure, engageant le pronostic vital du patient.</a:t>
            </a:r>
          </a:p>
          <a:p>
            <a:r>
              <a:rPr lang="fr-FR" sz="1200" b="0" i="0" kern="1200" dirty="0" smtClean="0">
                <a:solidFill>
                  <a:schemeClr val="tx1"/>
                </a:solidFill>
                <a:latin typeface="+mn-lt"/>
                <a:ea typeface="+mn-ea"/>
                <a:cs typeface="+mn-cs"/>
              </a:rPr>
              <a:t>Réhydratation intraveineuse en compensant les entrées aux sorties.</a:t>
            </a:r>
          </a:p>
          <a:p>
            <a:r>
              <a:rPr lang="fr-FR" sz="1200" b="0" i="0" kern="1200" cap="all" dirty="0" smtClean="0">
                <a:solidFill>
                  <a:schemeClr val="tx1"/>
                </a:solidFill>
                <a:latin typeface="+mn-lt"/>
                <a:ea typeface="+mn-ea"/>
                <a:cs typeface="+mn-cs"/>
              </a:rPr>
              <a:t>C - HÉMATURIE </a:t>
            </a:r>
            <a:r>
              <a:rPr lang="fr-FR" sz="1200" b="0" i="1" kern="1200" cap="all" dirty="0" smtClean="0">
                <a:solidFill>
                  <a:schemeClr val="tx1"/>
                </a:solidFill>
                <a:latin typeface="+mn-lt"/>
                <a:ea typeface="+mn-ea"/>
                <a:cs typeface="+mn-cs"/>
              </a:rPr>
              <a:t>A VACUO</a:t>
            </a:r>
            <a:endParaRPr lang="fr-FR" sz="1200" b="0" i="0" kern="1200" cap="all"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rPr>
              <a:t>En cas de vidange vésicale trop rapide, il peut survenir une hématurie macroscopique, appelée hématurie </a:t>
            </a:r>
            <a:r>
              <a:rPr lang="fr-FR" sz="1200" b="0" i="1" kern="1200" dirty="0" smtClean="0">
                <a:solidFill>
                  <a:schemeClr val="tx1"/>
                </a:solidFill>
                <a:latin typeface="+mn-lt"/>
                <a:ea typeface="+mn-ea"/>
                <a:cs typeface="+mn-cs"/>
              </a:rPr>
              <a:t>a vacuo</a:t>
            </a:r>
            <a:r>
              <a:rPr lang="fr-FR" sz="1200" b="0" i="0" kern="1200" dirty="0" smtClean="0">
                <a:solidFill>
                  <a:schemeClr val="tx1"/>
                </a:solidFill>
                <a:latin typeface="+mn-lt"/>
                <a:ea typeface="+mn-ea"/>
                <a:cs typeface="+mn-cs"/>
              </a:rPr>
              <a:t>. Cette hématurie est favorisée en cas de troubles de l'hémostase ou de traitements anticoagulants.</a:t>
            </a:r>
          </a:p>
          <a:p>
            <a:r>
              <a:rPr lang="fr-FR" sz="1200" b="0" i="0" kern="1200" dirty="0" smtClean="0">
                <a:solidFill>
                  <a:schemeClr val="tx1"/>
                </a:solidFill>
                <a:latin typeface="+mn-lt"/>
                <a:ea typeface="+mn-ea"/>
                <a:cs typeface="+mn-cs"/>
              </a:rPr>
              <a:t>Il est conseillé de réaliser une vidange vésicale progressive et de clamper la sonde quelques minutes tous les 500 </a:t>
            </a:r>
            <a:r>
              <a:rPr lang="fr-FR" sz="1200" b="0" i="0" kern="1200" dirty="0" err="1" smtClean="0">
                <a:solidFill>
                  <a:schemeClr val="tx1"/>
                </a:solidFill>
                <a:latin typeface="+mn-lt"/>
                <a:ea typeface="+mn-ea"/>
                <a:cs typeface="+mn-cs"/>
              </a:rPr>
              <a:t>mL</a:t>
            </a:r>
            <a:endParaRPr lang="fr-FR" sz="1200" b="0" i="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1894F440-70E2-4F2A-8F39-8FE6504179DB}" type="slidenum">
              <a:rPr lang="fr-FR" smtClean="0"/>
              <a:pPr/>
              <a:t>17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894F440-70E2-4F2A-8F39-8FE6504179DB}"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BDC5CA49-D64F-44C1-AE15-8E1B4FD6A390}"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BDC5CA49-D64F-44C1-AE15-8E1B4FD6A39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F91BC73-2A50-41F1-9669-763379C6A4EF}" type="datetimeFigureOut">
              <a:rPr lang="fr-FR" smtClean="0"/>
              <a:pPr/>
              <a:t>18/01/2021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F91BC73-2A50-41F1-9669-763379C6A4EF}" type="datetimeFigureOut">
              <a:rPr lang="fr-FR" smtClean="0"/>
              <a:pPr/>
              <a:t>18/01/2021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C5CA49-D64F-44C1-AE15-8E1B4FD6A39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556792"/>
            <a:ext cx="7772400" cy="2376264"/>
          </a:xfrm>
        </p:spPr>
        <p:txBody>
          <a:bodyPr>
            <a:normAutofit/>
          </a:bodyPr>
          <a:lstStyle/>
          <a:p>
            <a:r>
              <a:rPr lang="fr-FR" sz="4400" b="1" dirty="0" smtClean="0"/>
              <a:t>Indications et Modalités du drainage vésical devant une RVA</a:t>
            </a:r>
            <a:endParaRPr lang="fr-FR" sz="4400" b="1" dirty="0"/>
          </a:p>
        </p:txBody>
      </p:sp>
      <p:sp>
        <p:nvSpPr>
          <p:cNvPr id="4" name="Sous-titre 2">
            <a:extLst>
              <a:ext uri="{FF2B5EF4-FFF2-40B4-BE49-F238E27FC236}">
                <a16:creationId xmlns:a16="http://schemas.microsoft.com/office/drawing/2014/main" xmlns="" id="{B404CFA6-DA84-45F4-8CA5-0563620A22A9}"/>
              </a:ext>
            </a:extLst>
          </p:cNvPr>
          <p:cNvSpPr>
            <a:spLocks noGrp="1"/>
          </p:cNvSpPr>
          <p:nvPr>
            <p:ph type="subTitle" idx="1"/>
          </p:nvPr>
        </p:nvSpPr>
        <p:spPr>
          <a:xfrm>
            <a:off x="395536" y="5589240"/>
            <a:ext cx="2375818" cy="432049"/>
          </a:xfrm>
        </p:spPr>
        <p:txBody>
          <a:bodyPr>
            <a:noAutofit/>
          </a:bodyPr>
          <a:lstStyle/>
          <a:p>
            <a:pPr algn="l"/>
            <a:r>
              <a:rPr lang="fr-FR" sz="2000" b="1" dirty="0">
                <a:solidFill>
                  <a:schemeClr val="tx1"/>
                </a:solidFill>
                <a:effectLst>
                  <a:outerShdw blurRad="38100" dist="38100" dir="2700000" algn="tl">
                    <a:srgbClr val="000000">
                      <a:alpha val="43137"/>
                    </a:srgbClr>
                  </a:outerShdw>
                </a:effectLst>
                <a:latin typeface="Bookman Old Style" panose="02050604050505020204" pitchFamily="18" charset="0"/>
              </a:rPr>
              <a:t>Dr </a:t>
            </a:r>
            <a:r>
              <a:rPr lang="fr-FR" sz="2000" b="1" dirty="0" smtClean="0">
                <a:solidFill>
                  <a:schemeClr val="tx1"/>
                </a:solidFill>
                <a:effectLst>
                  <a:outerShdw blurRad="38100" dist="38100" dir="2700000" algn="tl">
                    <a:srgbClr val="000000">
                      <a:alpha val="43137"/>
                    </a:srgbClr>
                  </a:outerShdw>
                </a:effectLst>
                <a:latin typeface="Bookman Old Style" panose="02050604050505020204" pitchFamily="18" charset="0"/>
              </a:rPr>
              <a:t>Y.ZEROUALA</a:t>
            </a:r>
            <a:endParaRPr lang="fr-FR" sz="2000" dirty="0">
              <a:solidFill>
                <a:schemeClr val="tx1"/>
              </a:solidFill>
              <a:latin typeface="Bookman Old Style" panose="0205060405050502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E0F1CD-E3CE-4745-B973-3369335A79AE}"/>
              </a:ext>
            </a:extLst>
          </p:cNvPr>
          <p:cNvSpPr>
            <a:spLocks noGrp="1"/>
          </p:cNvSpPr>
          <p:nvPr>
            <p:ph type="title"/>
          </p:nvPr>
        </p:nvSpPr>
        <p:spPr>
          <a:xfrm>
            <a:off x="395536" y="0"/>
            <a:ext cx="8229600" cy="908720"/>
          </a:xfrm>
        </p:spPr>
        <p:txBody>
          <a:bodyPr/>
          <a:lstStyle/>
          <a:p>
            <a:r>
              <a:rPr lang="fr-FR" dirty="0"/>
              <a:t>A. Reconnaitre la </a:t>
            </a:r>
            <a:r>
              <a:rPr lang="fr-FR" dirty="0" smtClean="0"/>
              <a:t>RVA </a:t>
            </a:r>
            <a:endParaRPr lang="fr-FR" dirty="0"/>
          </a:p>
        </p:txBody>
      </p:sp>
      <p:sp>
        <p:nvSpPr>
          <p:cNvPr id="3" name="Espace réservé du contenu 2">
            <a:extLst>
              <a:ext uri="{FF2B5EF4-FFF2-40B4-BE49-F238E27FC236}">
                <a16:creationId xmlns:a16="http://schemas.microsoft.com/office/drawing/2014/main" xmlns="" id="{C84B2186-2A82-4FB7-A0BF-D3A7A30FC8EA}"/>
              </a:ext>
            </a:extLst>
          </p:cNvPr>
          <p:cNvSpPr>
            <a:spLocks noGrp="1"/>
          </p:cNvSpPr>
          <p:nvPr>
            <p:ph idx="1"/>
          </p:nvPr>
        </p:nvSpPr>
        <p:spPr>
          <a:xfrm>
            <a:off x="395536" y="1268760"/>
            <a:ext cx="8229600" cy="4709160"/>
          </a:xfrm>
        </p:spPr>
        <p:txBody>
          <a:bodyPr>
            <a:noAutofit/>
          </a:bodyPr>
          <a:lstStyle/>
          <a:p>
            <a:pPr marL="0" lvl="0" indent="0">
              <a:buNone/>
            </a:pPr>
            <a:r>
              <a:rPr lang="fr-FR" sz="2200" b="1" dirty="0">
                <a:solidFill>
                  <a:srgbClr val="FF0000"/>
                </a:solidFill>
                <a:effectLst>
                  <a:outerShdw blurRad="38100" dist="38100" dir="2700000" algn="tl">
                    <a:srgbClr val="000000">
                      <a:alpha val="43137"/>
                    </a:srgbClr>
                  </a:outerShdw>
                </a:effectLst>
              </a:rPr>
              <a:t>2</a:t>
            </a:r>
            <a:r>
              <a:rPr lang="fr-FR" sz="2200" b="1" dirty="0" smtClean="0">
                <a:solidFill>
                  <a:srgbClr val="FF0000"/>
                </a:solidFill>
                <a:effectLst>
                  <a:outerShdw blurRad="38100" dist="38100" dir="2700000" algn="tl">
                    <a:srgbClr val="000000">
                      <a:alpha val="43137"/>
                    </a:srgbClr>
                  </a:outerShdw>
                </a:effectLst>
              </a:rPr>
              <a:t>. </a:t>
            </a:r>
            <a:r>
              <a:rPr lang="fr-FR" sz="2200" b="1" dirty="0">
                <a:solidFill>
                  <a:srgbClr val="FF0000"/>
                </a:solidFill>
                <a:effectLst>
                  <a:outerShdw blurRad="38100" dist="38100" dir="2700000" algn="tl">
                    <a:srgbClr val="000000">
                      <a:alpha val="43137"/>
                    </a:srgbClr>
                  </a:outerShdw>
                </a:effectLst>
              </a:rPr>
              <a:t>Diagnostic difficile</a:t>
            </a:r>
            <a:r>
              <a:rPr lang="fr-FR" sz="2200" b="1" dirty="0"/>
              <a:t> </a:t>
            </a:r>
            <a:r>
              <a:rPr lang="fr-FR" sz="2200" b="1" dirty="0" smtClean="0"/>
              <a:t>:</a:t>
            </a:r>
            <a:endParaRPr lang="fr-FR" sz="2200" dirty="0"/>
          </a:p>
          <a:p>
            <a:pPr lvl="0"/>
            <a:r>
              <a:rPr lang="fr-FR" sz="2200" dirty="0"/>
              <a:t>Globe vésical non palpable ;  non douloureux :</a:t>
            </a:r>
          </a:p>
          <a:p>
            <a:pPr lvl="0">
              <a:lnSpc>
                <a:spcPct val="200000"/>
              </a:lnSpc>
            </a:pPr>
            <a:r>
              <a:rPr lang="fr-FR" sz="2200" dirty="0"/>
              <a:t>Intérêt d’une échographie abdomino-pelvienne qui permet de confirmer le diagnostic</a:t>
            </a:r>
            <a:r>
              <a:rPr lang="fr-FR" sz="2200" dirty="0" smtClean="0"/>
              <a:t>.</a:t>
            </a:r>
          </a:p>
          <a:p>
            <a:pPr>
              <a:lnSpc>
                <a:spcPct val="200000"/>
              </a:lnSpc>
            </a:pPr>
            <a:r>
              <a:rPr lang="fr-FR" b="1" dirty="0" smtClean="0"/>
              <a:t>Eliminer ce qui n’est pas une RVA</a:t>
            </a:r>
            <a:endParaRPr lang="fr-FR" dirty="0"/>
          </a:p>
          <a:p>
            <a:pPr marL="514350" indent="-514350" algn="just">
              <a:buNone/>
            </a:pPr>
            <a:r>
              <a:rPr lang="fr-FR" sz="2200" b="1" dirty="0" smtClean="0">
                <a:solidFill>
                  <a:srgbClr val="FF0000"/>
                </a:solidFill>
                <a:effectLst>
                  <a:outerShdw blurRad="38100" dist="38100" dir="2700000" algn="tl">
                    <a:srgbClr val="000000">
                      <a:alpha val="43137"/>
                    </a:srgbClr>
                  </a:outerShdw>
                </a:effectLst>
              </a:rPr>
              <a:t>             Anurie : </a:t>
            </a:r>
            <a:r>
              <a:rPr lang="fr-FR" sz="2200" dirty="0" smtClean="0"/>
              <a:t>c’est un arrêt de la diurèse qui se traduit par : </a:t>
            </a:r>
          </a:p>
          <a:p>
            <a:pPr marL="651510" indent="-514350" algn="just">
              <a:buNone/>
            </a:pPr>
            <a:r>
              <a:rPr lang="fr-FR" sz="2200" dirty="0" smtClean="0"/>
              <a:t>– une absence d’envie d’uriner ; </a:t>
            </a:r>
          </a:p>
          <a:p>
            <a:pPr marL="651510" indent="-514350" algn="just">
              <a:buNone/>
            </a:pPr>
            <a:r>
              <a:rPr lang="fr-FR" sz="2200" dirty="0" smtClean="0"/>
              <a:t>– une vessie vide lors du sondage ou à l’échographie </a:t>
            </a:r>
          </a:p>
          <a:p>
            <a:pPr marL="514350" indent="-514350" algn="just">
              <a:buNone/>
            </a:pPr>
            <a:r>
              <a:rPr lang="fr-FR" sz="2200" b="1" dirty="0" smtClean="0">
                <a:solidFill>
                  <a:srgbClr val="FF0000"/>
                </a:solidFill>
                <a:effectLst>
                  <a:outerShdw blurRad="38100" dist="38100" dir="2700000" algn="tl">
                    <a:srgbClr val="000000">
                      <a:alpha val="43137"/>
                    </a:srgbClr>
                  </a:outerShdw>
                </a:effectLst>
              </a:rPr>
              <a:t>             Autres</a:t>
            </a:r>
            <a:r>
              <a:rPr lang="fr-FR" sz="2200" b="1" dirty="0" smtClean="0"/>
              <a:t> :</a:t>
            </a:r>
            <a:r>
              <a:rPr lang="fr-FR" sz="2200" dirty="0" smtClean="0"/>
              <a:t> Tumeur pelvienne (kyste ovarien, fibrome), ascite (matité déclive au niveau des flancs et non sus pubienne)</a:t>
            </a:r>
          </a:p>
          <a:p>
            <a:endParaRPr lang="fr-FR" sz="2200" dirty="0"/>
          </a:p>
        </p:txBody>
      </p:sp>
    </p:spTree>
    <p:extLst>
      <p:ext uri="{BB962C8B-B14F-4D97-AF65-F5344CB8AC3E}">
        <p14:creationId xmlns:p14="http://schemas.microsoft.com/office/powerpoint/2010/main" xmlns="" val="2960947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9B8A49-E301-4C3F-9F64-1CA229D263DA}"/>
              </a:ext>
            </a:extLst>
          </p:cNvPr>
          <p:cNvSpPr>
            <a:spLocks noGrp="1"/>
          </p:cNvSpPr>
          <p:nvPr>
            <p:ph type="title"/>
          </p:nvPr>
        </p:nvSpPr>
        <p:spPr>
          <a:xfrm>
            <a:off x="251520" y="188640"/>
            <a:ext cx="7772400" cy="1012974"/>
          </a:xfrm>
        </p:spPr>
        <p:txBody>
          <a:bodyPr>
            <a:noAutofit/>
          </a:bodyPr>
          <a:lstStyle/>
          <a:p>
            <a:r>
              <a:rPr lang="fr-FR" sz="4400" b="1" dirty="0"/>
              <a:t>C. Soulager le patient :</a:t>
            </a:r>
            <a:endParaRPr lang="fr-FR" sz="4400" dirty="0"/>
          </a:p>
        </p:txBody>
      </p:sp>
      <p:sp>
        <p:nvSpPr>
          <p:cNvPr id="3" name="Espace réservé du contenu 2">
            <a:extLst>
              <a:ext uri="{FF2B5EF4-FFF2-40B4-BE49-F238E27FC236}">
                <a16:creationId xmlns:a16="http://schemas.microsoft.com/office/drawing/2014/main" xmlns="" id="{EB574338-9B9F-4BD3-9E2E-8E407EE0279D}"/>
              </a:ext>
            </a:extLst>
          </p:cNvPr>
          <p:cNvSpPr>
            <a:spLocks noGrp="1"/>
          </p:cNvSpPr>
          <p:nvPr>
            <p:ph idx="1"/>
          </p:nvPr>
        </p:nvSpPr>
        <p:spPr>
          <a:xfrm>
            <a:off x="251520" y="1412776"/>
            <a:ext cx="8147248" cy="5040560"/>
          </a:xfrm>
        </p:spPr>
        <p:txBody>
          <a:bodyPr>
            <a:normAutofit fontScale="92500"/>
          </a:bodyPr>
          <a:lstStyle/>
          <a:p>
            <a:pPr lvl="0" algn="just">
              <a:lnSpc>
                <a:spcPct val="150000"/>
              </a:lnSpc>
              <a:buFont typeface="Wingdings" panose="05000000000000000000" pitchFamily="2" charset="2"/>
              <a:buChar char="q"/>
            </a:pPr>
            <a:r>
              <a:rPr lang="fr-FR" sz="2800" dirty="0"/>
              <a:t>La rétention aiguë d’urine est une </a:t>
            </a:r>
            <a:r>
              <a:rPr lang="fr-FR" sz="2800" b="1" dirty="0">
                <a:solidFill>
                  <a:srgbClr val="FF0000"/>
                </a:solidFill>
                <a:effectLst>
                  <a:outerShdw blurRad="38100" dist="38100" dir="2700000" algn="tl">
                    <a:srgbClr val="000000">
                      <a:alpha val="43137"/>
                    </a:srgbClr>
                  </a:outerShdw>
                </a:effectLst>
              </a:rPr>
              <a:t>urgence thérapeutique</a:t>
            </a:r>
            <a:r>
              <a:rPr lang="fr-FR" sz="2800" dirty="0"/>
              <a:t>.</a:t>
            </a:r>
            <a:endParaRPr lang="fr-FR" sz="2000" dirty="0"/>
          </a:p>
          <a:p>
            <a:pPr lvl="0" algn="just">
              <a:lnSpc>
                <a:spcPct val="150000"/>
              </a:lnSpc>
              <a:buFont typeface="Wingdings" panose="05000000000000000000" pitchFamily="2" charset="2"/>
              <a:buChar char="q"/>
            </a:pPr>
            <a:r>
              <a:rPr lang="fr-FR" sz="2800" dirty="0"/>
              <a:t>Elle se traite par la vidange vésicale ; </a:t>
            </a:r>
            <a:endParaRPr lang="fr-FR" sz="2000" dirty="0"/>
          </a:p>
          <a:p>
            <a:pPr lvl="0" algn="just">
              <a:lnSpc>
                <a:spcPct val="150000"/>
              </a:lnSpc>
              <a:buFont typeface="Wingdings" panose="05000000000000000000" pitchFamily="2" charset="2"/>
              <a:buChar char="q"/>
            </a:pPr>
            <a:r>
              <a:rPr lang="fr-FR" sz="2800" dirty="0"/>
              <a:t>Elle ne nécessite aucun examen complémentaire à visée diagnostique.</a:t>
            </a:r>
            <a:endParaRPr lang="fr-FR" sz="2000" dirty="0"/>
          </a:p>
          <a:p>
            <a:pPr lvl="0" algn="just">
              <a:lnSpc>
                <a:spcPct val="150000"/>
              </a:lnSpc>
              <a:buFont typeface="Wingdings" panose="05000000000000000000" pitchFamily="2" charset="2"/>
              <a:buChar char="q"/>
            </a:pPr>
            <a:r>
              <a:rPr lang="fr-FR" sz="2800" dirty="0"/>
              <a:t>Le drainage des urines peut se faire par :</a:t>
            </a:r>
            <a:endParaRPr lang="fr-FR" sz="2000" dirty="0"/>
          </a:p>
          <a:p>
            <a:pPr lvl="1" algn="just">
              <a:lnSpc>
                <a:spcPct val="150000"/>
              </a:lnSpc>
            </a:pPr>
            <a:r>
              <a:rPr lang="fr-FR" dirty="0"/>
              <a:t>Les voies naturelles : sonde vésicale (sonde urétrale) ; </a:t>
            </a:r>
            <a:endParaRPr lang="fr-FR" sz="1800" dirty="0"/>
          </a:p>
          <a:p>
            <a:pPr lvl="1" algn="just">
              <a:lnSpc>
                <a:spcPct val="150000"/>
              </a:lnSpc>
            </a:pPr>
            <a:r>
              <a:rPr lang="fr-FR" dirty="0"/>
              <a:t>Voie percutanée : cathéter sus-pubien (cystocathéter).</a:t>
            </a:r>
            <a:endParaRPr lang="fr-FR" sz="1800" dirty="0"/>
          </a:p>
          <a:p>
            <a:pPr algn="just">
              <a:lnSpc>
                <a:spcPct val="150000"/>
              </a:lnSpc>
            </a:pPr>
            <a:endParaRPr lang="fr-FR" dirty="0"/>
          </a:p>
        </p:txBody>
      </p:sp>
    </p:spTree>
    <p:extLst>
      <p:ext uri="{BB962C8B-B14F-4D97-AF65-F5344CB8AC3E}">
        <p14:creationId xmlns:p14="http://schemas.microsoft.com/office/powerpoint/2010/main" xmlns="" val="2721227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8B444-D042-42A8-81C8-AF37FFAE446D}"/>
              </a:ext>
            </a:extLst>
          </p:cNvPr>
          <p:cNvSpPr>
            <a:spLocks noGrp="1"/>
          </p:cNvSpPr>
          <p:nvPr>
            <p:ph type="title"/>
          </p:nvPr>
        </p:nvSpPr>
        <p:spPr>
          <a:xfrm>
            <a:off x="395536" y="0"/>
            <a:ext cx="7772400" cy="692696"/>
          </a:xfrm>
        </p:spPr>
        <p:txBody>
          <a:bodyPr>
            <a:normAutofit/>
          </a:bodyPr>
          <a:lstStyle/>
          <a:p>
            <a:r>
              <a:rPr lang="fr-FR" sz="3500" b="1" dirty="0"/>
              <a:t>C. Soulager le patient :</a:t>
            </a:r>
            <a:endParaRPr lang="fr-FR" sz="3500" dirty="0"/>
          </a:p>
        </p:txBody>
      </p:sp>
      <p:sp>
        <p:nvSpPr>
          <p:cNvPr id="3" name="Espace réservé du contenu 2">
            <a:extLst>
              <a:ext uri="{FF2B5EF4-FFF2-40B4-BE49-F238E27FC236}">
                <a16:creationId xmlns:a16="http://schemas.microsoft.com/office/drawing/2014/main" xmlns="" id="{05463EB4-42D8-44E2-80C3-236FD01642EA}"/>
              </a:ext>
            </a:extLst>
          </p:cNvPr>
          <p:cNvSpPr>
            <a:spLocks noGrp="1"/>
          </p:cNvSpPr>
          <p:nvPr>
            <p:ph idx="1"/>
          </p:nvPr>
        </p:nvSpPr>
        <p:spPr>
          <a:xfrm>
            <a:off x="0" y="1844824"/>
            <a:ext cx="8507288" cy="6021288"/>
          </a:xfrm>
        </p:spPr>
        <p:txBody>
          <a:bodyPr>
            <a:normAutofit/>
          </a:bodyPr>
          <a:lstStyle/>
          <a:p>
            <a:pPr marL="0" indent="0" algn="just">
              <a:buNone/>
            </a:pPr>
            <a:r>
              <a:rPr lang="fr-FR" sz="3100" b="1" dirty="0">
                <a:solidFill>
                  <a:srgbClr val="FF0000"/>
                </a:solidFill>
                <a:effectLst>
                  <a:outerShdw blurRad="38100" dist="38100" dir="2700000" algn="tl">
                    <a:srgbClr val="000000">
                      <a:alpha val="43137"/>
                    </a:srgbClr>
                  </a:outerShdw>
                </a:effectLst>
              </a:rPr>
              <a:t>1.  Sondage vésical : </a:t>
            </a:r>
          </a:p>
          <a:p>
            <a:pPr algn="just">
              <a:buFont typeface="Wingdings" panose="05000000000000000000" pitchFamily="2" charset="2"/>
              <a:buChar char="q"/>
            </a:pPr>
            <a:r>
              <a:rPr lang="fr-FR" dirty="0"/>
              <a:t>Est le mode de drainage vésical le plus fréquemment utilisé : </a:t>
            </a:r>
          </a:p>
          <a:p>
            <a:pPr algn="just">
              <a:buFont typeface="Wingdings" panose="05000000000000000000" pitchFamily="2" charset="2"/>
              <a:buChar char="q"/>
            </a:pPr>
            <a:r>
              <a:rPr lang="fr-FR" dirty="0"/>
              <a:t>il consiste à </a:t>
            </a:r>
            <a:r>
              <a:rPr lang="fr-FR" dirty="0" smtClean="0"/>
              <a:t>vider </a:t>
            </a:r>
            <a:r>
              <a:rPr lang="fr-FR" dirty="0"/>
              <a:t>la vessie en introduisant une sonde à l’intérieur de l’urètre  </a:t>
            </a:r>
          </a:p>
          <a:p>
            <a:pPr algn="just">
              <a:buNone/>
            </a:pPr>
            <a:endParaRPr lang="fr-FR" dirty="0"/>
          </a:p>
        </p:txBody>
      </p:sp>
    </p:spTree>
    <p:extLst>
      <p:ext uri="{BB962C8B-B14F-4D97-AF65-F5344CB8AC3E}">
        <p14:creationId xmlns:p14="http://schemas.microsoft.com/office/powerpoint/2010/main" xmlns="" val="120305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260648"/>
            <a:ext cx="60121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None/>
              <a:tabLst>
                <a:tab pos="457200" algn="l"/>
              </a:tabLst>
            </a:pPr>
            <a:r>
              <a:rPr kumimoji="0" lang="fr-FR" sz="24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  Technique :</a:t>
            </a:r>
            <a:endParaRPr kumimoji="0" lang="fr-FR" sz="2400" b="0" i="0"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tab pos="457200"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sondage doit être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aseptique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tab pos="457200" algn="l"/>
              </a:tabLst>
            </a:pPr>
            <a:r>
              <a:rPr kumimoji="0" lang="fr-F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toilette soigneuse du méat urétral,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tab pos="457200" algn="l"/>
              </a:tabLst>
            </a:pPr>
            <a:r>
              <a:rPr kumimoji="0" lang="fr-F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utilisation de gants stériles,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tab pos="457200" algn="l"/>
              </a:tabLst>
            </a:pPr>
            <a:r>
              <a:rPr kumimoji="0" lang="fr-F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mise en place de champs stériles.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tab pos="457200"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 sondage doit être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atraumatique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2" descr="C:\Users\Zerouala\Downloads\images (1).jpg"/>
          <p:cNvPicPr>
            <a:picLocks noChangeAspect="1" noChangeArrowheads="1"/>
          </p:cNvPicPr>
          <p:nvPr/>
        </p:nvPicPr>
        <p:blipFill>
          <a:blip r:embed="rId2" cstate="print"/>
          <a:srcRect/>
          <a:stretch>
            <a:fillRect/>
          </a:stretch>
        </p:blipFill>
        <p:spPr bwMode="auto">
          <a:xfrm>
            <a:off x="6263680" y="44624"/>
            <a:ext cx="2880320" cy="3240360"/>
          </a:xfrm>
          <a:prstGeom prst="rect">
            <a:avLst/>
          </a:prstGeom>
          <a:noFill/>
        </p:spPr>
      </p:pic>
      <p:sp>
        <p:nvSpPr>
          <p:cNvPr id="6" name="Rectangle 5"/>
          <p:cNvSpPr/>
          <p:nvPr/>
        </p:nvSpPr>
        <p:spPr>
          <a:xfrm>
            <a:off x="0" y="3429000"/>
            <a:ext cx="8820472" cy="3046988"/>
          </a:xfrm>
          <a:prstGeom prst="rect">
            <a:avLst/>
          </a:prstGeom>
        </p:spPr>
        <p:txBody>
          <a:bodyPr wrap="square">
            <a:spAutoFit/>
          </a:bodyPr>
          <a:lstStyle/>
          <a:p>
            <a:pPr lvl="1" eaLnBrk="0" fontAlgn="base" hangingPunct="0">
              <a:spcBef>
                <a:spcPct val="0"/>
              </a:spcBef>
              <a:spcAft>
                <a:spcPct val="0"/>
              </a:spcAft>
              <a:tabLst>
                <a:tab pos="457200" algn="l"/>
              </a:tabLst>
            </a:pPr>
            <a:r>
              <a:rPr lang="fr-FR" sz="2400" b="1" dirty="0" smtClean="0">
                <a:latin typeface="Arial" pitchFamily="34" charset="0"/>
                <a:ea typeface="Times New Roman" pitchFamily="18" charset="0"/>
                <a:cs typeface="Arial" pitchFamily="34" charset="0"/>
              </a:rPr>
              <a:t>Lubrification</a:t>
            </a:r>
            <a:r>
              <a:rPr lang="fr-FR" sz="2400" dirty="0" smtClean="0">
                <a:latin typeface="Arial" pitchFamily="34" charset="0"/>
                <a:ea typeface="Times New Roman" pitchFamily="18" charset="0"/>
                <a:cs typeface="Arial" pitchFamily="34" charset="0"/>
              </a:rPr>
              <a:t> soigneuse, abondante et étendue à l'aide d'un lubrifiant stérile. </a:t>
            </a:r>
            <a:endParaRPr lang="fr-FR" sz="2400" dirty="0" smtClean="0">
              <a:latin typeface="Arial" pitchFamily="34" charset="0"/>
              <a:cs typeface="Arial" pitchFamily="34" charset="0"/>
            </a:endParaRPr>
          </a:p>
          <a:p>
            <a:pPr lvl="1" eaLnBrk="0" fontAlgn="base" hangingPunct="0">
              <a:spcBef>
                <a:spcPct val="0"/>
              </a:spcBef>
              <a:spcAft>
                <a:spcPct val="0"/>
              </a:spcAft>
              <a:tabLst>
                <a:tab pos="457200" algn="l"/>
              </a:tabLst>
            </a:pPr>
            <a:r>
              <a:rPr lang="fr-FR" sz="2400" b="1" dirty="0" smtClean="0">
                <a:latin typeface="Arial" pitchFamily="34" charset="0"/>
                <a:ea typeface="Times New Roman" pitchFamily="18" charset="0"/>
                <a:cs typeface="Arial" pitchFamily="34" charset="0"/>
              </a:rPr>
              <a:t>Introduction douceur,</a:t>
            </a:r>
            <a:r>
              <a:rPr lang="fr-FR" sz="2400" dirty="0" smtClean="0">
                <a:latin typeface="Arial" pitchFamily="34" charset="0"/>
                <a:ea typeface="Times New Roman" pitchFamily="18" charset="0"/>
                <a:cs typeface="Arial" pitchFamily="34" charset="0"/>
              </a:rPr>
              <a:t> la verge tendue au zénith. </a:t>
            </a:r>
            <a:endParaRPr lang="fr-FR" sz="2400" dirty="0" smtClean="0">
              <a:latin typeface="Arial" pitchFamily="34" charset="0"/>
              <a:cs typeface="Arial" pitchFamily="34" charset="0"/>
            </a:endParaRPr>
          </a:p>
          <a:p>
            <a:pPr lvl="1" eaLnBrk="0" fontAlgn="base" hangingPunct="0">
              <a:spcBef>
                <a:spcPct val="0"/>
              </a:spcBef>
              <a:spcAft>
                <a:spcPct val="0"/>
              </a:spcAft>
              <a:tabLst>
                <a:tab pos="457200" algn="l"/>
              </a:tabLst>
            </a:pPr>
            <a:r>
              <a:rPr lang="fr-FR" sz="2400" dirty="0" smtClean="0">
                <a:latin typeface="Arial" pitchFamily="34" charset="0"/>
                <a:ea typeface="Times New Roman" pitchFamily="18" charset="0"/>
                <a:cs typeface="Arial" pitchFamily="34" charset="0"/>
              </a:rPr>
              <a:t>Après avoir franchi l'urètre antérieur, la sonde sera poussée vers la zone bulbaire, toujours progressivement. </a:t>
            </a:r>
            <a:endParaRPr lang="fr-FR" sz="2400" dirty="0" smtClean="0">
              <a:latin typeface="Arial" pitchFamily="34" charset="0"/>
              <a:cs typeface="Arial" pitchFamily="34" charset="0"/>
            </a:endParaRPr>
          </a:p>
          <a:p>
            <a:pPr lvl="0" eaLnBrk="0" fontAlgn="base" hangingPunct="0">
              <a:spcBef>
                <a:spcPct val="0"/>
              </a:spcBef>
              <a:spcAft>
                <a:spcPct val="0"/>
              </a:spcAft>
              <a:tabLst>
                <a:tab pos="457200" algn="l"/>
              </a:tabLst>
            </a:pPr>
            <a:r>
              <a:rPr lang="fr-FR" sz="2400" dirty="0" smtClean="0">
                <a:latin typeface="Arial" pitchFamily="34" charset="0"/>
                <a:ea typeface="Times New Roman" pitchFamily="18" charset="0"/>
                <a:cs typeface="Arial" pitchFamily="34" charset="0"/>
              </a:rPr>
              <a:t>      Une fois la sonde en place et le </a:t>
            </a:r>
            <a:r>
              <a:rPr lang="fr-FR" sz="2400" b="1" dirty="0" smtClean="0">
                <a:latin typeface="Arial" pitchFamily="34" charset="0"/>
                <a:ea typeface="Times New Roman" pitchFamily="18" charset="0"/>
                <a:cs typeface="Arial" pitchFamily="34" charset="0"/>
              </a:rPr>
              <a:t>ballonnet gonflé</a:t>
            </a:r>
            <a:r>
              <a:rPr lang="fr-FR" sz="2400" dirty="0" smtClean="0">
                <a:latin typeface="Arial" pitchFamily="34" charset="0"/>
                <a:ea typeface="Times New Roman" pitchFamily="18" charset="0"/>
                <a:cs typeface="Arial" pitchFamily="34" charset="0"/>
              </a:rPr>
              <a:t> sans    difficulté, il faut la raccorder, toujours aseptiquement, à un </a:t>
            </a:r>
            <a:r>
              <a:rPr lang="fr-FR" sz="2400" b="1" dirty="0" smtClean="0">
                <a:latin typeface="Arial" pitchFamily="34" charset="0"/>
                <a:ea typeface="Times New Roman" pitchFamily="18" charset="0"/>
                <a:cs typeface="Arial" pitchFamily="34" charset="0"/>
              </a:rPr>
              <a:t>collecteur d'urine stérile. </a:t>
            </a:r>
            <a:endParaRPr lang="fr-FR" sz="240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544656"/>
          </a:xfrm>
        </p:spPr>
        <p:txBody>
          <a:bodyPr>
            <a:normAutofit/>
          </a:bodyPr>
          <a:lstStyle/>
          <a:p>
            <a:pPr algn="just">
              <a:buFont typeface="Wingdings" panose="05000000000000000000" pitchFamily="2" charset="2"/>
              <a:buChar char="q"/>
            </a:pPr>
            <a:r>
              <a:rPr lang="fr-FR" dirty="0" smtClean="0"/>
              <a:t>Le sondage vésical est conseillé : </a:t>
            </a:r>
          </a:p>
          <a:p>
            <a:pPr lvl="1" algn="just">
              <a:buFont typeface="Wingdings" panose="05000000000000000000" pitchFamily="2" charset="2"/>
              <a:buChar char="ü"/>
            </a:pPr>
            <a:r>
              <a:rPr lang="fr-FR" dirty="0" smtClean="0"/>
              <a:t>– en présence d’une hypertrophie bénigne de la prostate (HBP) ;</a:t>
            </a:r>
          </a:p>
          <a:p>
            <a:pPr lvl="1" algn="just">
              <a:buFont typeface="Wingdings" panose="05000000000000000000" pitchFamily="2" charset="2"/>
              <a:buChar char="ü"/>
            </a:pPr>
            <a:r>
              <a:rPr lang="fr-FR" dirty="0" smtClean="0"/>
              <a:t>– lors d’un caillotage vésical.</a:t>
            </a:r>
          </a:p>
          <a:p>
            <a:pPr algn="just">
              <a:buFont typeface="Wingdings" panose="05000000000000000000" pitchFamily="2" charset="2"/>
              <a:buChar char="q"/>
            </a:pPr>
            <a:r>
              <a:rPr lang="fr-FR" dirty="0" smtClean="0"/>
              <a:t>Il est déconseillé chez les patients jeunes (en raison du risque de lésion de l’urètre).</a:t>
            </a:r>
          </a:p>
          <a:p>
            <a:pPr algn="just">
              <a:buFont typeface="Wingdings" panose="05000000000000000000" pitchFamily="2" charset="2"/>
              <a:buChar char="q"/>
            </a:pPr>
            <a:r>
              <a:rPr lang="fr-FR" dirty="0" smtClean="0"/>
              <a:t>Il est contre-indiqué en cas de : </a:t>
            </a:r>
          </a:p>
          <a:p>
            <a:pPr lvl="1" algn="just">
              <a:buFont typeface="Wingdings" panose="05000000000000000000" pitchFamily="2" charset="2"/>
              <a:buChar char="ü"/>
            </a:pPr>
            <a:r>
              <a:rPr lang="fr-FR" dirty="0" smtClean="0"/>
              <a:t>RAU fébrile ( Prostatite aiguë )</a:t>
            </a:r>
          </a:p>
          <a:p>
            <a:pPr lvl="1" algn="just">
              <a:buFont typeface="Wingdings" panose="05000000000000000000" pitchFamily="2" charset="2"/>
              <a:buChar char="ü"/>
            </a:pPr>
            <a:r>
              <a:rPr lang="fr-FR" dirty="0" smtClean="0"/>
              <a:t>Sténose urétrale connue ; </a:t>
            </a:r>
          </a:p>
          <a:p>
            <a:pPr lvl="1" algn="just">
              <a:buFont typeface="Wingdings" panose="05000000000000000000" pitchFamily="2" charset="2"/>
              <a:buChar char="ü"/>
            </a:pPr>
            <a:r>
              <a:rPr lang="fr-FR" dirty="0" smtClean="0"/>
              <a:t>Traumatisme de l’urètre (fracture du bassin, traumatisme périnéal).</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5D465C-9C19-430C-8D18-A61C00BDDC95}"/>
              </a:ext>
            </a:extLst>
          </p:cNvPr>
          <p:cNvSpPr>
            <a:spLocks noGrp="1"/>
          </p:cNvSpPr>
          <p:nvPr>
            <p:ph type="title"/>
          </p:nvPr>
        </p:nvSpPr>
        <p:spPr>
          <a:xfrm>
            <a:off x="179512" y="68213"/>
            <a:ext cx="7772400" cy="796950"/>
          </a:xfrm>
        </p:spPr>
        <p:txBody>
          <a:bodyPr/>
          <a:lstStyle/>
          <a:p>
            <a:r>
              <a:rPr lang="fr-FR" b="1" dirty="0"/>
              <a:t>C. Soulager le patient :</a:t>
            </a:r>
            <a:endParaRPr lang="fr-FR" dirty="0"/>
          </a:p>
        </p:txBody>
      </p:sp>
      <p:sp>
        <p:nvSpPr>
          <p:cNvPr id="3" name="Espace réservé du contenu 2">
            <a:extLst>
              <a:ext uri="{FF2B5EF4-FFF2-40B4-BE49-F238E27FC236}">
                <a16:creationId xmlns:a16="http://schemas.microsoft.com/office/drawing/2014/main" xmlns="" id="{D72E8FDD-8CBF-43BA-B7CF-FA437F5AEBC6}"/>
              </a:ext>
            </a:extLst>
          </p:cNvPr>
          <p:cNvSpPr>
            <a:spLocks noGrp="1"/>
          </p:cNvSpPr>
          <p:nvPr>
            <p:ph idx="1"/>
          </p:nvPr>
        </p:nvSpPr>
        <p:spPr>
          <a:xfrm>
            <a:off x="318356" y="865163"/>
            <a:ext cx="8507288" cy="5732190"/>
          </a:xfrm>
        </p:spPr>
        <p:txBody>
          <a:bodyPr>
            <a:noAutofit/>
          </a:bodyPr>
          <a:lstStyle/>
          <a:p>
            <a:pPr algn="just">
              <a:lnSpc>
                <a:spcPct val="150000"/>
              </a:lnSpc>
            </a:pPr>
            <a:r>
              <a:rPr lang="fr-FR" sz="2000" b="1" dirty="0">
                <a:solidFill>
                  <a:srgbClr val="FF0000"/>
                </a:solidFill>
                <a:effectLst>
                  <a:outerShdw blurRad="38100" dist="38100" dir="2700000" algn="tl">
                    <a:srgbClr val="000000">
                      <a:alpha val="43137"/>
                    </a:srgbClr>
                  </a:outerShdw>
                </a:effectLst>
              </a:rPr>
              <a:t>2. Cathétérisme sus-pubien</a:t>
            </a:r>
          </a:p>
          <a:p>
            <a:pPr lvl="0" algn="just">
              <a:lnSpc>
                <a:spcPct val="150000"/>
              </a:lnSpc>
              <a:buFont typeface="Wingdings" panose="05000000000000000000" pitchFamily="2" charset="2"/>
              <a:buChar char="q"/>
            </a:pPr>
            <a:r>
              <a:rPr lang="fr-FR" sz="2000" dirty="0"/>
              <a:t>Consiste à </a:t>
            </a:r>
            <a:r>
              <a:rPr lang="fr-FR" sz="2000" dirty="0" smtClean="0"/>
              <a:t>vider </a:t>
            </a:r>
            <a:r>
              <a:rPr lang="fr-FR" sz="2000" dirty="0"/>
              <a:t>la vessie en mettant en place un cathéter par voie percutanée dans la région sus-pubienne.</a:t>
            </a:r>
          </a:p>
          <a:p>
            <a:pPr lvl="0" algn="just">
              <a:lnSpc>
                <a:spcPct val="150000"/>
              </a:lnSpc>
              <a:buFont typeface="Wingdings" panose="05000000000000000000" pitchFamily="2" charset="2"/>
              <a:buChar char="q"/>
            </a:pPr>
            <a:r>
              <a:rPr lang="fr-FR" sz="2000" dirty="0"/>
              <a:t>Il nécessite une anesthésie locale et une incision cutanée </a:t>
            </a:r>
            <a:r>
              <a:rPr lang="fr-FR" sz="2000" dirty="0" smtClean="0"/>
              <a:t>punctiforme</a:t>
            </a:r>
            <a:r>
              <a:rPr lang="fr-FR" sz="2000" dirty="0"/>
              <a:t>.</a:t>
            </a:r>
          </a:p>
          <a:p>
            <a:pPr lvl="0" algn="just">
              <a:lnSpc>
                <a:spcPct val="150000"/>
              </a:lnSpc>
              <a:buFont typeface="Wingdings" panose="05000000000000000000" pitchFamily="2" charset="2"/>
              <a:buChar char="q"/>
            </a:pPr>
            <a:r>
              <a:rPr lang="fr-FR" sz="2000" dirty="0"/>
              <a:t>Il comporte un risque de perforation d’une anse intestinale.</a:t>
            </a:r>
          </a:p>
          <a:p>
            <a:pPr lvl="0" algn="just">
              <a:lnSpc>
                <a:spcPct val="150000"/>
              </a:lnSpc>
              <a:buFont typeface="Wingdings" panose="05000000000000000000" pitchFamily="2" charset="2"/>
              <a:buChar char="q"/>
            </a:pPr>
            <a:r>
              <a:rPr lang="fr-FR" sz="2000" dirty="0"/>
              <a:t>Il est conseillé :</a:t>
            </a:r>
          </a:p>
          <a:p>
            <a:pPr lvl="1" algn="just">
              <a:lnSpc>
                <a:spcPct val="150000"/>
              </a:lnSpc>
            </a:pPr>
            <a:r>
              <a:rPr lang="fr-FR" sz="2000" dirty="0"/>
              <a:t>lorsque le sondage vésical est contre-indiqué ; </a:t>
            </a:r>
          </a:p>
          <a:p>
            <a:pPr lvl="1" algn="just"/>
            <a:r>
              <a:rPr lang="fr-FR" sz="2000" dirty="0"/>
              <a:t>en cas de prostatite ; </a:t>
            </a:r>
          </a:p>
          <a:p>
            <a:pPr lvl="1" algn="just">
              <a:lnSpc>
                <a:spcPct val="150000"/>
              </a:lnSpc>
            </a:pPr>
            <a:r>
              <a:rPr lang="fr-FR" sz="2000" dirty="0"/>
              <a:t>en présence d’un antécédent de sténose de l’urètre ; </a:t>
            </a:r>
          </a:p>
          <a:p>
            <a:pPr lvl="1" algn="just">
              <a:lnSpc>
                <a:spcPct val="150000"/>
              </a:lnSpc>
            </a:pPr>
            <a:r>
              <a:rPr lang="fr-FR" sz="2000" dirty="0"/>
              <a:t>En cas de traumatisme de l’urètre (fracture du bassin ou traumatisme périnéal avec urétrorragie)</a:t>
            </a:r>
          </a:p>
          <a:p>
            <a:pPr algn="just">
              <a:lnSpc>
                <a:spcPct val="150000"/>
              </a:lnSpc>
            </a:pPr>
            <a:endParaRPr lang="fr-FR" sz="2000" dirty="0"/>
          </a:p>
        </p:txBody>
      </p:sp>
    </p:spTree>
    <p:extLst>
      <p:ext uri="{BB962C8B-B14F-4D97-AF65-F5344CB8AC3E}">
        <p14:creationId xmlns:p14="http://schemas.microsoft.com/office/powerpoint/2010/main" xmlns="" val="479982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2744171-BDF1-4520-A7EC-5A1A93A28385}"/>
              </a:ext>
            </a:extLst>
          </p:cNvPr>
          <p:cNvSpPr>
            <a:spLocks noGrp="1"/>
          </p:cNvSpPr>
          <p:nvPr>
            <p:ph type="title"/>
          </p:nvPr>
        </p:nvSpPr>
        <p:spPr>
          <a:xfrm>
            <a:off x="914400" y="274638"/>
            <a:ext cx="7772400" cy="778098"/>
          </a:xfrm>
        </p:spPr>
        <p:txBody>
          <a:bodyPr/>
          <a:lstStyle/>
          <a:p>
            <a:r>
              <a:rPr lang="fr-FR" b="1" dirty="0"/>
              <a:t>C. Soulager le patient :</a:t>
            </a:r>
            <a:endParaRPr lang="fr-FR" dirty="0"/>
          </a:p>
        </p:txBody>
      </p:sp>
      <p:sp>
        <p:nvSpPr>
          <p:cNvPr id="3" name="Espace réservé du contenu 2">
            <a:extLst>
              <a:ext uri="{FF2B5EF4-FFF2-40B4-BE49-F238E27FC236}">
                <a16:creationId xmlns:a16="http://schemas.microsoft.com/office/drawing/2014/main" xmlns="" id="{F8BE4622-3890-46A8-B2B9-4ED197BC8691}"/>
              </a:ext>
            </a:extLst>
          </p:cNvPr>
          <p:cNvSpPr>
            <a:spLocks noGrp="1"/>
          </p:cNvSpPr>
          <p:nvPr>
            <p:ph idx="1"/>
          </p:nvPr>
        </p:nvSpPr>
        <p:spPr>
          <a:xfrm>
            <a:off x="539552" y="1412776"/>
            <a:ext cx="7992888" cy="5170586"/>
          </a:xfrm>
        </p:spPr>
        <p:txBody>
          <a:bodyPr>
            <a:normAutofit fontScale="92500" lnSpcReduction="20000"/>
          </a:bodyPr>
          <a:lstStyle/>
          <a:p>
            <a:pPr lvl="0" algn="just">
              <a:lnSpc>
                <a:spcPct val="150000"/>
              </a:lnSpc>
              <a:buFont typeface="Wingdings" panose="05000000000000000000" pitchFamily="2" charset="2"/>
              <a:buChar char="q"/>
            </a:pPr>
            <a:r>
              <a:rPr lang="fr-FR" sz="2400" dirty="0"/>
              <a:t>Il est déconseillé en présence d’un antécédent de chirurgie abdominopelvienne.</a:t>
            </a:r>
          </a:p>
          <a:p>
            <a:pPr lvl="0" algn="just">
              <a:lnSpc>
                <a:spcPct val="150000"/>
              </a:lnSpc>
              <a:buFont typeface="Wingdings" panose="05000000000000000000" pitchFamily="2" charset="2"/>
              <a:buChar char="q"/>
            </a:pPr>
            <a:r>
              <a:rPr lang="fr-FR" sz="2400" dirty="0"/>
              <a:t>Il est contre-indiqué en cas de : </a:t>
            </a:r>
          </a:p>
          <a:p>
            <a:pPr lvl="1" algn="just">
              <a:lnSpc>
                <a:spcPct val="150000"/>
              </a:lnSpc>
            </a:pPr>
            <a:r>
              <a:rPr lang="fr-FR" dirty="0"/>
              <a:t>–  tumeur de vessie ; </a:t>
            </a:r>
          </a:p>
          <a:p>
            <a:pPr lvl="1" algn="just">
              <a:lnSpc>
                <a:spcPct val="150000"/>
              </a:lnSpc>
            </a:pPr>
            <a:r>
              <a:rPr lang="fr-FR" dirty="0"/>
              <a:t>– trouble de l’hémostase ou prise d’anticoagulants ;</a:t>
            </a:r>
          </a:p>
          <a:p>
            <a:pPr lvl="1" algn="just">
              <a:lnSpc>
                <a:spcPct val="150000"/>
              </a:lnSpc>
            </a:pPr>
            <a:r>
              <a:rPr lang="fr-FR" dirty="0"/>
              <a:t>– absence de globe vésical franc (risque important de plaie intestinale) ; </a:t>
            </a:r>
          </a:p>
          <a:p>
            <a:pPr lvl="1" algn="just">
              <a:lnSpc>
                <a:spcPct val="150000"/>
              </a:lnSpc>
            </a:pPr>
            <a:r>
              <a:rPr lang="fr-FR" dirty="0"/>
              <a:t>– caillotage vésical ; </a:t>
            </a:r>
          </a:p>
          <a:p>
            <a:pPr lvl="1" algn="just">
              <a:lnSpc>
                <a:spcPct val="150000"/>
              </a:lnSpc>
            </a:pPr>
            <a:r>
              <a:rPr lang="fr-FR" dirty="0"/>
              <a:t>– pontage vasculaire extra-anatomique </a:t>
            </a:r>
            <a:r>
              <a:rPr lang="fr-FR" dirty="0" err="1"/>
              <a:t>fémoro</a:t>
            </a:r>
            <a:r>
              <a:rPr lang="fr-FR" dirty="0"/>
              <a:t>-fémoral croisé.</a:t>
            </a:r>
          </a:p>
          <a:p>
            <a:pPr algn="just">
              <a:lnSpc>
                <a:spcPct val="150000"/>
              </a:lnSpc>
            </a:pPr>
            <a:endParaRPr lang="fr-FR" sz="2400" dirty="0"/>
          </a:p>
        </p:txBody>
      </p:sp>
    </p:spTree>
    <p:extLst>
      <p:ext uri="{BB962C8B-B14F-4D97-AF65-F5344CB8AC3E}">
        <p14:creationId xmlns:p14="http://schemas.microsoft.com/office/powerpoint/2010/main" xmlns="" val="166525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D28AC30-E0F7-4FA2-B167-A4EBBBEA9A64}"/>
              </a:ext>
            </a:extLst>
          </p:cNvPr>
          <p:cNvSpPr>
            <a:spLocks noGrp="1"/>
          </p:cNvSpPr>
          <p:nvPr>
            <p:ph type="title"/>
          </p:nvPr>
        </p:nvSpPr>
        <p:spPr>
          <a:xfrm>
            <a:off x="914400" y="274638"/>
            <a:ext cx="7772400" cy="850106"/>
          </a:xfrm>
        </p:spPr>
        <p:txBody>
          <a:bodyPr/>
          <a:lstStyle/>
          <a:p>
            <a:r>
              <a:rPr lang="fr-FR" b="1" dirty="0"/>
              <a:t>C. Soulager le patient :</a:t>
            </a:r>
            <a:endParaRPr lang="fr-FR" dirty="0"/>
          </a:p>
        </p:txBody>
      </p:sp>
      <p:sp>
        <p:nvSpPr>
          <p:cNvPr id="3" name="Espace réservé du contenu 2">
            <a:extLst>
              <a:ext uri="{FF2B5EF4-FFF2-40B4-BE49-F238E27FC236}">
                <a16:creationId xmlns:a16="http://schemas.microsoft.com/office/drawing/2014/main" xmlns="" id="{F5515259-CCF6-460F-9AFF-B21FC9D54142}"/>
              </a:ext>
            </a:extLst>
          </p:cNvPr>
          <p:cNvSpPr>
            <a:spLocks noGrp="1"/>
          </p:cNvSpPr>
          <p:nvPr>
            <p:ph idx="1"/>
          </p:nvPr>
        </p:nvSpPr>
        <p:spPr>
          <a:xfrm>
            <a:off x="323528" y="1268760"/>
            <a:ext cx="7772400" cy="4751040"/>
          </a:xfrm>
        </p:spPr>
        <p:txBody>
          <a:bodyPr>
            <a:normAutofit fontScale="77500" lnSpcReduction="20000"/>
          </a:bodyPr>
          <a:lstStyle/>
          <a:p>
            <a:pPr marL="0" lvl="0" indent="0" algn="just">
              <a:lnSpc>
                <a:spcPct val="150000"/>
              </a:lnSpc>
              <a:buNone/>
            </a:pPr>
            <a:r>
              <a:rPr lang="fr-FR" sz="2800" b="1" dirty="0">
                <a:solidFill>
                  <a:srgbClr val="FF0000"/>
                </a:solidFill>
                <a:effectLst>
                  <a:outerShdw blurRad="38100" dist="38100" dir="2700000" algn="tl">
                    <a:srgbClr val="000000">
                      <a:alpha val="43137"/>
                    </a:srgbClr>
                  </a:outerShdw>
                </a:effectLst>
              </a:rPr>
              <a:t>3. Surveillance après drainage : </a:t>
            </a:r>
          </a:p>
          <a:p>
            <a:pPr algn="just">
              <a:lnSpc>
                <a:spcPct val="150000"/>
              </a:lnSpc>
            </a:pPr>
            <a:r>
              <a:rPr lang="fr-FR" dirty="0"/>
              <a:t>éviter une vidange trop rapide pouvant conduire à une </a:t>
            </a:r>
            <a:r>
              <a:rPr lang="fr-FR" b="1" dirty="0">
                <a:effectLst>
                  <a:outerShdw blurRad="38100" dist="38100" dir="2700000" algn="tl">
                    <a:srgbClr val="000000">
                      <a:alpha val="43137"/>
                    </a:srgbClr>
                  </a:outerShdw>
                </a:effectLst>
              </a:rPr>
              <a:t>hémorragie vésicale à </a:t>
            </a:r>
            <a:r>
              <a:rPr lang="fr-FR" b="1" dirty="0" err="1">
                <a:effectLst>
                  <a:outerShdw blurRad="38100" dist="38100" dir="2700000" algn="tl">
                    <a:srgbClr val="000000">
                      <a:alpha val="43137"/>
                    </a:srgbClr>
                  </a:outerShdw>
                </a:effectLst>
              </a:rPr>
              <a:t>vacuo</a:t>
            </a:r>
            <a:r>
              <a:rPr lang="fr-FR" b="1" dirty="0">
                <a:effectLst>
                  <a:outerShdw blurRad="38100" dist="38100" dir="2700000" algn="tl">
                    <a:srgbClr val="000000">
                      <a:alpha val="43137"/>
                    </a:srgbClr>
                  </a:outerShdw>
                </a:effectLst>
              </a:rPr>
              <a:t> </a:t>
            </a:r>
            <a:r>
              <a:rPr lang="fr-FR" dirty="0"/>
              <a:t>(en pratique, il faut clamper la sonde vésicale après avoir évacué environ 400 </a:t>
            </a:r>
            <a:r>
              <a:rPr lang="fr-FR" dirty="0" err="1"/>
              <a:t>mL</a:t>
            </a:r>
            <a:r>
              <a:rPr lang="fr-FR" dirty="0"/>
              <a:t> d’urine) ; </a:t>
            </a:r>
          </a:p>
          <a:p>
            <a:pPr algn="just">
              <a:lnSpc>
                <a:spcPct val="150000"/>
              </a:lnSpc>
            </a:pPr>
            <a:r>
              <a:rPr lang="fr-FR" dirty="0"/>
              <a:t>surveiller la diurèse pour rechercher un éventuel </a:t>
            </a:r>
            <a:r>
              <a:rPr lang="fr-FR" b="1" dirty="0">
                <a:effectLst>
                  <a:outerShdw blurRad="38100" dist="38100" dir="2700000" algn="tl">
                    <a:srgbClr val="000000">
                      <a:alpha val="43137"/>
                    </a:srgbClr>
                  </a:outerShdw>
                </a:effectLst>
              </a:rPr>
              <a:t>syndrome de levé d’obstacle</a:t>
            </a:r>
            <a:r>
              <a:rPr lang="fr-FR" dirty="0"/>
              <a:t> (augmentation transitoire de la diurèse provoquant une déshydratation en l’absence de compensation adaptée).</a:t>
            </a:r>
          </a:p>
          <a:p>
            <a:pPr algn="just">
              <a:lnSpc>
                <a:spcPct val="150000"/>
              </a:lnSpc>
            </a:pPr>
            <a:endParaRPr lang="fr-FR" dirty="0"/>
          </a:p>
        </p:txBody>
      </p:sp>
    </p:spTree>
    <p:extLst>
      <p:ext uri="{BB962C8B-B14F-4D97-AF65-F5344CB8AC3E}">
        <p14:creationId xmlns:p14="http://schemas.microsoft.com/office/powerpoint/2010/main" xmlns="" val="3009220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32FDC5-384D-4407-A5A1-6761A6B695D2}"/>
              </a:ext>
            </a:extLst>
          </p:cNvPr>
          <p:cNvSpPr>
            <a:spLocks noGrp="1"/>
          </p:cNvSpPr>
          <p:nvPr>
            <p:ph type="title"/>
          </p:nvPr>
        </p:nvSpPr>
        <p:spPr>
          <a:xfrm>
            <a:off x="395536" y="274638"/>
            <a:ext cx="8291264" cy="1143000"/>
          </a:xfrm>
        </p:spPr>
        <p:txBody>
          <a:bodyPr>
            <a:normAutofit fontScale="90000"/>
          </a:bodyPr>
          <a:lstStyle/>
          <a:p>
            <a:r>
              <a:rPr lang="fr-FR" b="1" dirty="0"/>
              <a:t>D. Rattacher la rétention aigue d’urine à une cause :</a:t>
            </a:r>
            <a:endParaRPr lang="fr-FR" dirty="0"/>
          </a:p>
        </p:txBody>
      </p:sp>
      <p:sp>
        <p:nvSpPr>
          <p:cNvPr id="3" name="Espace réservé du contenu 2">
            <a:extLst>
              <a:ext uri="{FF2B5EF4-FFF2-40B4-BE49-F238E27FC236}">
                <a16:creationId xmlns:a16="http://schemas.microsoft.com/office/drawing/2014/main" xmlns="" id="{F0CBF587-C588-47F3-A42D-5BDDBDF20C3F}"/>
              </a:ext>
            </a:extLst>
          </p:cNvPr>
          <p:cNvSpPr>
            <a:spLocks noGrp="1"/>
          </p:cNvSpPr>
          <p:nvPr>
            <p:ph idx="1"/>
          </p:nvPr>
        </p:nvSpPr>
        <p:spPr>
          <a:xfrm>
            <a:off x="179512" y="1447800"/>
            <a:ext cx="8507288" cy="4572000"/>
          </a:xfrm>
        </p:spPr>
        <p:txBody>
          <a:bodyPr/>
          <a:lstStyle/>
          <a:p>
            <a:pPr marL="0" lvl="0" indent="0" algn="just">
              <a:lnSpc>
                <a:spcPct val="150000"/>
              </a:lnSpc>
              <a:buNone/>
            </a:pPr>
            <a:r>
              <a:rPr lang="fr-FR" b="1" dirty="0">
                <a:solidFill>
                  <a:srgbClr val="FF0000"/>
                </a:solidFill>
                <a:effectLst>
                  <a:outerShdw blurRad="38100" dist="38100" dir="2700000" algn="tl">
                    <a:srgbClr val="000000">
                      <a:alpha val="43137"/>
                    </a:srgbClr>
                  </a:outerShdw>
                </a:effectLst>
              </a:rPr>
              <a:t>1. Interrogatoire :</a:t>
            </a:r>
          </a:p>
          <a:p>
            <a:pPr lvl="0" algn="just">
              <a:lnSpc>
                <a:spcPct val="150000"/>
              </a:lnSpc>
            </a:pPr>
            <a:r>
              <a:rPr lang="fr-FR" dirty="0"/>
              <a:t>les circonstances d’apparition ;</a:t>
            </a:r>
          </a:p>
          <a:p>
            <a:pPr lvl="0" algn="just">
              <a:lnSpc>
                <a:spcPct val="150000"/>
              </a:lnSpc>
            </a:pPr>
            <a:r>
              <a:rPr lang="fr-FR" dirty="0"/>
              <a:t>les épisodes antérieurs de rétention ;</a:t>
            </a:r>
          </a:p>
          <a:p>
            <a:pPr lvl="0" algn="just">
              <a:lnSpc>
                <a:spcPct val="150000"/>
              </a:lnSpc>
            </a:pPr>
            <a:r>
              <a:rPr lang="fr-FR" dirty="0"/>
              <a:t>les signes fonctionnels urinaires préexistants ;</a:t>
            </a:r>
          </a:p>
          <a:p>
            <a:pPr lvl="0" algn="just">
              <a:lnSpc>
                <a:spcPct val="150000"/>
              </a:lnSpc>
            </a:pPr>
            <a:r>
              <a:rPr lang="fr-FR" dirty="0"/>
              <a:t>les antécédents urologiques ; neurologiques,….</a:t>
            </a:r>
          </a:p>
          <a:p>
            <a:pPr lvl="0" algn="just">
              <a:lnSpc>
                <a:spcPct val="150000"/>
              </a:lnSpc>
            </a:pPr>
            <a:r>
              <a:rPr lang="fr-FR" dirty="0"/>
              <a:t>les signes associés (fièvre,  hématurie).</a:t>
            </a:r>
          </a:p>
          <a:p>
            <a:pPr algn="just">
              <a:lnSpc>
                <a:spcPct val="150000"/>
              </a:lnSpc>
            </a:pPr>
            <a:endParaRPr lang="fr-FR" dirty="0"/>
          </a:p>
        </p:txBody>
      </p:sp>
    </p:spTree>
    <p:extLst>
      <p:ext uri="{BB962C8B-B14F-4D97-AF65-F5344CB8AC3E}">
        <p14:creationId xmlns:p14="http://schemas.microsoft.com/office/powerpoint/2010/main" xmlns="" val="114400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45FF7FE-8F93-4EFA-B6E9-79A261AA5E22}"/>
              </a:ext>
            </a:extLst>
          </p:cNvPr>
          <p:cNvSpPr>
            <a:spLocks noGrp="1"/>
          </p:cNvSpPr>
          <p:nvPr>
            <p:ph type="title"/>
          </p:nvPr>
        </p:nvSpPr>
        <p:spPr>
          <a:xfrm>
            <a:off x="227435" y="274638"/>
            <a:ext cx="8640960" cy="724942"/>
          </a:xfrm>
        </p:spPr>
        <p:txBody>
          <a:bodyPr>
            <a:normAutofit fontScale="90000"/>
          </a:bodyPr>
          <a:lstStyle/>
          <a:p>
            <a:r>
              <a:rPr lang="fr-FR" sz="3000" b="1" dirty="0"/>
              <a:t>D. Rattacher la rétention aigue d’urine à une cause :</a:t>
            </a:r>
            <a:endParaRPr lang="fr-FR" sz="3000" dirty="0"/>
          </a:p>
        </p:txBody>
      </p:sp>
      <p:sp>
        <p:nvSpPr>
          <p:cNvPr id="3" name="Espace réservé du contenu 2">
            <a:extLst>
              <a:ext uri="{FF2B5EF4-FFF2-40B4-BE49-F238E27FC236}">
                <a16:creationId xmlns:a16="http://schemas.microsoft.com/office/drawing/2014/main" xmlns="" id="{0BD3F543-0A6B-405D-8E2C-F14721CC7A27}"/>
              </a:ext>
            </a:extLst>
          </p:cNvPr>
          <p:cNvSpPr>
            <a:spLocks noGrp="1"/>
          </p:cNvSpPr>
          <p:nvPr>
            <p:ph idx="1"/>
          </p:nvPr>
        </p:nvSpPr>
        <p:spPr>
          <a:xfrm>
            <a:off x="0" y="999580"/>
            <a:ext cx="9143999" cy="5858420"/>
          </a:xfrm>
        </p:spPr>
        <p:txBody>
          <a:bodyPr>
            <a:noAutofit/>
          </a:bodyPr>
          <a:lstStyle/>
          <a:p>
            <a:pPr marL="0" lvl="0" indent="0">
              <a:buNone/>
            </a:pPr>
            <a:r>
              <a:rPr lang="fr-FR" sz="2200" b="1" dirty="0">
                <a:solidFill>
                  <a:srgbClr val="FF0000"/>
                </a:solidFill>
                <a:effectLst>
                  <a:outerShdw blurRad="38100" dist="38100" dir="2700000" algn="tl">
                    <a:srgbClr val="000000">
                      <a:alpha val="43137"/>
                    </a:srgbClr>
                  </a:outerShdw>
                </a:effectLst>
              </a:rPr>
              <a:t>2. Examen clinique :</a:t>
            </a:r>
          </a:p>
          <a:p>
            <a:pPr>
              <a:buFont typeface="Wingdings" panose="05000000000000000000" pitchFamily="2" charset="2"/>
              <a:buChar char="q"/>
            </a:pPr>
            <a:r>
              <a:rPr lang="fr-FR" sz="2200" dirty="0"/>
              <a:t>Palpation abdominale : met en évidence le globe vésical</a:t>
            </a:r>
          </a:p>
          <a:p>
            <a:pPr>
              <a:buFont typeface="Wingdings" panose="05000000000000000000" pitchFamily="2" charset="2"/>
              <a:buChar char="q"/>
            </a:pPr>
            <a:r>
              <a:rPr lang="fr-FR" sz="2200" dirty="0"/>
              <a:t>Touchers pelviens :</a:t>
            </a:r>
          </a:p>
          <a:p>
            <a:pPr lvl="1">
              <a:buFont typeface="Wingdings" panose="05000000000000000000" pitchFamily="2" charset="2"/>
              <a:buChar char="ü"/>
            </a:pPr>
            <a:r>
              <a:rPr lang="fr-FR" sz="2200" dirty="0"/>
              <a:t>Chez l'homme : </a:t>
            </a:r>
          </a:p>
          <a:p>
            <a:pPr lvl="2">
              <a:buFont typeface="Courier New" panose="02070309020205020404" pitchFamily="49" charset="0"/>
              <a:buChar char="o"/>
            </a:pPr>
            <a:r>
              <a:rPr lang="fr-FR" dirty="0"/>
              <a:t>Estimation du volume prostatique,</a:t>
            </a:r>
          </a:p>
          <a:p>
            <a:pPr lvl="2">
              <a:buFont typeface="Courier New" panose="02070309020205020404" pitchFamily="49" charset="0"/>
              <a:buChar char="o"/>
            </a:pPr>
            <a:r>
              <a:rPr lang="fr-FR" dirty="0"/>
              <a:t>Pathologie urologique : prostatite, HBP, cancer de la prostate </a:t>
            </a:r>
          </a:p>
          <a:p>
            <a:pPr lvl="0">
              <a:buFont typeface="Wingdings" panose="05000000000000000000" pitchFamily="2" charset="2"/>
              <a:buChar char="q"/>
            </a:pPr>
            <a:r>
              <a:rPr lang="fr-FR" sz="2200" dirty="0"/>
              <a:t>Chez la femme : tumeur gynécologique, </a:t>
            </a:r>
          </a:p>
          <a:p>
            <a:pPr lvl="0">
              <a:buFont typeface="Wingdings" panose="05000000000000000000" pitchFamily="2" charset="2"/>
              <a:buChar char="q"/>
            </a:pPr>
            <a:r>
              <a:rPr lang="fr-FR" sz="2200" dirty="0"/>
              <a:t>Fécalome, hémorroïdes, tumeur du rectum.</a:t>
            </a:r>
          </a:p>
          <a:p>
            <a:pPr>
              <a:buFont typeface="Wingdings" panose="05000000000000000000" pitchFamily="2" charset="2"/>
              <a:buChar char="q"/>
            </a:pPr>
            <a:r>
              <a:rPr lang="fr-FR" sz="2200" dirty="0"/>
              <a:t>Organes génitaux externes :</a:t>
            </a:r>
          </a:p>
          <a:p>
            <a:pPr lvl="1">
              <a:buFont typeface="Wingdings" panose="05000000000000000000" pitchFamily="2" charset="2"/>
              <a:buChar char="ü"/>
            </a:pPr>
            <a:r>
              <a:rPr lang="fr-FR" sz="2200" dirty="0"/>
              <a:t>Sténose du méat urétral ;</a:t>
            </a:r>
          </a:p>
          <a:p>
            <a:pPr lvl="1">
              <a:buFont typeface="Wingdings" panose="05000000000000000000" pitchFamily="2" charset="2"/>
              <a:buChar char="ü"/>
            </a:pPr>
            <a:r>
              <a:rPr lang="fr-FR" sz="2200" dirty="0"/>
              <a:t>Phimosis serré ;</a:t>
            </a:r>
          </a:p>
          <a:p>
            <a:pPr lvl="1">
              <a:buFont typeface="Wingdings" panose="05000000000000000000" pitchFamily="2" charset="2"/>
              <a:buChar char="ü"/>
            </a:pPr>
            <a:r>
              <a:rPr lang="fr-FR" sz="2200" dirty="0" err="1"/>
              <a:t>orchi</a:t>
            </a:r>
            <a:r>
              <a:rPr lang="fr-FR" sz="2200" dirty="0"/>
              <a:t>-épididymite parfois associée à une prostatite.</a:t>
            </a:r>
          </a:p>
          <a:p>
            <a:pPr>
              <a:buFont typeface="Wingdings" panose="05000000000000000000" pitchFamily="2" charset="2"/>
              <a:buChar char="q"/>
            </a:pPr>
            <a:r>
              <a:rPr lang="fr-FR" sz="2200" dirty="0"/>
              <a:t>Examen neurologique du périnée :</a:t>
            </a:r>
          </a:p>
          <a:p>
            <a:endParaRPr lang="fr-FR" sz="2200" dirty="0"/>
          </a:p>
        </p:txBody>
      </p:sp>
    </p:spTree>
    <p:extLst>
      <p:ext uri="{BB962C8B-B14F-4D97-AF65-F5344CB8AC3E}">
        <p14:creationId xmlns:p14="http://schemas.microsoft.com/office/powerpoint/2010/main" xmlns="" val="281108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r>
              <a:rPr lang="fr-FR" b="1" dirty="0">
                <a:effectLst>
                  <a:outerShdw blurRad="38100" dist="38100" dir="2700000" algn="tl">
                    <a:srgbClr val="000000">
                      <a:alpha val="43137"/>
                    </a:srgbClr>
                  </a:outerShdw>
                </a:effectLst>
              </a:rPr>
              <a:t>PLAN </a:t>
            </a:r>
          </a:p>
        </p:txBody>
      </p:sp>
      <p:sp>
        <p:nvSpPr>
          <p:cNvPr id="3" name="Espace réservé du contenu 2"/>
          <p:cNvSpPr>
            <a:spLocks noGrp="1"/>
          </p:cNvSpPr>
          <p:nvPr>
            <p:ph idx="1"/>
          </p:nvPr>
        </p:nvSpPr>
        <p:spPr>
          <a:xfrm>
            <a:off x="914400" y="1124744"/>
            <a:ext cx="7772400" cy="5458618"/>
          </a:xfrm>
        </p:spPr>
        <p:txBody>
          <a:bodyPr>
            <a:normAutofit/>
          </a:bodyPr>
          <a:lstStyle/>
          <a:p>
            <a:pPr marL="571500" indent="-571500">
              <a:lnSpc>
                <a:spcPct val="150000"/>
              </a:lnSpc>
              <a:buFont typeface="+mj-lt"/>
              <a:buAutoNum type="romanUcPeriod"/>
            </a:pPr>
            <a:r>
              <a:rPr lang="fr-FR" sz="2400" dirty="0"/>
              <a:t>Définition </a:t>
            </a:r>
          </a:p>
          <a:p>
            <a:pPr marL="571500" indent="-571500">
              <a:lnSpc>
                <a:spcPct val="150000"/>
              </a:lnSpc>
              <a:buFont typeface="+mj-lt"/>
              <a:buAutoNum type="romanUcPeriod"/>
            </a:pPr>
            <a:r>
              <a:rPr lang="fr-FR" sz="2400" dirty="0"/>
              <a:t>Rappel physiologique: </a:t>
            </a:r>
          </a:p>
          <a:p>
            <a:pPr marL="571500" indent="-571500">
              <a:lnSpc>
                <a:spcPct val="150000"/>
              </a:lnSpc>
              <a:buFont typeface="+mj-lt"/>
              <a:buAutoNum type="romanUcPeriod"/>
            </a:pPr>
            <a:r>
              <a:rPr lang="fr-FR" sz="2400" dirty="0"/>
              <a:t>Conduite à tenir proprement dite </a:t>
            </a:r>
          </a:p>
          <a:p>
            <a:pPr marL="1062990" lvl="2" indent="-514350">
              <a:lnSpc>
                <a:spcPct val="150000"/>
              </a:lnSpc>
              <a:buClr>
                <a:schemeClr val="tx1"/>
              </a:buClr>
              <a:buFont typeface="+mj-lt"/>
              <a:buAutoNum type="alphaLcParenR"/>
            </a:pPr>
            <a:r>
              <a:rPr lang="fr-FR" sz="2400" dirty="0"/>
              <a:t>Reconnaitre la </a:t>
            </a:r>
            <a:r>
              <a:rPr lang="fr-FR" sz="2400" dirty="0" smtClean="0"/>
              <a:t>RVA </a:t>
            </a:r>
            <a:r>
              <a:rPr lang="fr-FR" sz="2400" dirty="0"/>
              <a:t>.</a:t>
            </a:r>
          </a:p>
          <a:p>
            <a:pPr marL="1062990" lvl="2" indent="-514350">
              <a:lnSpc>
                <a:spcPct val="150000"/>
              </a:lnSpc>
              <a:buClr>
                <a:schemeClr val="tx1"/>
              </a:buClr>
              <a:buFont typeface="+mj-lt"/>
              <a:buAutoNum type="alphaLcParenR"/>
            </a:pPr>
            <a:r>
              <a:rPr lang="fr-FR" sz="2400" dirty="0"/>
              <a:t>Soulager le patient</a:t>
            </a:r>
          </a:p>
          <a:p>
            <a:pPr marL="1062990" lvl="2" indent="-514350">
              <a:lnSpc>
                <a:spcPct val="150000"/>
              </a:lnSpc>
              <a:buClr>
                <a:schemeClr val="tx1"/>
              </a:buClr>
              <a:buFont typeface="+mj-lt"/>
              <a:buAutoNum type="alphaLcParenR"/>
            </a:pPr>
            <a:r>
              <a:rPr lang="fr-FR" sz="2400" dirty="0"/>
              <a:t>Rattacher la </a:t>
            </a:r>
            <a:r>
              <a:rPr lang="fr-FR" sz="2400" dirty="0" smtClean="0"/>
              <a:t>RVA </a:t>
            </a:r>
            <a:r>
              <a:rPr lang="fr-FR" sz="2400" dirty="0"/>
              <a:t>à une cause </a:t>
            </a:r>
          </a:p>
          <a:p>
            <a:pPr marL="1062990" lvl="2" indent="-514350">
              <a:lnSpc>
                <a:spcPct val="150000"/>
              </a:lnSpc>
              <a:buClr>
                <a:schemeClr val="tx1"/>
              </a:buClr>
              <a:buFont typeface="+mj-lt"/>
              <a:buAutoNum type="alphaLcParenR"/>
            </a:pPr>
            <a:r>
              <a:rPr lang="fr-FR" sz="2400" dirty="0"/>
              <a:t>Traiter la cause </a:t>
            </a:r>
          </a:p>
          <a:p>
            <a:pPr marL="514350" indent="-514350">
              <a:lnSpc>
                <a:spcPct val="150000"/>
              </a:lnSpc>
              <a:buFont typeface="+mj-lt"/>
              <a:buAutoNum type="romanUcPeriod"/>
            </a:pPr>
            <a:r>
              <a:rPr lang="fr-FR" sz="2400" dirty="0"/>
              <a:t>Conclusion </a:t>
            </a:r>
          </a:p>
          <a:p>
            <a:pPr>
              <a:lnSpc>
                <a:spcPct val="150000"/>
              </a:lnSpc>
            </a:pPr>
            <a:endParaRPr lang="fr-F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993ADC2-0A9D-4759-8B72-933521CC98AF}"/>
              </a:ext>
            </a:extLst>
          </p:cNvPr>
          <p:cNvSpPr>
            <a:spLocks noGrp="1"/>
          </p:cNvSpPr>
          <p:nvPr>
            <p:ph type="title"/>
          </p:nvPr>
        </p:nvSpPr>
        <p:spPr>
          <a:xfrm>
            <a:off x="323528" y="274638"/>
            <a:ext cx="8363272" cy="683096"/>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3. Examens complémentaires :</a:t>
            </a:r>
            <a:endParaRPr lang="fr-FR" dirty="0"/>
          </a:p>
        </p:txBody>
      </p:sp>
      <p:sp>
        <p:nvSpPr>
          <p:cNvPr id="3" name="Espace réservé du contenu 2">
            <a:extLst>
              <a:ext uri="{FF2B5EF4-FFF2-40B4-BE49-F238E27FC236}">
                <a16:creationId xmlns:a16="http://schemas.microsoft.com/office/drawing/2014/main" xmlns="" id="{BCBBDD10-67FE-4F1D-B662-E09BB6714070}"/>
              </a:ext>
            </a:extLst>
          </p:cNvPr>
          <p:cNvSpPr>
            <a:spLocks noGrp="1"/>
          </p:cNvSpPr>
          <p:nvPr>
            <p:ph idx="1"/>
          </p:nvPr>
        </p:nvSpPr>
        <p:spPr>
          <a:xfrm>
            <a:off x="323528" y="1124744"/>
            <a:ext cx="8363272" cy="5458618"/>
          </a:xfrm>
        </p:spPr>
        <p:txBody>
          <a:bodyPr>
            <a:normAutofit lnSpcReduction="10000"/>
          </a:bodyPr>
          <a:lstStyle/>
          <a:p>
            <a:pPr algn="just"/>
            <a:r>
              <a:rPr lang="fr-FR" b="1" dirty="0">
                <a:solidFill>
                  <a:srgbClr val="0070C0"/>
                </a:solidFill>
                <a:effectLst>
                  <a:outerShdw blurRad="38100" dist="38100" dir="2700000" algn="tl">
                    <a:srgbClr val="000000">
                      <a:alpha val="43137"/>
                    </a:srgbClr>
                  </a:outerShdw>
                </a:effectLst>
              </a:rPr>
              <a:t>1. Dans le cadre de l’urgence</a:t>
            </a:r>
          </a:p>
          <a:p>
            <a:pPr marL="0" lvl="0" indent="0" algn="just">
              <a:buNone/>
            </a:pPr>
            <a:r>
              <a:rPr lang="fr-FR" b="1" u="sng" dirty="0">
                <a:effectLst>
                  <a:outerShdw blurRad="38100" dist="38100" dir="2700000" algn="tl">
                    <a:srgbClr val="000000">
                      <a:alpha val="43137"/>
                    </a:srgbClr>
                  </a:outerShdw>
                </a:effectLst>
              </a:rPr>
              <a:t>Pour confirmer le diagnostic : </a:t>
            </a:r>
          </a:p>
          <a:p>
            <a:pPr algn="just">
              <a:buFont typeface="Wingdings" panose="05000000000000000000" pitchFamily="2" charset="2"/>
              <a:buChar char="q"/>
            </a:pPr>
            <a:r>
              <a:rPr lang="fr-FR" dirty="0"/>
              <a:t>– aucun examen n’est nécessaire ; </a:t>
            </a:r>
          </a:p>
          <a:p>
            <a:pPr algn="just">
              <a:buFont typeface="Wingdings" panose="05000000000000000000" pitchFamily="2" charset="2"/>
              <a:buChar char="q"/>
            </a:pPr>
            <a:r>
              <a:rPr lang="fr-FR" dirty="0"/>
              <a:t>– parfois une échographie abdominale (vésicale) peut être demandée pour lever un doute diagnostique.</a:t>
            </a:r>
          </a:p>
          <a:p>
            <a:pPr lvl="0" algn="just">
              <a:buFont typeface="Wingdings" panose="05000000000000000000" pitchFamily="2" charset="2"/>
              <a:buChar char="q"/>
            </a:pPr>
            <a:r>
              <a:rPr lang="fr-FR" dirty="0"/>
              <a:t>Avant la mise en place d’un cathéter sus pubien : un bilan d’hémostase est conseillé.</a:t>
            </a:r>
          </a:p>
          <a:p>
            <a:pPr lvl="0" algn="just">
              <a:buFont typeface="Wingdings" panose="05000000000000000000" pitchFamily="2" charset="2"/>
              <a:buChar char="q"/>
            </a:pPr>
            <a:r>
              <a:rPr lang="fr-FR" dirty="0"/>
              <a:t>Après le drainage des urines : </a:t>
            </a:r>
          </a:p>
          <a:p>
            <a:pPr lvl="2" algn="just">
              <a:buFont typeface="Wingdings" panose="05000000000000000000" pitchFamily="2" charset="2"/>
              <a:buChar char="ü"/>
            </a:pPr>
            <a:r>
              <a:rPr lang="fr-FR" sz="2200" dirty="0"/>
              <a:t>–  ECBU ;</a:t>
            </a:r>
          </a:p>
          <a:p>
            <a:pPr lvl="2" algn="just">
              <a:buFont typeface="Wingdings" panose="05000000000000000000" pitchFamily="2" charset="2"/>
              <a:buChar char="ü"/>
            </a:pPr>
            <a:r>
              <a:rPr lang="fr-FR" sz="2200" dirty="0"/>
              <a:t>– créatinémie ;</a:t>
            </a:r>
          </a:p>
          <a:p>
            <a:pPr lvl="2" algn="just">
              <a:buFont typeface="Wingdings" panose="05000000000000000000" pitchFamily="2" charset="2"/>
              <a:buChar char="ü"/>
            </a:pPr>
            <a:r>
              <a:rPr lang="fr-FR" sz="2200" dirty="0"/>
              <a:t>– numération-formule sanguine ; </a:t>
            </a:r>
          </a:p>
          <a:p>
            <a:pPr lvl="2" algn="just">
              <a:buFont typeface="Wingdings" panose="05000000000000000000" pitchFamily="2" charset="2"/>
              <a:buChar char="ü"/>
            </a:pPr>
            <a:r>
              <a:rPr lang="fr-FR" sz="2200" dirty="0"/>
              <a:t>– échographie du haut appareil urinaire.</a:t>
            </a:r>
          </a:p>
          <a:p>
            <a:pPr algn="just"/>
            <a:endParaRPr lang="fr-FR" dirty="0"/>
          </a:p>
        </p:txBody>
      </p:sp>
    </p:spTree>
    <p:extLst>
      <p:ext uri="{BB962C8B-B14F-4D97-AF65-F5344CB8AC3E}">
        <p14:creationId xmlns:p14="http://schemas.microsoft.com/office/powerpoint/2010/main" xmlns="" val="3801849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33D4A9-1FDA-4D55-A2FF-60DE793E171D}"/>
              </a:ext>
            </a:extLst>
          </p:cNvPr>
          <p:cNvSpPr>
            <a:spLocks noGrp="1"/>
          </p:cNvSpPr>
          <p:nvPr>
            <p:ph type="title"/>
          </p:nvPr>
        </p:nvSpPr>
        <p:spPr>
          <a:xfrm>
            <a:off x="323528" y="295104"/>
            <a:ext cx="7772400" cy="579438"/>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3. Examens complémentaires :</a:t>
            </a:r>
            <a:endParaRPr lang="fr-FR" dirty="0"/>
          </a:p>
        </p:txBody>
      </p:sp>
      <p:sp>
        <p:nvSpPr>
          <p:cNvPr id="3" name="Espace réservé du contenu 2">
            <a:extLst>
              <a:ext uri="{FF2B5EF4-FFF2-40B4-BE49-F238E27FC236}">
                <a16:creationId xmlns:a16="http://schemas.microsoft.com/office/drawing/2014/main" xmlns="" id="{00EAED1F-C8C6-4391-B7AB-9FF80E8FA5DF}"/>
              </a:ext>
            </a:extLst>
          </p:cNvPr>
          <p:cNvSpPr>
            <a:spLocks noGrp="1"/>
          </p:cNvSpPr>
          <p:nvPr>
            <p:ph idx="1"/>
          </p:nvPr>
        </p:nvSpPr>
        <p:spPr>
          <a:xfrm>
            <a:off x="323528" y="980728"/>
            <a:ext cx="8496944" cy="5688354"/>
          </a:xfrm>
        </p:spPr>
        <p:txBody>
          <a:bodyPr>
            <a:noAutofit/>
          </a:bodyPr>
          <a:lstStyle/>
          <a:p>
            <a:pPr marL="0" indent="0" algn="just">
              <a:buNone/>
            </a:pPr>
            <a:r>
              <a:rPr lang="fr-FR" sz="2400" b="1" dirty="0">
                <a:solidFill>
                  <a:srgbClr val="0070C0"/>
                </a:solidFill>
                <a:effectLst>
                  <a:outerShdw blurRad="38100" dist="38100" dir="2700000" algn="tl">
                    <a:srgbClr val="000000">
                      <a:alpha val="43137"/>
                    </a:srgbClr>
                  </a:outerShdw>
                </a:effectLst>
              </a:rPr>
              <a:t>2. Dans le cadre du bilan </a:t>
            </a:r>
            <a:r>
              <a:rPr lang="fr-FR" sz="2400" b="1" dirty="0" smtClean="0">
                <a:solidFill>
                  <a:srgbClr val="0070C0"/>
                </a:solidFill>
                <a:effectLst>
                  <a:outerShdw blurRad="38100" dist="38100" dir="2700000" algn="tl">
                    <a:srgbClr val="000000">
                      <a:alpha val="43137"/>
                    </a:srgbClr>
                  </a:outerShdw>
                </a:effectLst>
              </a:rPr>
              <a:t>étiologique :</a:t>
            </a:r>
            <a:endParaRPr lang="fr-FR" sz="2400" b="1" dirty="0">
              <a:solidFill>
                <a:srgbClr val="0070C0"/>
              </a:solidFill>
              <a:effectLst>
                <a:outerShdw blurRad="38100" dist="38100" dir="2700000" algn="tl">
                  <a:srgbClr val="000000">
                    <a:alpha val="43137"/>
                  </a:srgbClr>
                </a:outerShdw>
              </a:effectLst>
            </a:endParaRPr>
          </a:p>
          <a:p>
            <a:pPr marL="0" indent="0" algn="just">
              <a:buNone/>
            </a:pPr>
            <a:r>
              <a:rPr lang="fr-FR" sz="2000" b="1" dirty="0">
                <a:effectLst>
                  <a:outerShdw blurRad="38100" dist="38100" dir="2700000" algn="tl">
                    <a:srgbClr val="000000">
                      <a:alpha val="43137"/>
                    </a:srgbClr>
                  </a:outerShdw>
                </a:effectLst>
              </a:rPr>
              <a:t>a. Échographie vésico-prostatique :</a:t>
            </a:r>
          </a:p>
          <a:p>
            <a:pPr lvl="1" algn="just">
              <a:buFont typeface="Wingdings" panose="05000000000000000000" pitchFamily="2" charset="2"/>
              <a:buChar char="q"/>
            </a:pPr>
            <a:r>
              <a:rPr lang="fr-FR" sz="2000" dirty="0"/>
              <a:t> Vessie : tumeur vésicale ; lithiase vésicale; diverticule, épaississement pariétal, l’existence d’un résidu post mictionnel </a:t>
            </a:r>
          </a:p>
          <a:p>
            <a:pPr lvl="1" algn="just">
              <a:buFont typeface="Wingdings" panose="05000000000000000000" pitchFamily="2" charset="2"/>
              <a:buChar char="q"/>
            </a:pPr>
            <a:r>
              <a:rPr lang="fr-FR" sz="2000" dirty="0"/>
              <a:t>Prostate : Volume prostatique ; lobe médian ;</a:t>
            </a:r>
          </a:p>
          <a:p>
            <a:pPr marL="0" indent="0" algn="just">
              <a:buNone/>
            </a:pPr>
            <a:r>
              <a:rPr lang="fr-FR" sz="2000" b="1" dirty="0">
                <a:effectLst>
                  <a:outerShdw blurRad="38100" dist="38100" dir="2700000" algn="tl">
                    <a:srgbClr val="000000">
                      <a:alpha val="43137"/>
                    </a:srgbClr>
                  </a:outerShdw>
                </a:effectLst>
              </a:rPr>
              <a:t>b. </a:t>
            </a:r>
            <a:r>
              <a:rPr lang="fr-FR" sz="2000" b="1" dirty="0" err="1">
                <a:effectLst>
                  <a:outerShdw blurRad="38100" dist="38100" dir="2700000" algn="tl">
                    <a:srgbClr val="000000">
                      <a:alpha val="43137"/>
                    </a:srgbClr>
                  </a:outerShdw>
                </a:effectLst>
              </a:rPr>
              <a:t>Urétro</a:t>
            </a:r>
            <a:r>
              <a:rPr lang="fr-FR" sz="2000" b="1" dirty="0">
                <a:effectLst>
                  <a:outerShdw blurRad="38100" dist="38100" dir="2700000" algn="tl">
                    <a:srgbClr val="000000">
                      <a:alpha val="43137"/>
                    </a:srgbClr>
                  </a:outerShdw>
                </a:effectLst>
              </a:rPr>
              <a:t>-cystographie rétrograde et mictionnelle </a:t>
            </a:r>
            <a:r>
              <a:rPr lang="fr-FR" sz="2000" dirty="0"/>
              <a:t>: pour explorer les sténoses de l’urètre ou les traumatismes urétraux ; </a:t>
            </a:r>
          </a:p>
          <a:p>
            <a:pPr marL="0" indent="0" algn="just">
              <a:buNone/>
            </a:pPr>
            <a:r>
              <a:rPr lang="fr-FR" sz="2000" b="1" dirty="0">
                <a:effectLst>
                  <a:outerShdw blurRad="38100" dist="38100" dir="2700000" algn="tl">
                    <a:srgbClr val="000000">
                      <a:alpha val="43137"/>
                    </a:srgbClr>
                  </a:outerShdw>
                </a:effectLst>
              </a:rPr>
              <a:t>c.  Bilan urodynamique </a:t>
            </a:r>
            <a:r>
              <a:rPr lang="fr-FR" sz="2000" dirty="0"/>
              <a:t>: en cas de pathologie neurologique associée </a:t>
            </a:r>
          </a:p>
          <a:p>
            <a:pPr marL="0" indent="0" algn="just">
              <a:buNone/>
            </a:pPr>
            <a:r>
              <a:rPr lang="fr-FR" sz="2000" b="1" smtClean="0">
                <a:effectLst>
                  <a:outerShdw blurRad="38100" dist="38100" dir="2700000" algn="tl">
                    <a:srgbClr val="000000">
                      <a:alpha val="43137"/>
                    </a:srgbClr>
                  </a:outerShdw>
                </a:effectLst>
              </a:rPr>
              <a:t>d. Bilan </a:t>
            </a:r>
            <a:r>
              <a:rPr lang="fr-FR" sz="2000" b="1" dirty="0">
                <a:effectLst>
                  <a:outerShdw blurRad="38100" dist="38100" dir="2700000" algn="tl">
                    <a:srgbClr val="000000">
                      <a:alpha val="43137"/>
                    </a:srgbClr>
                  </a:outerShdw>
                </a:effectLst>
              </a:rPr>
              <a:t>d’une hématurie macroscopique </a:t>
            </a:r>
            <a:r>
              <a:rPr lang="fr-FR" sz="2000" dirty="0"/>
              <a:t>: devra être complet (échographie rénale, cystoscopie…).</a:t>
            </a:r>
          </a:p>
          <a:p>
            <a:pPr marL="0" indent="0" algn="just">
              <a:buNone/>
            </a:pPr>
            <a:r>
              <a:rPr lang="fr-FR" sz="2000" b="1" dirty="0">
                <a:effectLst>
                  <a:outerShdw blurRad="38100" dist="38100" dir="2700000" algn="tl">
                    <a:srgbClr val="000000">
                      <a:alpha val="43137"/>
                    </a:srgbClr>
                  </a:outerShdw>
                </a:effectLst>
              </a:rPr>
              <a:t>e. dosage du taux de PSA : </a:t>
            </a:r>
          </a:p>
          <a:p>
            <a:pPr lvl="1" algn="just">
              <a:buFont typeface="Wingdings" panose="05000000000000000000" pitchFamily="2" charset="2"/>
              <a:buChar char="q"/>
            </a:pPr>
            <a:r>
              <a:rPr lang="fr-FR" sz="2000" dirty="0"/>
              <a:t>afin de dépister un  cancer de la prostate asymptomatique ; </a:t>
            </a:r>
          </a:p>
          <a:p>
            <a:pPr lvl="1" algn="just">
              <a:buFont typeface="Wingdings" panose="05000000000000000000" pitchFamily="2" charset="2"/>
              <a:buChar char="q"/>
            </a:pPr>
            <a:r>
              <a:rPr lang="fr-FR" sz="2000" dirty="0"/>
              <a:t>il sera souvent augmenté dans le contexte d’une  RUA; </a:t>
            </a:r>
          </a:p>
          <a:p>
            <a:pPr lvl="1" algn="just">
              <a:buFont typeface="Wingdings" panose="05000000000000000000" pitchFamily="2" charset="2"/>
              <a:buChar char="q"/>
            </a:pPr>
            <a:r>
              <a:rPr lang="fr-FR" sz="2000" dirty="0"/>
              <a:t>en cas d’augmentation, il devra être contrôlé à distance.</a:t>
            </a:r>
          </a:p>
          <a:p>
            <a:pPr algn="just"/>
            <a:endParaRPr lang="fr-FR" sz="2000" dirty="0"/>
          </a:p>
        </p:txBody>
      </p:sp>
    </p:spTree>
    <p:extLst>
      <p:ext uri="{BB962C8B-B14F-4D97-AF65-F5344CB8AC3E}">
        <p14:creationId xmlns:p14="http://schemas.microsoft.com/office/powerpoint/2010/main" xmlns="" val="1279140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1414"/>
            <a:ext cx="8229600" cy="1143000"/>
          </a:xfrm>
        </p:spPr>
        <p:txBody>
          <a:bodyPr/>
          <a:lstStyle/>
          <a:p>
            <a:r>
              <a:rPr lang="fr-FR" b="1" dirty="0">
                <a:solidFill>
                  <a:srgbClr val="FF0000"/>
                </a:solidFill>
                <a:effectLst>
                  <a:outerShdw blurRad="38100" dist="38100" dir="2700000" algn="tl">
                    <a:srgbClr val="000000">
                      <a:alpha val="43137"/>
                    </a:srgbClr>
                  </a:outerShdw>
                </a:effectLst>
              </a:rPr>
              <a:t>4. Étiologies: </a:t>
            </a:r>
          </a:p>
        </p:txBody>
      </p:sp>
      <p:sp>
        <p:nvSpPr>
          <p:cNvPr id="5" name="Espace réservé du contenu 4"/>
          <p:cNvSpPr>
            <a:spLocks noGrp="1"/>
          </p:cNvSpPr>
          <p:nvPr>
            <p:ph idx="1"/>
          </p:nvPr>
        </p:nvSpPr>
        <p:spPr/>
        <p:txBody>
          <a:bodyPr>
            <a:normAutofit fontScale="85000" lnSpcReduction="10000"/>
          </a:bodyPr>
          <a:lstStyle/>
          <a:p>
            <a:pPr marL="0" lvl="0" indent="0">
              <a:lnSpc>
                <a:spcPct val="150000"/>
              </a:lnSpc>
              <a:buNone/>
            </a:pPr>
            <a:r>
              <a:rPr lang="fr-FR" b="1" dirty="0">
                <a:solidFill>
                  <a:srgbClr val="00B0F0"/>
                </a:solidFill>
                <a:effectLst>
                  <a:outerShdw blurRad="38100" dist="38100" dir="2700000" algn="tl">
                    <a:srgbClr val="000000">
                      <a:alpha val="43137"/>
                    </a:srgbClr>
                  </a:outerShdw>
                </a:effectLst>
              </a:rPr>
              <a:t>Chez l’homme : </a:t>
            </a:r>
          </a:p>
          <a:p>
            <a:pPr>
              <a:lnSpc>
                <a:spcPct val="150000"/>
              </a:lnSpc>
              <a:buFont typeface="Wingdings" panose="05000000000000000000" pitchFamily="2" charset="2"/>
              <a:buChar char="q"/>
            </a:pPr>
            <a:r>
              <a:rPr lang="fr-FR" dirty="0"/>
              <a:t>– hypertrophie prostatique </a:t>
            </a:r>
            <a:r>
              <a:rPr lang="fr-FR" dirty="0" smtClean="0"/>
              <a:t>+++</a:t>
            </a:r>
            <a:endParaRPr lang="fr-FR" dirty="0"/>
          </a:p>
          <a:p>
            <a:pPr>
              <a:lnSpc>
                <a:spcPct val="150000"/>
              </a:lnSpc>
              <a:buFont typeface="Wingdings" panose="05000000000000000000" pitchFamily="2" charset="2"/>
              <a:buChar char="q"/>
            </a:pPr>
            <a:r>
              <a:rPr lang="fr-FR" dirty="0"/>
              <a:t>- cancer de la prostate </a:t>
            </a:r>
          </a:p>
          <a:p>
            <a:pPr>
              <a:lnSpc>
                <a:spcPct val="150000"/>
              </a:lnSpc>
              <a:buFont typeface="Wingdings" panose="05000000000000000000" pitchFamily="2" charset="2"/>
              <a:buChar char="q"/>
            </a:pPr>
            <a:r>
              <a:rPr lang="fr-FR" dirty="0"/>
              <a:t>–  prostatite </a:t>
            </a:r>
          </a:p>
          <a:p>
            <a:pPr marL="0" lvl="0" indent="0">
              <a:lnSpc>
                <a:spcPct val="150000"/>
              </a:lnSpc>
              <a:buNone/>
            </a:pPr>
            <a:r>
              <a:rPr lang="fr-FR" b="1" dirty="0">
                <a:solidFill>
                  <a:srgbClr val="00B0F0"/>
                </a:solidFill>
                <a:effectLst>
                  <a:outerShdw blurRad="38100" dist="38100" dir="2700000" algn="tl">
                    <a:srgbClr val="000000">
                      <a:alpha val="43137"/>
                    </a:srgbClr>
                  </a:outerShdw>
                </a:effectLst>
              </a:rPr>
              <a:t>Chez la femme :</a:t>
            </a:r>
          </a:p>
          <a:p>
            <a:pPr>
              <a:lnSpc>
                <a:spcPct val="150000"/>
              </a:lnSpc>
              <a:buFont typeface="Wingdings" panose="05000000000000000000" pitchFamily="2" charset="2"/>
              <a:buChar char="q"/>
            </a:pPr>
            <a:r>
              <a:rPr lang="fr-FR" dirty="0"/>
              <a:t>– prolapsus génital ; </a:t>
            </a:r>
          </a:p>
          <a:p>
            <a:pPr>
              <a:lnSpc>
                <a:spcPct val="150000"/>
              </a:lnSpc>
              <a:buFont typeface="Wingdings" panose="05000000000000000000" pitchFamily="2" charset="2"/>
              <a:buChar char="q"/>
            </a:pPr>
            <a:r>
              <a:rPr lang="fr-FR" dirty="0"/>
              <a:t>– diverticule sous-urétral compliqué ; </a:t>
            </a:r>
          </a:p>
          <a:p>
            <a:pPr>
              <a:lnSpc>
                <a:spcPct val="150000"/>
              </a:lnSpc>
              <a:buFont typeface="Wingdings" panose="05000000000000000000" pitchFamily="2" charset="2"/>
              <a:buChar char="q"/>
            </a:pPr>
            <a:r>
              <a:rPr lang="fr-FR" dirty="0"/>
              <a:t>–  cystite aiguë </a:t>
            </a:r>
          </a:p>
          <a:p>
            <a:pPr>
              <a:lnSpc>
                <a:spcPct val="150000"/>
              </a:lnSpc>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55" y="260648"/>
            <a:ext cx="8229600" cy="714396"/>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4. Étiologies</a:t>
            </a:r>
            <a:r>
              <a:rPr lang="fr-FR" dirty="0"/>
              <a:t>: </a:t>
            </a:r>
            <a:r>
              <a:rPr lang="fr-FR" sz="3000" b="1" dirty="0">
                <a:solidFill>
                  <a:srgbClr val="00B0F0"/>
                </a:solidFill>
                <a:effectLst>
                  <a:outerShdw blurRad="38100" dist="38100" dir="2700000" algn="tl">
                    <a:srgbClr val="000000">
                      <a:alpha val="43137"/>
                    </a:srgbClr>
                  </a:outerShdw>
                </a:effectLst>
              </a:rPr>
              <a:t>Dans les deux sexes </a:t>
            </a:r>
            <a:r>
              <a:rPr lang="fr-FR" dirty="0">
                <a:solidFill>
                  <a:srgbClr val="00B0F0"/>
                </a:solidFill>
              </a:rPr>
              <a:t>:</a:t>
            </a:r>
          </a:p>
        </p:txBody>
      </p:sp>
      <p:sp>
        <p:nvSpPr>
          <p:cNvPr id="5" name="Espace réservé du contenu 4"/>
          <p:cNvSpPr>
            <a:spLocks noGrp="1"/>
          </p:cNvSpPr>
          <p:nvPr>
            <p:ph idx="1"/>
          </p:nvPr>
        </p:nvSpPr>
        <p:spPr>
          <a:xfrm>
            <a:off x="251520" y="975044"/>
            <a:ext cx="8435280" cy="5622308"/>
          </a:xfrm>
        </p:spPr>
        <p:txBody>
          <a:bodyPr>
            <a:normAutofit fontScale="92500" lnSpcReduction="20000"/>
          </a:bodyPr>
          <a:lstStyle/>
          <a:p>
            <a:pPr marL="0" indent="0" algn="just">
              <a:buNone/>
            </a:pPr>
            <a:r>
              <a:rPr lang="fr-FR" b="1" dirty="0">
                <a:solidFill>
                  <a:schemeClr val="accent6">
                    <a:lumMod val="60000"/>
                    <a:lumOff val="40000"/>
                  </a:schemeClr>
                </a:solidFill>
                <a:effectLst>
                  <a:outerShdw blurRad="38100" dist="38100" dir="2700000" algn="tl">
                    <a:srgbClr val="000000">
                      <a:alpha val="43137"/>
                    </a:srgbClr>
                  </a:outerShdw>
                </a:effectLst>
              </a:rPr>
              <a:t>– les obstacles mécaniques : </a:t>
            </a:r>
          </a:p>
          <a:p>
            <a:pPr lvl="1" algn="just">
              <a:buFont typeface="Wingdings" panose="05000000000000000000" pitchFamily="2" charset="2"/>
              <a:buChar char="q"/>
            </a:pPr>
            <a:r>
              <a:rPr lang="fr-FR" dirty="0"/>
              <a:t>sténose urétrale, </a:t>
            </a:r>
          </a:p>
          <a:p>
            <a:pPr lvl="1" algn="just">
              <a:buFont typeface="Wingdings" panose="05000000000000000000" pitchFamily="2" charset="2"/>
              <a:buChar char="q"/>
            </a:pPr>
            <a:r>
              <a:rPr lang="fr-FR" dirty="0"/>
              <a:t>calcul de l’urètre, </a:t>
            </a:r>
          </a:p>
          <a:p>
            <a:pPr lvl="1" algn="just">
              <a:buFont typeface="Wingdings" panose="05000000000000000000" pitchFamily="2" charset="2"/>
              <a:buChar char="q"/>
            </a:pPr>
            <a:r>
              <a:rPr lang="fr-FR" dirty="0"/>
              <a:t>maladie du col vésical (hypertrophie des fibres musculaires lisses),</a:t>
            </a:r>
          </a:p>
          <a:p>
            <a:pPr lvl="1" algn="just">
              <a:buFont typeface="Wingdings" panose="05000000000000000000" pitchFamily="2" charset="2"/>
              <a:buChar char="q"/>
            </a:pPr>
            <a:r>
              <a:rPr lang="fr-FR" dirty="0"/>
              <a:t>tumeur vésicale ou pelvienne ; </a:t>
            </a:r>
          </a:p>
          <a:p>
            <a:pPr marL="0" indent="0" algn="just">
              <a:buNone/>
            </a:pPr>
            <a:r>
              <a:rPr lang="fr-FR" b="1" dirty="0">
                <a:solidFill>
                  <a:schemeClr val="accent6">
                    <a:lumMod val="60000"/>
                    <a:lumOff val="40000"/>
                  </a:schemeClr>
                </a:solidFill>
                <a:effectLst>
                  <a:outerShdw blurRad="38100" dist="38100" dir="2700000" algn="tl">
                    <a:srgbClr val="000000">
                      <a:alpha val="43137"/>
                    </a:srgbClr>
                  </a:outerShdw>
                </a:effectLst>
              </a:rPr>
              <a:t>– les obstacles fonctionnels : </a:t>
            </a:r>
          </a:p>
          <a:p>
            <a:pPr lvl="1" algn="just">
              <a:buFont typeface="Wingdings" panose="05000000000000000000" pitchFamily="2" charset="2"/>
              <a:buChar char="q"/>
            </a:pPr>
            <a:r>
              <a:rPr lang="fr-FR" dirty="0"/>
              <a:t>réflexe par pathologie anorectale (fécalome, hémorroïdes…),</a:t>
            </a:r>
          </a:p>
          <a:p>
            <a:pPr lvl="1" algn="just">
              <a:buFont typeface="Wingdings" panose="05000000000000000000" pitchFamily="2" charset="2"/>
              <a:buChar char="q"/>
            </a:pPr>
            <a:r>
              <a:rPr lang="fr-FR" dirty="0"/>
              <a:t> neurologiques centraux (sclérose en plaques, compression médullaire, maladie de Parkinson…), </a:t>
            </a:r>
          </a:p>
          <a:p>
            <a:pPr lvl="1" algn="just">
              <a:buFont typeface="Wingdings" panose="05000000000000000000" pitchFamily="2" charset="2"/>
              <a:buChar char="q"/>
            </a:pPr>
            <a:r>
              <a:rPr lang="fr-FR" dirty="0"/>
              <a:t>neurologiques périphériques (diabète, …),</a:t>
            </a:r>
          </a:p>
          <a:p>
            <a:pPr lvl="1" algn="just">
              <a:buFont typeface="Wingdings" panose="05000000000000000000" pitchFamily="2" charset="2"/>
              <a:buChar char="q"/>
            </a:pPr>
            <a:r>
              <a:rPr lang="fr-FR" dirty="0"/>
              <a:t> vessie « claquée » ; </a:t>
            </a:r>
          </a:p>
          <a:p>
            <a:pPr marL="0" indent="0" algn="just">
              <a:buNone/>
            </a:pPr>
            <a:r>
              <a:rPr lang="fr-FR" b="1" dirty="0">
                <a:solidFill>
                  <a:schemeClr val="accent6">
                    <a:lumMod val="60000"/>
                    <a:lumOff val="40000"/>
                  </a:schemeClr>
                </a:solidFill>
                <a:effectLst>
                  <a:outerShdw blurRad="38100" dist="38100" dir="2700000" algn="tl">
                    <a:srgbClr val="000000">
                      <a:alpha val="43137"/>
                    </a:srgbClr>
                  </a:outerShdw>
                </a:effectLst>
              </a:rPr>
              <a:t>les étiologies médicamenteuses ou iatrogène</a:t>
            </a:r>
            <a:r>
              <a:rPr lang="fr-FR" dirty="0"/>
              <a:t>: neuroleptiques, alpha stimulants, morphiniques, anesthésie locorégionale ou générale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8691F8-941E-4366-A58E-37ABD1011FBC}"/>
              </a:ext>
            </a:extLst>
          </p:cNvPr>
          <p:cNvSpPr>
            <a:spLocks noGrp="1"/>
          </p:cNvSpPr>
          <p:nvPr>
            <p:ph type="title"/>
          </p:nvPr>
        </p:nvSpPr>
        <p:spPr/>
        <p:txBody>
          <a:bodyPr/>
          <a:lstStyle/>
          <a:p>
            <a:r>
              <a:rPr lang="fr-FR" b="1" dirty="0">
                <a:solidFill>
                  <a:srgbClr val="FF0000"/>
                </a:solidFill>
                <a:effectLst>
                  <a:outerShdw blurRad="38100" dist="38100" dir="2700000" algn="tl">
                    <a:srgbClr val="000000">
                      <a:alpha val="43137"/>
                    </a:srgbClr>
                  </a:outerShdw>
                </a:effectLst>
              </a:rPr>
              <a:t>4. Étiologies: </a:t>
            </a:r>
          </a:p>
        </p:txBody>
      </p:sp>
      <p:sp>
        <p:nvSpPr>
          <p:cNvPr id="3" name="Espace réservé du contenu 2">
            <a:extLst>
              <a:ext uri="{FF2B5EF4-FFF2-40B4-BE49-F238E27FC236}">
                <a16:creationId xmlns:a16="http://schemas.microsoft.com/office/drawing/2014/main" xmlns="" id="{CCD2F330-2024-4CC6-B817-4ED14E5E8971}"/>
              </a:ext>
            </a:extLst>
          </p:cNvPr>
          <p:cNvSpPr>
            <a:spLocks noGrp="1"/>
          </p:cNvSpPr>
          <p:nvPr>
            <p:ph idx="1"/>
          </p:nvPr>
        </p:nvSpPr>
        <p:spPr/>
        <p:txBody>
          <a:bodyPr/>
          <a:lstStyle/>
          <a:p>
            <a:pPr lvl="0"/>
            <a:endParaRPr lang="fr-FR" dirty="0"/>
          </a:p>
          <a:p>
            <a:pPr marL="0" lvl="0" indent="0">
              <a:buNone/>
            </a:pPr>
            <a:r>
              <a:rPr lang="fr-FR" sz="3500" b="1" dirty="0">
                <a:solidFill>
                  <a:srgbClr val="00B0F0"/>
                </a:solidFill>
                <a:effectLst>
                  <a:outerShdw blurRad="38100" dist="38100" dir="2700000" algn="tl">
                    <a:srgbClr val="000000">
                      <a:alpha val="43137"/>
                    </a:srgbClr>
                  </a:outerShdw>
                </a:effectLst>
              </a:rPr>
              <a:t>Chez l’enfant : </a:t>
            </a:r>
          </a:p>
          <a:p>
            <a:pPr lvl="0"/>
            <a:endParaRPr lang="fr-FR" dirty="0"/>
          </a:p>
          <a:p>
            <a:pPr>
              <a:lnSpc>
                <a:spcPct val="200000"/>
              </a:lnSpc>
              <a:buFont typeface="Wingdings" panose="05000000000000000000" pitchFamily="2" charset="2"/>
              <a:buChar char="q"/>
            </a:pPr>
            <a:r>
              <a:rPr lang="fr-FR" dirty="0"/>
              <a:t>– valve de l’urètre postérieur ;</a:t>
            </a:r>
          </a:p>
          <a:p>
            <a:pPr>
              <a:lnSpc>
                <a:spcPct val="200000"/>
              </a:lnSpc>
              <a:buFont typeface="Wingdings" panose="05000000000000000000" pitchFamily="2" charset="2"/>
              <a:buChar char="q"/>
            </a:pPr>
            <a:r>
              <a:rPr lang="fr-FR" dirty="0"/>
              <a:t>– urétérocèle.</a:t>
            </a:r>
          </a:p>
          <a:p>
            <a:endParaRPr lang="fr-FR" dirty="0"/>
          </a:p>
        </p:txBody>
      </p:sp>
    </p:spTree>
    <p:extLst>
      <p:ext uri="{BB962C8B-B14F-4D97-AF65-F5344CB8AC3E}">
        <p14:creationId xmlns:p14="http://schemas.microsoft.com/office/powerpoint/2010/main" xmlns="" val="148480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 Traiter la cause </a:t>
            </a:r>
          </a:p>
        </p:txBody>
      </p:sp>
      <p:sp>
        <p:nvSpPr>
          <p:cNvPr id="3" name="Espace réservé du contenu 2"/>
          <p:cNvSpPr>
            <a:spLocks noGrp="1"/>
          </p:cNvSpPr>
          <p:nvPr>
            <p:ph idx="1"/>
          </p:nvPr>
        </p:nvSpPr>
        <p:spPr/>
        <p:txBody>
          <a:bodyPr/>
          <a:lstStyle/>
          <a:p>
            <a:r>
              <a:rPr lang="fr-FR" dirty="0"/>
              <a:t>Pour éviter les récidive.</a:t>
            </a:r>
          </a:p>
          <a:p>
            <a:r>
              <a:rPr lang="fr-FR" dirty="0"/>
              <a:t>Le traitement sera fonction de </a:t>
            </a:r>
            <a:r>
              <a:rPr lang="fr-FR"/>
              <a:t>l’étiologie retrouvée. </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p:spPr>
        <p:txBody>
          <a:bodyPr/>
          <a:lstStyle/>
          <a:p>
            <a:r>
              <a:rPr lang="fr-FR" dirty="0"/>
              <a:t>Conclusion: </a:t>
            </a:r>
          </a:p>
        </p:txBody>
      </p:sp>
      <p:sp>
        <p:nvSpPr>
          <p:cNvPr id="3" name="Espace réservé du contenu 2"/>
          <p:cNvSpPr>
            <a:spLocks noGrp="1"/>
          </p:cNvSpPr>
          <p:nvPr>
            <p:ph idx="1"/>
          </p:nvPr>
        </p:nvSpPr>
        <p:spPr>
          <a:xfrm>
            <a:off x="428596" y="1447800"/>
            <a:ext cx="7772400" cy="4572000"/>
          </a:xfrm>
        </p:spPr>
        <p:txBody>
          <a:bodyPr/>
          <a:lstStyle/>
          <a:p>
            <a:endParaRPr lang="fr-FR" dirty="0"/>
          </a:p>
          <a:p>
            <a:r>
              <a:rPr lang="fr-FR" dirty="0"/>
              <a:t>Urgence urologique fréquente de diagnostic souvent facile, le traitement consiste en urgence à un drainage vésicale. </a:t>
            </a:r>
          </a:p>
          <a:p>
            <a:pPr>
              <a:buNone/>
            </a:pPr>
            <a:endParaRPr lang="fr-FR" dirty="0"/>
          </a:p>
          <a:p>
            <a:r>
              <a:rPr lang="fr-FR" dirty="0"/>
              <a:t>L’étiologie doit être rechercher et traiter pour éviter les récidives.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a:bodyPr>
          <a:lstStyle/>
          <a:p>
            <a:r>
              <a:rPr lang="fr-FR" sz="4800" b="1" dirty="0" smtClean="0"/>
              <a:t>Objectifs Pédagogiques</a:t>
            </a:r>
            <a:endParaRPr lang="fr-FR" sz="4800" b="1" dirty="0"/>
          </a:p>
        </p:txBody>
      </p:sp>
      <p:sp>
        <p:nvSpPr>
          <p:cNvPr id="3" name="Espace réservé du contenu 2"/>
          <p:cNvSpPr>
            <a:spLocks noGrp="1"/>
          </p:cNvSpPr>
          <p:nvPr>
            <p:ph idx="1"/>
          </p:nvPr>
        </p:nvSpPr>
        <p:spPr>
          <a:xfrm>
            <a:off x="467544" y="2060848"/>
            <a:ext cx="8229600" cy="4525963"/>
          </a:xfrm>
        </p:spPr>
        <p:txBody>
          <a:bodyPr>
            <a:normAutofit/>
          </a:bodyPr>
          <a:lstStyle/>
          <a:p>
            <a:r>
              <a:rPr lang="fr-FR" sz="3600" dirty="0" smtClean="0"/>
              <a:t>Diagnostiquer une rétention aigue d’urine.</a:t>
            </a:r>
          </a:p>
          <a:p>
            <a:r>
              <a:rPr lang="fr-FR" sz="3600" dirty="0" smtClean="0"/>
              <a:t>Identifier les situations d’urgence Et Planifier leur PEC </a:t>
            </a:r>
            <a:endParaRPr lang="fr-F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lstStyle/>
          <a:p>
            <a:r>
              <a:rPr lang="fr-FR" dirty="0"/>
              <a:t>I. Définition </a:t>
            </a:r>
          </a:p>
        </p:txBody>
      </p:sp>
      <p:sp>
        <p:nvSpPr>
          <p:cNvPr id="3" name="Espace réservé du contenu 2"/>
          <p:cNvSpPr>
            <a:spLocks noGrp="1"/>
          </p:cNvSpPr>
          <p:nvPr>
            <p:ph idx="1"/>
          </p:nvPr>
        </p:nvSpPr>
        <p:spPr>
          <a:xfrm>
            <a:off x="0" y="1268760"/>
            <a:ext cx="9144000" cy="5328592"/>
          </a:xfrm>
        </p:spPr>
        <p:txBody>
          <a:bodyPr/>
          <a:lstStyle/>
          <a:p>
            <a:endParaRPr lang="fr-FR" dirty="0"/>
          </a:p>
          <a:p>
            <a:pPr algn="just"/>
            <a:r>
              <a:rPr lang="fr-FR" sz="3600" dirty="0" smtClean="0"/>
              <a:t>L’impossibilité totale </a:t>
            </a:r>
            <a:r>
              <a:rPr lang="fr-FR" sz="3600" smtClean="0"/>
              <a:t>et brutale </a:t>
            </a:r>
            <a:r>
              <a:rPr lang="fr-FR" sz="3600" dirty="0" smtClean="0"/>
              <a:t>d’uriner malgré une vessie pleine.</a:t>
            </a:r>
          </a:p>
          <a:p>
            <a:pPr algn="just"/>
            <a:r>
              <a:rPr lang="fr-FR" sz="3600" dirty="0" smtClean="0"/>
              <a:t>Elle s’accompagne d’une envie pressante et douloureuse d’uriner.</a:t>
            </a:r>
            <a:endParaRPr lang="fr-FR" sz="3600" dirty="0"/>
          </a:p>
          <a:p>
            <a:pPr algn="just"/>
            <a:r>
              <a:rPr lang="fr-FR" sz="3600" dirty="0"/>
              <a:t>Fameuse expression de Guyon : pisser ou mourir.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32728"/>
            <a:ext cx="8229600" cy="881758"/>
          </a:xfrm>
        </p:spPr>
        <p:txBody>
          <a:bodyPr/>
          <a:lstStyle/>
          <a:p>
            <a:pPr marL="857250" indent="-857250">
              <a:buFont typeface="+mj-lt"/>
              <a:buAutoNum type="romanUcPeriod" startAt="2"/>
            </a:pPr>
            <a:r>
              <a:rPr lang="fr-FR" dirty="0"/>
              <a:t>Rappel physiologique: </a:t>
            </a:r>
          </a:p>
        </p:txBody>
      </p:sp>
      <p:sp>
        <p:nvSpPr>
          <p:cNvPr id="3" name="Espace réservé du contenu 2"/>
          <p:cNvSpPr>
            <a:spLocks noGrp="1"/>
          </p:cNvSpPr>
          <p:nvPr>
            <p:ph idx="1"/>
          </p:nvPr>
        </p:nvSpPr>
        <p:spPr>
          <a:xfrm>
            <a:off x="179512" y="1214414"/>
            <a:ext cx="8507288" cy="5643586"/>
          </a:xfrm>
        </p:spPr>
        <p:txBody>
          <a:bodyPr>
            <a:normAutofit/>
          </a:bodyPr>
          <a:lstStyle/>
          <a:p>
            <a:pPr algn="just">
              <a:buNone/>
            </a:pPr>
            <a:r>
              <a:rPr lang="fr-FR" sz="2400" dirty="0"/>
              <a:t>Pour uriner normalement (l’action d’uriner s’appelle la miction), il faut trois choses :</a:t>
            </a:r>
          </a:p>
          <a:p>
            <a:pPr algn="just"/>
            <a:r>
              <a:rPr lang="fr-FR" sz="2400" b="1" dirty="0"/>
              <a:t>un réservoir </a:t>
            </a:r>
            <a:r>
              <a:rPr lang="fr-FR" sz="2400" dirty="0"/>
              <a:t>(la vessie) capable de </a:t>
            </a:r>
            <a:r>
              <a:rPr lang="fr-FR" sz="2400" b="1" dirty="0">
                <a:solidFill>
                  <a:srgbClr val="FFFF00"/>
                </a:solidFill>
              </a:rPr>
              <a:t>se remplir </a:t>
            </a:r>
            <a:r>
              <a:rPr lang="fr-FR" sz="2400" dirty="0"/>
              <a:t>facilement (la souplesse du réservoir vésical s’appelle la « compliance ») et de </a:t>
            </a:r>
            <a:r>
              <a:rPr lang="fr-FR" sz="2400" b="1" dirty="0">
                <a:solidFill>
                  <a:srgbClr val="FFFF00"/>
                </a:solidFill>
              </a:rPr>
              <a:t>se contracter </a:t>
            </a:r>
            <a:r>
              <a:rPr lang="fr-FR" sz="2400" dirty="0"/>
              <a:t>efficacement (le muscle vésical s’appelle le détrusor) </a:t>
            </a:r>
          </a:p>
          <a:p>
            <a:pPr algn="just"/>
            <a:r>
              <a:rPr lang="fr-FR" sz="2400" b="1" dirty="0"/>
              <a:t>une filière urétrale </a:t>
            </a:r>
            <a:r>
              <a:rPr lang="fr-FR" sz="2400" dirty="0"/>
              <a:t>: col vésical, prostate, sphincter strié, urètre qui doit permettre la continence (absence de fuites) et s’ouvrir librement au moment de la miction ;</a:t>
            </a:r>
          </a:p>
          <a:p>
            <a:pPr algn="just"/>
            <a:r>
              <a:rPr lang="fr-FR" sz="2400" b="1" dirty="0"/>
              <a:t>un système nerveux </a:t>
            </a:r>
            <a:r>
              <a:rPr lang="fr-FR" sz="2400" dirty="0"/>
              <a:t>qui contrôle à la fois les phases de remplissage de la vessie et les phases de miction, en permettant notamment que la vessie se contracte après que le sphincter urinaire se soit parfaitement relâché (synergie vésico-sphinctérienne).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xmlns="" id="{CFC5B8AD-1328-44D1-A6C0-C87E0AC3DABC}"/>
              </a:ext>
            </a:extLst>
          </p:cNvPr>
          <p:cNvSpPr>
            <a:spLocks noGrp="1"/>
          </p:cNvSpPr>
          <p:nvPr>
            <p:ph type="title"/>
          </p:nvPr>
        </p:nvSpPr>
        <p:spPr>
          <a:xfrm>
            <a:off x="323528" y="188640"/>
            <a:ext cx="8229600" cy="881758"/>
          </a:xfrm>
        </p:spPr>
        <p:txBody>
          <a:bodyPr/>
          <a:lstStyle/>
          <a:p>
            <a:pPr marL="857250" indent="-857250">
              <a:buFont typeface="+mj-lt"/>
              <a:buAutoNum type="romanUcPeriod" startAt="2"/>
            </a:pPr>
            <a:r>
              <a:rPr lang="fr-FR" dirty="0"/>
              <a:t>Rappel physiologique: </a:t>
            </a:r>
          </a:p>
        </p:txBody>
      </p:sp>
      <p:sp>
        <p:nvSpPr>
          <p:cNvPr id="3" name="Espace réservé du contenu 2">
            <a:extLst>
              <a:ext uri="{FF2B5EF4-FFF2-40B4-BE49-F238E27FC236}">
                <a16:creationId xmlns:a16="http://schemas.microsoft.com/office/drawing/2014/main" xmlns="" id="{A2F1B7A9-4429-4343-A9B5-4A0A35016367}"/>
              </a:ext>
            </a:extLst>
          </p:cNvPr>
          <p:cNvSpPr>
            <a:spLocks noGrp="1"/>
          </p:cNvSpPr>
          <p:nvPr>
            <p:ph idx="1"/>
          </p:nvPr>
        </p:nvSpPr>
        <p:spPr>
          <a:xfrm>
            <a:off x="354360" y="1340768"/>
            <a:ext cx="8435280" cy="5184576"/>
          </a:xfrm>
        </p:spPr>
        <p:txBody>
          <a:bodyPr>
            <a:noAutofit/>
          </a:bodyPr>
          <a:lstStyle/>
          <a:p>
            <a:pPr algn="just">
              <a:lnSpc>
                <a:spcPct val="115000"/>
              </a:lnSpc>
              <a:spcAft>
                <a:spcPts val="0"/>
              </a:spcAft>
            </a:pPr>
            <a:r>
              <a:rPr lang="fr-FR" sz="2100" dirty="0">
                <a:ea typeface="Calibri" panose="020F0502020204030204" pitchFamily="34" charset="0"/>
                <a:cs typeface="Times New Roman" panose="02020603050405020304" pitchFamily="18" charset="0"/>
              </a:rPr>
              <a:t>Le contrôle vésicosphinctérien est médié par une innervation végétative et somatique </a:t>
            </a:r>
            <a:endParaRPr lang="fr-FR" sz="2100" dirty="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3" panose="05040102010807070707" pitchFamily="18" charset="2"/>
              <a:buChar char=""/>
              <a:tabLst>
                <a:tab pos="457200" algn="l"/>
              </a:tabLst>
            </a:pPr>
            <a:r>
              <a:rPr lang="fr-FR" sz="2100" b="1" dirty="0">
                <a:ea typeface="Calibri" panose="020F0502020204030204" pitchFamily="34" charset="0"/>
                <a:cs typeface="Times New Roman" panose="02020603050405020304" pitchFamily="18" charset="0"/>
              </a:rPr>
              <a:t>L'innervation sympathique :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permet la relaxation du détrusor et l'activation du sphincter lisse de l'urètre,</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remplissage vésical et la continence </a:t>
            </a:r>
            <a:endParaRPr lang="fr-FR" sz="2100" dirty="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3" panose="05040102010807070707" pitchFamily="18" charset="2"/>
              <a:buChar char=""/>
              <a:tabLst>
                <a:tab pos="457200" algn="l"/>
              </a:tabLst>
            </a:pPr>
            <a:r>
              <a:rPr lang="fr-FR" sz="2100" b="1" dirty="0">
                <a:ea typeface="Calibri" panose="020F0502020204030204" pitchFamily="34" charset="0"/>
                <a:cs typeface="Times New Roman" panose="02020603050405020304" pitchFamily="18" charset="0"/>
              </a:rPr>
              <a:t>Les fibres parasympathiques :</a:t>
            </a:r>
            <a:r>
              <a:rPr lang="fr-FR" sz="2100" dirty="0">
                <a:ea typeface="Calibri" panose="020F0502020204030204" pitchFamily="34" charset="0"/>
                <a:cs typeface="Times New Roman" panose="02020603050405020304" pitchFamily="18" charset="0"/>
              </a:rPr>
              <a:t>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Elles déclenchent la contraction du détrusor et la relaxation du sphincter lisse urétral,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la miction. </a:t>
            </a:r>
            <a:endParaRPr lang="fr-FR" sz="2100" dirty="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3" panose="05040102010807070707" pitchFamily="18" charset="2"/>
              <a:buChar char=""/>
              <a:tabLst>
                <a:tab pos="457200" algn="l"/>
              </a:tabLst>
            </a:pPr>
            <a:r>
              <a:rPr lang="fr-FR" sz="2100" b="1" dirty="0">
                <a:ea typeface="Calibri" panose="020F0502020204030204" pitchFamily="34" charset="0"/>
                <a:cs typeface="Times New Roman" panose="02020603050405020304" pitchFamily="18" charset="0"/>
              </a:rPr>
              <a:t>L'innervation somatique:</a:t>
            </a:r>
            <a:r>
              <a:rPr lang="fr-FR" sz="2100" dirty="0">
                <a:ea typeface="Calibri" panose="020F0502020204030204" pitchFamily="34" charset="0"/>
                <a:cs typeface="Times New Roman" panose="02020603050405020304" pitchFamily="18" charset="0"/>
              </a:rPr>
              <a:t>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contrôle le sphincter strié urétral</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Son relâchement permet la miction.</a:t>
            </a:r>
            <a:endParaRPr lang="fr-FR" sz="2100" dirty="0"/>
          </a:p>
        </p:txBody>
      </p:sp>
    </p:spTree>
    <p:extLst>
      <p:ext uri="{BB962C8B-B14F-4D97-AF65-F5344CB8AC3E}">
        <p14:creationId xmlns:p14="http://schemas.microsoft.com/office/powerpoint/2010/main" xmlns="" val="1386427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1414"/>
            <a:ext cx="8229600" cy="1143000"/>
          </a:xfrm>
        </p:spPr>
        <p:txBody>
          <a:bodyPr/>
          <a:lstStyle/>
          <a:p>
            <a:pPr marL="857250" indent="-857250">
              <a:buFont typeface="+mj-lt"/>
              <a:buAutoNum type="romanUcPeriod" startAt="2"/>
            </a:pPr>
            <a:r>
              <a:rPr lang="fr-FR" dirty="0"/>
              <a:t>Rappel physiologique: </a:t>
            </a:r>
          </a:p>
        </p:txBody>
      </p:sp>
      <p:sp>
        <p:nvSpPr>
          <p:cNvPr id="3" name="Espace réservé du contenu 2"/>
          <p:cNvSpPr>
            <a:spLocks noGrp="1"/>
          </p:cNvSpPr>
          <p:nvPr>
            <p:ph idx="1"/>
          </p:nvPr>
        </p:nvSpPr>
        <p:spPr>
          <a:xfrm>
            <a:off x="457200" y="1428736"/>
            <a:ext cx="4834880" cy="5214974"/>
          </a:xfrm>
        </p:spPr>
        <p:txBody>
          <a:bodyPr>
            <a:normAutofit fontScale="85000" lnSpcReduction="10000"/>
          </a:bodyPr>
          <a:lstStyle/>
          <a:p>
            <a:pPr>
              <a:buNone/>
            </a:pPr>
            <a:r>
              <a:rPr lang="fr-FR" dirty="0"/>
              <a:t>La rétention aiguë d’urine peut donc résulter soit </a:t>
            </a:r>
          </a:p>
          <a:p>
            <a:pPr>
              <a:lnSpc>
                <a:spcPct val="200000"/>
              </a:lnSpc>
              <a:buFont typeface="Wingdings" panose="05000000000000000000" pitchFamily="2" charset="2"/>
              <a:buChar char="q"/>
            </a:pPr>
            <a:r>
              <a:rPr lang="fr-FR" dirty="0"/>
              <a:t>d’un obstacle sous-vésical (le plus souvent) </a:t>
            </a:r>
          </a:p>
          <a:p>
            <a:pPr>
              <a:lnSpc>
                <a:spcPct val="200000"/>
              </a:lnSpc>
              <a:buFont typeface="Wingdings" panose="05000000000000000000" pitchFamily="2" charset="2"/>
              <a:buChar char="q"/>
            </a:pPr>
            <a:r>
              <a:rPr lang="fr-FR" dirty="0"/>
              <a:t>ou d’une altération de la commande </a:t>
            </a:r>
            <a:r>
              <a:rPr lang="fr-FR" dirty="0" smtClean="0"/>
              <a:t>neurologique</a:t>
            </a:r>
            <a:endParaRPr lang="fr-FR" dirty="0"/>
          </a:p>
          <a:p>
            <a:pPr>
              <a:lnSpc>
                <a:spcPct val="200000"/>
              </a:lnSpc>
              <a:buFont typeface="Wingdings" panose="05000000000000000000" pitchFamily="2" charset="2"/>
              <a:buChar char="q"/>
            </a:pPr>
            <a:r>
              <a:rPr lang="fr-FR" dirty="0" smtClean="0"/>
              <a:t>plus </a:t>
            </a:r>
            <a:r>
              <a:rPr lang="fr-FR" dirty="0"/>
              <a:t>rarement </a:t>
            </a:r>
            <a:r>
              <a:rPr lang="fr-FR" dirty="0" smtClean="0"/>
              <a:t>d’un défaut</a:t>
            </a:r>
          </a:p>
          <a:p>
            <a:pPr>
              <a:lnSpc>
                <a:spcPct val="200000"/>
              </a:lnSpc>
              <a:buNone/>
            </a:pPr>
            <a:r>
              <a:rPr lang="fr-FR" dirty="0" smtClean="0"/>
              <a:t> </a:t>
            </a:r>
            <a:r>
              <a:rPr lang="fr-FR" dirty="0"/>
              <a:t>de contraction vésicale.</a:t>
            </a:r>
          </a:p>
        </p:txBody>
      </p:sp>
      <p:pic>
        <p:nvPicPr>
          <p:cNvPr id="1026" name="Picture 2" descr="C:\Users\Zerouala\Downloads\1005277-Vessie.jpg"/>
          <p:cNvPicPr>
            <a:picLocks noChangeAspect="1" noChangeArrowheads="1"/>
          </p:cNvPicPr>
          <p:nvPr/>
        </p:nvPicPr>
        <p:blipFill>
          <a:blip r:embed="rId3" cstate="print"/>
          <a:srcRect/>
          <a:stretch>
            <a:fillRect/>
          </a:stretch>
        </p:blipFill>
        <p:spPr bwMode="auto">
          <a:xfrm>
            <a:off x="5364088" y="1412776"/>
            <a:ext cx="3779912" cy="48965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857250" indent="-857250">
              <a:buFont typeface="+mj-lt"/>
              <a:buAutoNum type="romanUcPeriod" startAt="3"/>
            </a:pPr>
            <a:r>
              <a:rPr lang="fr-FR" dirty="0"/>
              <a:t>Conduite à tenir proprement dite </a:t>
            </a:r>
          </a:p>
        </p:txBody>
      </p:sp>
      <p:sp>
        <p:nvSpPr>
          <p:cNvPr id="3" name="Espace réservé du contenu 2"/>
          <p:cNvSpPr>
            <a:spLocks noGrp="1"/>
          </p:cNvSpPr>
          <p:nvPr>
            <p:ph idx="1"/>
          </p:nvPr>
        </p:nvSpPr>
        <p:spPr/>
        <p:txBody>
          <a:bodyPr/>
          <a:lstStyle/>
          <a:p>
            <a:pPr marL="514350" indent="-514350">
              <a:buFont typeface="+mj-lt"/>
              <a:buAutoNum type="alphaUcPeriod"/>
            </a:pPr>
            <a:endParaRPr lang="fr-FR" dirty="0"/>
          </a:p>
          <a:p>
            <a:pPr marL="514350" indent="-514350">
              <a:buFont typeface="+mj-lt"/>
              <a:buAutoNum type="alphaUcPeriod"/>
            </a:pPr>
            <a:r>
              <a:rPr lang="fr-FR" sz="3200" dirty="0"/>
              <a:t>Reconnaitre la </a:t>
            </a:r>
            <a:r>
              <a:rPr lang="fr-FR" sz="3200" dirty="0" smtClean="0"/>
              <a:t>RVA </a:t>
            </a:r>
            <a:r>
              <a:rPr lang="fr-FR" sz="3200" dirty="0"/>
              <a:t>.</a:t>
            </a:r>
          </a:p>
          <a:p>
            <a:pPr marL="514350" indent="-514350">
              <a:buFont typeface="+mj-lt"/>
              <a:buAutoNum type="alphaUcPeriod"/>
            </a:pPr>
            <a:r>
              <a:rPr lang="fr-FR" sz="3200" dirty="0"/>
              <a:t>Eliminer ce qui n’est pas une </a:t>
            </a:r>
            <a:r>
              <a:rPr lang="fr-FR" sz="3200" dirty="0" smtClean="0"/>
              <a:t>RVA</a:t>
            </a:r>
            <a:r>
              <a:rPr lang="fr-FR" sz="3200" dirty="0"/>
              <a:t>.</a:t>
            </a:r>
          </a:p>
          <a:p>
            <a:pPr marL="514350" indent="-514350">
              <a:buFont typeface="+mj-lt"/>
              <a:buAutoNum type="alphaUcPeriod"/>
            </a:pPr>
            <a:r>
              <a:rPr lang="fr-FR" sz="3200" dirty="0"/>
              <a:t>Soulager le patient.</a:t>
            </a:r>
          </a:p>
          <a:p>
            <a:pPr marL="514350" indent="-514350">
              <a:buFont typeface="+mj-lt"/>
              <a:buAutoNum type="alphaUcPeriod"/>
            </a:pPr>
            <a:r>
              <a:rPr lang="fr-FR" sz="3200" dirty="0"/>
              <a:t>Rattacher la RUA à une cause </a:t>
            </a:r>
          </a:p>
          <a:p>
            <a:pPr marL="514350" indent="-514350">
              <a:buFont typeface="+mj-lt"/>
              <a:buAutoNum type="alphaUcPeriod"/>
            </a:pPr>
            <a:r>
              <a:rPr lang="fr-FR" sz="3200" dirty="0"/>
              <a:t>Traiter la cause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772400" cy="1143000"/>
          </a:xfrm>
        </p:spPr>
        <p:txBody>
          <a:bodyPr/>
          <a:lstStyle/>
          <a:p>
            <a:r>
              <a:rPr lang="fr-FR" dirty="0"/>
              <a:t>A. Reconnaitre la </a:t>
            </a:r>
            <a:r>
              <a:rPr lang="fr-FR" dirty="0" smtClean="0"/>
              <a:t>RVA </a:t>
            </a:r>
            <a:endParaRPr lang="fr-FR" dirty="0"/>
          </a:p>
        </p:txBody>
      </p:sp>
      <p:sp>
        <p:nvSpPr>
          <p:cNvPr id="3" name="Espace réservé du contenu 2"/>
          <p:cNvSpPr>
            <a:spLocks noGrp="1"/>
          </p:cNvSpPr>
          <p:nvPr>
            <p:ph idx="1"/>
          </p:nvPr>
        </p:nvSpPr>
        <p:spPr>
          <a:xfrm>
            <a:off x="467544" y="1143000"/>
            <a:ext cx="8219256" cy="5238328"/>
          </a:xfrm>
        </p:spPr>
        <p:txBody>
          <a:bodyPr>
            <a:normAutofit fontScale="92500" lnSpcReduction="20000"/>
          </a:bodyPr>
          <a:lstStyle/>
          <a:p>
            <a:pPr marL="0" lvl="0" indent="0">
              <a:lnSpc>
                <a:spcPct val="150000"/>
              </a:lnSpc>
              <a:buNone/>
            </a:pPr>
            <a:r>
              <a:rPr lang="fr-FR" sz="2400" b="1" dirty="0" smtClean="0">
                <a:solidFill>
                  <a:srgbClr val="FF0000"/>
                </a:solidFill>
                <a:effectLst>
                  <a:outerShdw blurRad="38100" dist="38100" dir="2700000" algn="tl">
                    <a:srgbClr val="000000">
                      <a:alpha val="43137"/>
                    </a:srgbClr>
                  </a:outerShdw>
                </a:effectLst>
              </a:rPr>
              <a:t>1- </a:t>
            </a:r>
            <a:r>
              <a:rPr lang="fr-FR" sz="2400" b="1" dirty="0">
                <a:solidFill>
                  <a:srgbClr val="FF0000"/>
                </a:solidFill>
                <a:effectLst>
                  <a:outerShdw blurRad="38100" dist="38100" dir="2700000" algn="tl">
                    <a:srgbClr val="000000">
                      <a:alpha val="43137"/>
                    </a:srgbClr>
                  </a:outerShdw>
                </a:effectLst>
              </a:rPr>
              <a:t>Diagnostic facile</a:t>
            </a:r>
            <a:r>
              <a:rPr lang="fr-FR" sz="2400" b="1" dirty="0"/>
              <a:t> :</a:t>
            </a:r>
            <a:endParaRPr lang="fr-FR" sz="2400" dirty="0"/>
          </a:p>
          <a:p>
            <a:pPr lvl="0">
              <a:lnSpc>
                <a:spcPct val="150000"/>
              </a:lnSpc>
            </a:pPr>
            <a:r>
              <a:rPr lang="fr-FR" sz="2400" dirty="0"/>
              <a:t>Un patient agité, anxieux ;</a:t>
            </a:r>
          </a:p>
          <a:p>
            <a:pPr lvl="0">
              <a:lnSpc>
                <a:spcPct val="150000"/>
              </a:lnSpc>
            </a:pPr>
            <a:r>
              <a:rPr lang="fr-FR" sz="2400" dirty="0"/>
              <a:t>Impossibilité d’uriner malgré une vessie pleine et l’envie d’uriner.</a:t>
            </a:r>
          </a:p>
          <a:p>
            <a:pPr>
              <a:lnSpc>
                <a:spcPct val="150000"/>
              </a:lnSpc>
            </a:pPr>
            <a:r>
              <a:rPr lang="fr-FR" sz="2400" dirty="0"/>
              <a:t>L’examen clinique confirme le diagnostic :</a:t>
            </a:r>
          </a:p>
          <a:p>
            <a:pPr lvl="1">
              <a:lnSpc>
                <a:spcPct val="150000"/>
              </a:lnSpc>
              <a:buFont typeface="Wingdings" panose="05000000000000000000" pitchFamily="2" charset="2"/>
              <a:buChar char="q"/>
            </a:pPr>
            <a:r>
              <a:rPr lang="fr-FR" dirty="0"/>
              <a:t>Douleurs hypogastriques permanentes exacerbées par l’effort et la palpation hypogastrique.</a:t>
            </a:r>
          </a:p>
          <a:p>
            <a:pPr lvl="1">
              <a:lnSpc>
                <a:spcPct val="150000"/>
              </a:lnSpc>
              <a:buFont typeface="Wingdings" panose="05000000000000000000" pitchFamily="2" charset="2"/>
              <a:buChar char="q"/>
            </a:pPr>
            <a:r>
              <a:rPr lang="fr-FR" dirty="0"/>
              <a:t>Globe vésical, souvent visible, toujours palpable, sous forme d’une masse hypogastrique douloureuse bien limitée, mate à la percussion, à limite supérieure convexe vers le haut.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1622</TotalTime>
  <Words>1079</Words>
  <Application>Microsoft Office PowerPoint</Application>
  <PresentationFormat>Affichage à l'écran (4:3)</PresentationFormat>
  <Paragraphs>204</Paragraphs>
  <Slides>26</Slides>
  <Notes>3</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Apex</vt:lpstr>
      <vt:lpstr>Indications et Modalités du drainage vésical devant une RVA</vt:lpstr>
      <vt:lpstr>PLAN </vt:lpstr>
      <vt:lpstr>Objectifs Pédagogiques</vt:lpstr>
      <vt:lpstr>I. Définition </vt:lpstr>
      <vt:lpstr>Rappel physiologique: </vt:lpstr>
      <vt:lpstr>Rappel physiologique: </vt:lpstr>
      <vt:lpstr>Rappel physiologique: </vt:lpstr>
      <vt:lpstr>Conduite à tenir proprement dite </vt:lpstr>
      <vt:lpstr>A. Reconnaitre la RVA </vt:lpstr>
      <vt:lpstr>A. Reconnaitre la RVA </vt:lpstr>
      <vt:lpstr>C. Soulager le patient :</vt:lpstr>
      <vt:lpstr>C. Soulager le patient :</vt:lpstr>
      <vt:lpstr>Diapositive 13</vt:lpstr>
      <vt:lpstr>Diapositive 14</vt:lpstr>
      <vt:lpstr>C. Soulager le patient :</vt:lpstr>
      <vt:lpstr>C. Soulager le patient :</vt:lpstr>
      <vt:lpstr>C. Soulager le patient :</vt:lpstr>
      <vt:lpstr>D. Rattacher la rétention aigue d’urine à une cause :</vt:lpstr>
      <vt:lpstr>D. Rattacher la rétention aigue d’urine à une cause :</vt:lpstr>
      <vt:lpstr>3. Examens complémentaires :</vt:lpstr>
      <vt:lpstr>3. Examens complémentaires :</vt:lpstr>
      <vt:lpstr>4. Étiologies: </vt:lpstr>
      <vt:lpstr>4. Étiologies: Dans les deux sexes :</vt:lpstr>
      <vt:lpstr>4. Étiologies: </vt:lpstr>
      <vt:lpstr>E. Traiter la cause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sos</dc:creator>
  <cp:lastModifiedBy>Zerouala</cp:lastModifiedBy>
  <cp:revision>103</cp:revision>
  <dcterms:created xsi:type="dcterms:W3CDTF">2014-12-14T16:10:46Z</dcterms:created>
  <dcterms:modified xsi:type="dcterms:W3CDTF">2021-01-18T06:24:42Z</dcterms:modified>
</cp:coreProperties>
</file>