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03" r:id="rId2"/>
    <p:sldId id="306" r:id="rId3"/>
    <p:sldId id="307" r:id="rId4"/>
    <p:sldId id="308" r:id="rId5"/>
    <p:sldId id="309" r:id="rId6"/>
    <p:sldId id="279" r:id="rId7"/>
    <p:sldId id="271" r:id="rId8"/>
    <p:sldId id="310" r:id="rId9"/>
    <p:sldId id="280" r:id="rId10"/>
    <p:sldId id="282" r:id="rId11"/>
    <p:sldId id="272" r:id="rId12"/>
    <p:sldId id="297" r:id="rId13"/>
    <p:sldId id="281" r:id="rId14"/>
    <p:sldId id="286" r:id="rId15"/>
    <p:sldId id="287" r:id="rId16"/>
    <p:sldId id="291" r:id="rId17"/>
    <p:sldId id="289" r:id="rId18"/>
    <p:sldId id="298" r:id="rId19"/>
    <p:sldId id="273" r:id="rId20"/>
    <p:sldId id="274" r:id="rId21"/>
    <p:sldId id="292" r:id="rId22"/>
    <p:sldId id="293" r:id="rId23"/>
    <p:sldId id="296" r:id="rId24"/>
    <p:sldId id="277" r:id="rId25"/>
    <p:sldId id="278" r:id="rId26"/>
    <p:sldId id="294" r:id="rId27"/>
    <p:sldId id="300" r:id="rId28"/>
    <p:sldId id="302" r:id="rId29"/>
    <p:sldId id="301" r:id="rId30"/>
    <p:sldId id="305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8" autoAdjust="0"/>
    <p:restoredTop sz="91219" autoAdjust="0"/>
  </p:normalViewPr>
  <p:slideViewPr>
    <p:cSldViewPr>
      <p:cViewPr>
        <p:scale>
          <a:sx n="60" d="100"/>
          <a:sy n="60" d="100"/>
        </p:scale>
        <p:origin x="-156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3F453-E8FC-45EE-9A68-7A4E39203530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60516-3DBE-471F-83BE-E6675989FA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description de la douleur</a:t>
            </a:r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60516-3DBE-471F-83BE-E6675989FA1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smtClean="0"/>
              <a:t>l'interrogatoire doit être succin et </a:t>
            </a:r>
            <a:r>
              <a:rPr lang="fr-FR" baseline="0" smtClean="0"/>
              <a:t>efficace après </a:t>
            </a:r>
            <a:r>
              <a:rPr lang="fr-FR" baseline="0" dirty="0" smtClean="0"/>
              <a:t>avoir soulager le malade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60516-3DBE-471F-83BE-E6675989FA1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Lors de</a:t>
            </a:r>
            <a:r>
              <a:rPr lang="fr-FR" baseline="0" dirty="0" smtClean="0"/>
              <a:t> notre interrogatoire le malade est entrain de gémir de dlr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60516-3DBE-471F-83BE-E6675989FA1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2EA6-B08B-44AE-B8D0-D92393E2C503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52EA6-B08B-44AE-B8D0-D92393E2C503}" type="datetimeFigureOut">
              <a:rPr lang="fr-FR" smtClean="0"/>
              <a:pPr/>
              <a:t>07/01/2021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88A3-B804-4FC2-A5ED-2CAD0CDB56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060848"/>
            <a:ext cx="7772400" cy="2480987"/>
          </a:xfrm>
        </p:spPr>
        <p:txBody>
          <a:bodyPr>
            <a:normAutofit/>
          </a:bodyPr>
          <a:lstStyle/>
          <a:p>
            <a:r>
              <a:rPr lang="fr-FR" b="1" cap="all" dirty="0" smtClean="0"/>
              <a:t>CAT DEVANT UNE COLIQUE NÉPHRÉTIQUe </a:t>
            </a:r>
            <a:br>
              <a:rPr lang="fr-FR" b="1" cap="all" dirty="0" smtClean="0"/>
            </a:br>
            <a:r>
              <a:rPr lang="fr-FR" b="1" cap="all" dirty="0" smtClean="0"/>
              <a:t>AIGUË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24128" y="5085184"/>
            <a:ext cx="3128962" cy="709602"/>
          </a:xfrm>
        </p:spPr>
        <p:txBody>
          <a:bodyPr/>
          <a:lstStyle/>
          <a:p>
            <a:r>
              <a:rPr lang="fr-FR" i="1" dirty="0" smtClean="0">
                <a:solidFill>
                  <a:schemeClr val="tx1"/>
                </a:solidFill>
              </a:rPr>
              <a:t>Dr  Y.ZEROUALA</a:t>
            </a: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357422" y="0"/>
            <a:ext cx="4572000" cy="14096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2000" dirty="0"/>
              <a:t>Service de chirurgie urologique et de transplantation rénale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fr-FR" sz="2000" dirty="0"/>
              <a:t>EHS DAKSI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fr-FR" dirty="0"/>
              <a:t>CONSTANTINE</a:t>
            </a:r>
          </a:p>
        </p:txBody>
      </p:sp>
      <p:pic>
        <p:nvPicPr>
          <p:cNvPr id="6" name="Image 5" descr="Description : http://www.jschuconstantine.com/images/logofac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60" cy="1500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SIGNES GENERAUX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2476872"/>
          </a:xfrm>
        </p:spPr>
        <p:txBody>
          <a:bodyPr/>
          <a:lstStyle/>
          <a:p>
            <a:r>
              <a:rPr lang="fr-FR" dirty="0" smtClean="0"/>
              <a:t>L’état </a:t>
            </a:r>
            <a:r>
              <a:rPr lang="fr-FR" dirty="0"/>
              <a:t>général du patient </a:t>
            </a:r>
            <a:r>
              <a:rPr lang="fr-FR" dirty="0" smtClean="0"/>
              <a:t>est conservé</a:t>
            </a:r>
            <a:r>
              <a:rPr lang="fr-FR" dirty="0"/>
              <a:t>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Par </a:t>
            </a:r>
            <a:r>
              <a:rPr lang="fr-FR" dirty="0"/>
              <a:t>définition, il n’existe pas de fièvre </a:t>
            </a:r>
            <a:r>
              <a:rPr lang="fr-FR" dirty="0" smtClean="0"/>
              <a:t>ni d’</a:t>
            </a:r>
            <a:r>
              <a:rPr lang="fr-FR" dirty="0" err="1" smtClean="0"/>
              <a:t>oligoanurie</a:t>
            </a:r>
            <a:r>
              <a:rPr lang="fr-FR" dirty="0" smtClean="0"/>
              <a:t> </a:t>
            </a:r>
            <a:r>
              <a:rPr lang="fr-FR" dirty="0"/>
              <a:t>dans la </a:t>
            </a:r>
            <a:r>
              <a:rPr lang="fr-FR" b="1" dirty="0">
                <a:solidFill>
                  <a:srgbClr val="FF0000"/>
                </a:solidFill>
              </a:rPr>
              <a:t>CN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FR" b="1" dirty="0" smtClean="0"/>
              <a:t>EXAMEN</a:t>
            </a:r>
            <a:r>
              <a:rPr lang="fr-FR" dirty="0" smtClean="0"/>
              <a:t> </a:t>
            </a:r>
            <a:r>
              <a:rPr lang="fr-FR" b="1" dirty="0" smtClean="0"/>
              <a:t>CLINIQUE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68760"/>
            <a:ext cx="8892480" cy="501317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dirty="0" smtClean="0"/>
          </a:p>
          <a:p>
            <a:r>
              <a:rPr lang="fr-FR" sz="2800" b="1" dirty="0" smtClean="0"/>
              <a:t>L’abdomen</a:t>
            </a:r>
            <a:r>
              <a:rPr lang="fr-FR" sz="2800" dirty="0" smtClean="0"/>
              <a:t> souple et dépressible parfois météorisé</a:t>
            </a:r>
          </a:p>
          <a:p>
            <a:r>
              <a:rPr lang="fr-FR" sz="2800" b="1" dirty="0" smtClean="0"/>
              <a:t>La </a:t>
            </a:r>
            <a:r>
              <a:rPr lang="fr-FR" sz="2800" b="1" dirty="0"/>
              <a:t>fosse </a:t>
            </a:r>
            <a:r>
              <a:rPr lang="fr-FR" sz="2800" b="1" dirty="0" smtClean="0"/>
              <a:t>lombaire </a:t>
            </a:r>
            <a:r>
              <a:rPr lang="fr-FR" sz="2800" dirty="0" smtClean="0"/>
              <a:t>est </a:t>
            </a:r>
            <a:r>
              <a:rPr lang="fr-FR" sz="2800" dirty="0"/>
              <a:t>douloureuse, sensible à la percussion. </a:t>
            </a:r>
            <a:endParaRPr lang="fr-FR" sz="2800" dirty="0" smtClean="0"/>
          </a:p>
          <a:p>
            <a:r>
              <a:rPr lang="fr-FR" sz="2800" b="1" dirty="0" smtClean="0"/>
              <a:t>Le flanc</a:t>
            </a:r>
            <a:r>
              <a:rPr lang="fr-FR" sz="2800" dirty="0" smtClean="0"/>
              <a:t> est sensible avec une </a:t>
            </a:r>
            <a:r>
              <a:rPr lang="fr-FR" sz="2800" dirty="0"/>
              <a:t>contracture </a:t>
            </a:r>
            <a:r>
              <a:rPr lang="fr-FR" sz="2800" dirty="0" smtClean="0"/>
              <a:t>des muscles </a:t>
            </a:r>
            <a:r>
              <a:rPr lang="fr-FR" sz="2800" dirty="0"/>
              <a:t>lombaires. </a:t>
            </a:r>
            <a:endParaRPr lang="fr-FR" sz="2800" dirty="0" smtClean="0"/>
          </a:p>
          <a:p>
            <a:r>
              <a:rPr lang="fr-FR" sz="2800" b="1" dirty="0" smtClean="0">
                <a:solidFill>
                  <a:schemeClr val="accent5"/>
                </a:solidFill>
              </a:rPr>
              <a:t>Les </a:t>
            </a:r>
            <a:r>
              <a:rPr lang="fr-FR" sz="2800" b="1" dirty="0">
                <a:solidFill>
                  <a:schemeClr val="accent5"/>
                </a:solidFill>
              </a:rPr>
              <a:t>touchers pelviens </a:t>
            </a:r>
            <a:r>
              <a:rPr lang="fr-FR" sz="2800" dirty="0"/>
              <a:t>sont normaux</a:t>
            </a:r>
            <a:r>
              <a:rPr lang="fr-FR" sz="2800" dirty="0" smtClean="0"/>
              <a:t>.</a:t>
            </a:r>
          </a:p>
          <a:p>
            <a:pPr>
              <a:buNone/>
            </a:pPr>
            <a:endParaRPr lang="fr-FR" sz="2800" dirty="0"/>
          </a:p>
          <a:p>
            <a:r>
              <a:rPr lang="fr-FR" sz="2800" b="1" dirty="0" smtClean="0"/>
              <a:t>L’examen </a:t>
            </a:r>
            <a:r>
              <a:rPr lang="fr-FR" sz="2800" b="1" dirty="0"/>
              <a:t>clinique </a:t>
            </a:r>
            <a:r>
              <a:rPr lang="fr-FR" sz="2800" dirty="0"/>
              <a:t>est </a:t>
            </a:r>
            <a:r>
              <a:rPr lang="fr-FR" sz="2800" dirty="0" smtClean="0"/>
              <a:t>relativement pauvre </a:t>
            </a:r>
            <a:r>
              <a:rPr lang="fr-FR" sz="2800" dirty="0"/>
              <a:t>au regard de la symptomatologie </a:t>
            </a:r>
            <a:r>
              <a:rPr lang="fr-FR" sz="2800" dirty="0" smtClean="0"/>
              <a:t>extrêmement bruyante.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b="1" dirty="0" smtClean="0"/>
              <a:t>La Bandelette Urinaire</a:t>
            </a:r>
            <a:r>
              <a:rPr lang="fr-FR" dirty="0" smtClean="0"/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068960"/>
            <a:ext cx="9145016" cy="305720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b="1" dirty="0" smtClean="0"/>
              <a:t>hématurie microscopique </a:t>
            </a:r>
            <a:r>
              <a:rPr lang="fr-FR" sz="2400" dirty="0" smtClean="0"/>
              <a:t>« origine lithiasique »</a:t>
            </a:r>
            <a:endParaRPr lang="fr-FR" sz="24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b="1" dirty="0" smtClean="0"/>
              <a:t>Un pH urinaire  </a:t>
            </a:r>
            <a:r>
              <a:rPr lang="fr-FR" sz="2400" dirty="0" smtClean="0"/>
              <a:t>«inferieur à 6 en faveur d’un calcul d’acide urique. </a:t>
            </a:r>
            <a:r>
              <a:rPr lang="fr-FR" sz="2400" dirty="0" smtClean="0">
                <a:sym typeface="Wingdings" pitchFamily="2" charset="2"/>
              </a:rPr>
              <a:t>»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b="1" dirty="0" smtClean="0"/>
              <a:t>nitrites et de </a:t>
            </a:r>
            <a:r>
              <a:rPr lang="fr-FR" sz="2400" b="1" dirty="0" err="1" smtClean="0"/>
              <a:t>leucocyturie</a:t>
            </a:r>
            <a:r>
              <a:rPr lang="fr-FR" sz="2400" b="1" dirty="0" smtClean="0"/>
              <a:t> </a:t>
            </a:r>
            <a:r>
              <a:rPr lang="fr-FR" sz="2400" dirty="0" smtClean="0"/>
              <a:t>pouvant témoigner d’une infection et nécessite la réalisation d’une ECBU</a:t>
            </a:r>
          </a:p>
          <a:p>
            <a:endParaRPr lang="fr-FR" dirty="0"/>
          </a:p>
        </p:txBody>
      </p:sp>
      <p:pic>
        <p:nvPicPr>
          <p:cNvPr id="41986" name="Picture 2" descr="https://nephrohug.files.wordpress.com/2015/03/bandelette-urina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23728" y="1268760"/>
            <a:ext cx="5075112" cy="1450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fr-FR" sz="3200" b="1" dirty="0" smtClean="0">
                <a:latin typeface="Cambria" pitchFamily="18" charset="0"/>
              </a:rPr>
              <a:t>B) Apprécier </a:t>
            </a:r>
            <a:r>
              <a:rPr lang="fr-FR" sz="3200" b="1" dirty="0" smtClean="0">
                <a:solidFill>
                  <a:srgbClr val="00B050"/>
                </a:solidFill>
                <a:latin typeface="Cambria" pitchFamily="18" charset="0"/>
              </a:rPr>
              <a:t>la gravité </a:t>
            </a:r>
            <a:r>
              <a:rPr lang="fr-FR" sz="2400" b="1" dirty="0" smtClean="0">
                <a:solidFill>
                  <a:srgbClr val="FF0000"/>
                </a:solidFill>
              </a:rPr>
              <a:t>+++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6612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COLIQUE NEPHERETIQUE COMPLIQUEE</a:t>
            </a:r>
          </a:p>
          <a:p>
            <a:pPr>
              <a:buNone/>
            </a:pPr>
            <a:r>
              <a:rPr lang="fr-FR" dirty="0" smtClean="0"/>
              <a:t>survenue </a:t>
            </a:r>
            <a:r>
              <a:rPr lang="fr-FR" dirty="0"/>
              <a:t>sur un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terrain particulier </a:t>
            </a:r>
            <a:r>
              <a:rPr lang="fr-FR" dirty="0"/>
              <a:t>: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grossesse</a:t>
            </a:r>
            <a:r>
              <a:rPr lang="fr-FR" dirty="0"/>
              <a:t>,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insuffisance </a:t>
            </a:r>
            <a:r>
              <a:rPr lang="fr-FR" dirty="0"/>
              <a:t>rénale chronique</a:t>
            </a:r>
            <a:r>
              <a:rPr lang="fr-FR" dirty="0" smtClean="0"/>
              <a:t>,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rein </a:t>
            </a:r>
            <a:r>
              <a:rPr lang="fr-FR" dirty="0"/>
              <a:t>unique,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rein </a:t>
            </a:r>
            <a:r>
              <a:rPr lang="fr-FR" dirty="0"/>
              <a:t>transplanté,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err="1" smtClean="0"/>
              <a:t>uropathie</a:t>
            </a:r>
            <a:r>
              <a:rPr lang="fr-FR" dirty="0" smtClean="0"/>
              <a:t> </a:t>
            </a:r>
            <a:r>
              <a:rPr lang="fr-FR" dirty="0"/>
              <a:t>connue,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L’existence de signes </a:t>
            </a:r>
            <a:r>
              <a:rPr lang="fr-FR" dirty="0"/>
              <a:t>de gravité :</a:t>
            </a:r>
          </a:p>
          <a:p>
            <a:pPr lvl="1">
              <a:buFont typeface="Arial" pitchFamily="34" charset="0"/>
              <a:buChar char="•"/>
            </a:pPr>
            <a:r>
              <a:rPr lang="fr-FR" dirty="0"/>
              <a:t>infection (pyélonéphrite obstructive),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err="1" smtClean="0"/>
              <a:t>oligo</a:t>
            </a:r>
            <a:r>
              <a:rPr lang="fr-FR" dirty="0" smtClean="0"/>
              <a:t>-anurie</a:t>
            </a:r>
            <a:r>
              <a:rPr lang="fr-FR" dirty="0"/>
              <a:t>,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Rupture de </a:t>
            </a:r>
            <a:r>
              <a:rPr lang="fr-FR" dirty="0"/>
              <a:t>la voie excrétrice,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colique néphrétique hyperalgique (persistance </a:t>
            </a:r>
            <a:r>
              <a:rPr lang="fr-FR" dirty="0"/>
              <a:t>d’une </a:t>
            </a:r>
            <a:r>
              <a:rPr lang="fr-FR" dirty="0" smtClean="0"/>
              <a:t>douleur intense malgré </a:t>
            </a:r>
            <a:r>
              <a:rPr lang="fr-FR" dirty="0"/>
              <a:t>un </a:t>
            </a:r>
            <a:r>
              <a:rPr lang="fr-FR" dirty="0" smtClean="0"/>
              <a:t>traitement antalgique </a:t>
            </a:r>
            <a:r>
              <a:rPr lang="fr-FR" dirty="0"/>
              <a:t>bien </a:t>
            </a:r>
            <a:r>
              <a:rPr lang="fr-FR" dirty="0" smtClean="0"/>
              <a:t>conduit 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57250" lvl="1" indent="-514350" algn="ctr"/>
            <a:r>
              <a:rPr lang="fr-FR" sz="3600" b="1" dirty="0" smtClean="0">
                <a:solidFill>
                  <a:schemeClr val="tx1"/>
                </a:solidFill>
                <a:latin typeface="Cambria" pitchFamily="18" charset="0"/>
              </a:rPr>
              <a:t>c) - </a:t>
            </a:r>
            <a:r>
              <a:rPr lang="fr-FR" sz="3600" b="1" dirty="0" smtClean="0">
                <a:solidFill>
                  <a:srgbClr val="00B050"/>
                </a:solidFill>
                <a:latin typeface="Cambria" pitchFamily="18" charset="0"/>
              </a:rPr>
              <a:t>Soulager</a:t>
            </a:r>
            <a:r>
              <a:rPr lang="fr-FR" sz="3600" b="1" dirty="0" smtClean="0">
                <a:latin typeface="Cambria" pitchFamily="18" charset="0"/>
              </a:rPr>
              <a:t> le patient</a:t>
            </a:r>
            <a:endParaRPr lang="fr-FR" sz="3600" b="1" dirty="0">
              <a:latin typeface="Cambr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785395"/>
          </a:xfrm>
        </p:spPr>
        <p:txBody>
          <a:bodyPr>
            <a:normAutofit/>
          </a:bodyPr>
          <a:lstStyle/>
          <a:p>
            <a:r>
              <a:rPr lang="fr-FR" b="1" dirty="0" smtClean="0"/>
              <a:t>Le traitement médical en urgence</a:t>
            </a:r>
          </a:p>
          <a:p>
            <a:pPr>
              <a:buNone/>
            </a:pPr>
            <a:r>
              <a:rPr lang="fr-FR" dirty="0" smtClean="0"/>
              <a:t>	LE BUT </a:t>
            </a:r>
            <a:r>
              <a:rPr lang="fr-FR" dirty="0" smtClean="0">
                <a:solidFill>
                  <a:srgbClr val="FF0000"/>
                </a:solidFill>
              </a:rPr>
              <a:t>SOULAGER LA DOULEUR</a:t>
            </a:r>
          </a:p>
          <a:p>
            <a:r>
              <a:rPr lang="fr-FR" dirty="0" smtClean="0"/>
              <a:t>doit </a:t>
            </a:r>
            <a:r>
              <a:rPr lang="fr-FR" dirty="0"/>
              <a:t>être </a:t>
            </a:r>
            <a:r>
              <a:rPr lang="fr-FR" dirty="0" smtClean="0"/>
              <a:t>entrepris avant même 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confirmation </a:t>
            </a:r>
            <a:r>
              <a:rPr lang="fr-FR" dirty="0" smtClean="0"/>
              <a:t>radiologique</a:t>
            </a:r>
          </a:p>
          <a:p>
            <a:pPr lvl="1"/>
            <a:r>
              <a:rPr lang="fr-FR" dirty="0" smtClean="0"/>
              <a:t>et </a:t>
            </a:r>
            <a:r>
              <a:rPr lang="fr-FR" dirty="0"/>
              <a:t>le diagnostic </a:t>
            </a:r>
            <a:r>
              <a:rPr lang="fr-FR" dirty="0" smtClean="0"/>
              <a:t>étiologique</a:t>
            </a:r>
          </a:p>
          <a:p>
            <a:pPr lvl="1">
              <a:buNone/>
            </a:pPr>
            <a:endParaRPr lang="fr-FR" b="1" dirty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MOYENS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Anti-inflammatoire </a:t>
            </a:r>
            <a:r>
              <a:rPr lang="fr-FR" dirty="0"/>
              <a:t>non </a:t>
            </a:r>
            <a:r>
              <a:rPr lang="fr-FR" dirty="0" smtClean="0"/>
              <a:t>stéroïdiens (AINS</a:t>
            </a:r>
            <a:r>
              <a:rPr lang="fr-FR" dirty="0"/>
              <a:t>), </a:t>
            </a:r>
            <a:endParaRPr lang="fr-FR" dirty="0" smtClean="0"/>
          </a:p>
          <a:p>
            <a:r>
              <a:rPr lang="fr-FR" dirty="0" smtClean="0"/>
              <a:t>Les antalgiques morphiniques</a:t>
            </a:r>
          </a:p>
          <a:p>
            <a:r>
              <a:rPr lang="fr-FR" dirty="0" smtClean="0"/>
              <a:t>Les antalgiques de palier I</a:t>
            </a:r>
          </a:p>
          <a:p>
            <a:r>
              <a:rPr lang="fr-FR" dirty="0" smtClean="0"/>
              <a:t>Les antispasmodiques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248982" cy="542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AINS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lnSpcReduction="10000"/>
          </a:bodyPr>
          <a:lstStyle/>
          <a:p>
            <a:r>
              <a:rPr lang="fr-FR" sz="2800" b="1" dirty="0" err="1" smtClean="0"/>
              <a:t>Kétoprofène</a:t>
            </a:r>
            <a:endParaRPr lang="fr-FR" sz="2800" dirty="0" smtClean="0"/>
          </a:p>
          <a:p>
            <a:pPr lvl="1"/>
            <a:r>
              <a:rPr lang="fr-FR" sz="2400" dirty="0" smtClean="0"/>
              <a:t>l’injection IVL </a:t>
            </a:r>
            <a:r>
              <a:rPr lang="fr-FR" sz="2400" dirty="0" err="1" smtClean="0"/>
              <a:t>pdt</a:t>
            </a:r>
            <a:r>
              <a:rPr lang="fr-FR" sz="2400" dirty="0" smtClean="0"/>
              <a:t> 20 min supplante les autres voies par son délai d’action très bref et son efficacité </a:t>
            </a:r>
            <a:r>
              <a:rPr lang="fr-FR" sz="2400" dirty="0" err="1" smtClean="0"/>
              <a:t>pdt</a:t>
            </a:r>
            <a:r>
              <a:rPr lang="fr-FR" sz="2400" dirty="0" smtClean="0"/>
              <a:t> 48 h max (pour les formes hyperalgiques)</a:t>
            </a:r>
          </a:p>
          <a:p>
            <a:pPr lvl="1"/>
            <a:r>
              <a:rPr lang="fr-FR" sz="2400" dirty="0" smtClean="0"/>
              <a:t>Le relais par voie orale pendant 7 </a:t>
            </a:r>
            <a:r>
              <a:rPr lang="fr-FR" sz="2400" dirty="0" smtClean="0"/>
              <a:t>j.</a:t>
            </a:r>
            <a:endParaRPr lang="fr-FR" sz="2400" dirty="0" smtClean="0"/>
          </a:p>
          <a:p>
            <a:pPr>
              <a:buNone/>
            </a:pPr>
            <a:endParaRPr lang="fr-FR" sz="2800" dirty="0" smtClean="0"/>
          </a:p>
          <a:p>
            <a:r>
              <a:rPr lang="fr-FR" sz="2800" dirty="0" smtClean="0"/>
              <a:t> </a:t>
            </a:r>
            <a:r>
              <a:rPr lang="fr-FR" sz="2800" b="1" dirty="0" smtClean="0"/>
              <a:t>En l’absence de contre-indication </a:t>
            </a:r>
            <a:endParaRPr lang="fr-FR" sz="2800" dirty="0" smtClean="0"/>
          </a:p>
          <a:p>
            <a:pPr lvl="1"/>
            <a:r>
              <a:rPr lang="fr-FR" sz="2400" dirty="0" smtClean="0"/>
              <a:t>grossesse, </a:t>
            </a:r>
          </a:p>
          <a:p>
            <a:pPr lvl="1"/>
            <a:r>
              <a:rPr lang="fr-FR" sz="2400" dirty="0" smtClean="0"/>
              <a:t>insuffisance rénale chronique, </a:t>
            </a:r>
          </a:p>
          <a:p>
            <a:pPr lvl="1"/>
            <a:r>
              <a:rPr lang="fr-FR" sz="2400" dirty="0" smtClean="0"/>
              <a:t>prise d’anti vitamine K,</a:t>
            </a:r>
          </a:p>
          <a:p>
            <a:pPr lvl="1"/>
            <a:r>
              <a:rPr lang="fr-FR" sz="2400" dirty="0" smtClean="0"/>
              <a:t> hémorragie évolutive</a:t>
            </a:r>
          </a:p>
          <a:p>
            <a:pPr lvl="1"/>
            <a:r>
              <a:rPr lang="fr-FR" sz="2400" dirty="0" smtClean="0"/>
              <a:t> ulcère non traité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Antalgiques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992" y="1268760"/>
            <a:ext cx="9073008" cy="4857403"/>
          </a:xfrm>
        </p:spPr>
        <p:txBody>
          <a:bodyPr>
            <a:normAutofit/>
          </a:bodyPr>
          <a:lstStyle/>
          <a:p>
            <a:r>
              <a:rPr lang="fr-FR" dirty="0" smtClean="0"/>
              <a:t> En cas de douleurs modérées,</a:t>
            </a:r>
          </a:p>
          <a:p>
            <a:pPr lvl="1"/>
            <a:r>
              <a:rPr lang="fr-FR" dirty="0" smtClean="0"/>
              <a:t>Antalgiques de palier I ou II</a:t>
            </a:r>
          </a:p>
          <a:p>
            <a:pPr lvl="1"/>
            <a:r>
              <a:rPr lang="fr-FR" dirty="0" smtClean="0"/>
              <a:t> et/ou des antispasmodiques Peuvent y être associés, 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en cas de douleurs intenses ou en cas de contre-indications aux AINS.</a:t>
            </a:r>
          </a:p>
          <a:p>
            <a:pPr lvl="1"/>
            <a:r>
              <a:rPr lang="fr-FR" dirty="0" smtClean="0"/>
              <a:t>Des antalgiques morphiniques, </a:t>
            </a:r>
          </a:p>
          <a:p>
            <a:pPr lvl="1"/>
            <a:r>
              <a:rPr lang="fr-FR" dirty="0" smtClean="0"/>
              <a:t>par voie systémique,</a:t>
            </a:r>
          </a:p>
          <a:p>
            <a:pPr lvl="1"/>
            <a:r>
              <a:rPr lang="fr-FR" dirty="0" smtClean="0"/>
              <a:t> peuvent être administrés d’emblée ou secondairement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fr-FR" sz="2800" b="1" dirty="0" smtClean="0">
                <a:latin typeface="Cambria" pitchFamily="18" charset="0"/>
              </a:rPr>
              <a:t>D) - Rattacher la CN à une cause</a:t>
            </a:r>
            <a:r>
              <a:rPr lang="fr-FR" sz="2500" dirty="0" smtClean="0">
                <a:latin typeface="Cambria" pitchFamily="18" charset="0"/>
              </a:rPr>
              <a:t/>
            </a:r>
            <a:br>
              <a:rPr lang="fr-FR" sz="2500" dirty="0" smtClean="0">
                <a:latin typeface="Cambria" pitchFamily="18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4848" y="1340768"/>
            <a:ext cx="8769152" cy="48139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dirty="0" smtClean="0"/>
              <a:t>Examens 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PARACLINIQUES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ECBU</a:t>
            </a:r>
            <a:r>
              <a:rPr lang="fr-FR" b="1" dirty="0" smtClean="0">
                <a:solidFill>
                  <a:srgbClr val="FF0000"/>
                </a:solidFill>
              </a:rPr>
              <a:t>: </a:t>
            </a:r>
            <a:r>
              <a:rPr lang="fr-FR" sz="2400" i="1" dirty="0" smtClean="0"/>
              <a:t>en </a:t>
            </a:r>
            <a:r>
              <a:rPr lang="fr-FR" sz="2400" i="1" dirty="0"/>
              <a:t>cas </a:t>
            </a:r>
            <a:endParaRPr lang="fr-FR" i="1" dirty="0" smtClean="0"/>
          </a:p>
          <a:p>
            <a:pPr lvl="1"/>
            <a:r>
              <a:rPr lang="fr-FR" dirty="0" smtClean="0"/>
              <a:t>de positivité de </a:t>
            </a:r>
            <a:r>
              <a:rPr lang="fr-FR" dirty="0"/>
              <a:t>la BU </a:t>
            </a:r>
            <a:endParaRPr lang="fr-FR" dirty="0" smtClean="0"/>
          </a:p>
          <a:p>
            <a:pPr lvl="1"/>
            <a:r>
              <a:rPr lang="fr-FR" dirty="0" smtClean="0"/>
              <a:t>syndrome </a:t>
            </a:r>
            <a:r>
              <a:rPr lang="fr-FR" dirty="0"/>
              <a:t>infectieux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bilan biologique </a:t>
            </a:r>
            <a:r>
              <a:rPr lang="fr-FR" dirty="0"/>
              <a:t>inflammatoire. </a:t>
            </a:r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Le </a:t>
            </a:r>
            <a:r>
              <a:rPr lang="fr-FR" b="1" dirty="0">
                <a:solidFill>
                  <a:srgbClr val="FF0000"/>
                </a:solidFill>
              </a:rPr>
              <a:t>bilan standard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 un ionogramme sanguin </a:t>
            </a:r>
          </a:p>
          <a:p>
            <a:pPr lvl="1"/>
            <a:r>
              <a:rPr lang="fr-FR" dirty="0" smtClean="0"/>
              <a:t>et </a:t>
            </a:r>
            <a:r>
              <a:rPr lang="fr-FR" dirty="0"/>
              <a:t>un </a:t>
            </a:r>
            <a:r>
              <a:rPr lang="fr-FR" dirty="0" smtClean="0"/>
              <a:t>dosage </a:t>
            </a:r>
            <a:r>
              <a:rPr lang="fr-FR" dirty="0"/>
              <a:t>sérique de la </a:t>
            </a:r>
            <a:r>
              <a:rPr lang="fr-FR" dirty="0" smtClean="0"/>
              <a:t>créatinine</a:t>
            </a:r>
            <a:endParaRPr lang="fr-FR" dirty="0"/>
          </a:p>
          <a:p>
            <a:pPr>
              <a:buNone/>
            </a:pPr>
            <a:r>
              <a:rPr lang="fr-FR" sz="2400" i="1" dirty="0" smtClean="0"/>
              <a:t>	à la recherche d’une insuffisance rénale et de troubles ioniques.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atin typeface="Cambria" pitchFamily="18" charset="0"/>
              </a:rPr>
              <a:t>Le Plan 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800" dirty="0">
                <a:latin typeface="Cambria" pitchFamily="18" charset="0"/>
              </a:rPr>
              <a:t>1– Définition</a:t>
            </a:r>
          </a:p>
          <a:p>
            <a:pPr>
              <a:buNone/>
            </a:pPr>
            <a:r>
              <a:rPr lang="fr-FR" sz="2800" dirty="0">
                <a:latin typeface="Cambria" pitchFamily="18" charset="0"/>
              </a:rPr>
              <a:t>2 – Intérêt de la question</a:t>
            </a:r>
          </a:p>
          <a:p>
            <a:pPr>
              <a:buNone/>
            </a:pPr>
            <a:r>
              <a:rPr lang="fr-FR" sz="2800" dirty="0">
                <a:latin typeface="Cambria" pitchFamily="18" charset="0"/>
              </a:rPr>
              <a:t>3 – Physiopathologie</a:t>
            </a:r>
          </a:p>
          <a:p>
            <a:pPr>
              <a:buNone/>
            </a:pPr>
            <a:r>
              <a:rPr lang="fr-FR" sz="2800" dirty="0">
                <a:latin typeface="Cambria" pitchFamily="18" charset="0"/>
              </a:rPr>
              <a:t>4-  Conduite à tenir proprement dite</a:t>
            </a:r>
          </a:p>
          <a:p>
            <a:pPr marL="857250" lvl="1" indent="-514350">
              <a:buFont typeface="+mj-lt"/>
              <a:buAutoNum type="alphaUcPeriod"/>
            </a:pPr>
            <a:r>
              <a:rPr lang="fr-FR" sz="2500" dirty="0" smtClean="0">
                <a:latin typeface="Cambria" pitchFamily="18" charset="0"/>
              </a:rPr>
              <a:t>poser </a:t>
            </a:r>
            <a:r>
              <a:rPr lang="fr-FR" sz="2500" dirty="0">
                <a:latin typeface="Cambria" pitchFamily="18" charset="0"/>
              </a:rPr>
              <a:t>le diagnostic</a:t>
            </a:r>
          </a:p>
          <a:p>
            <a:pPr marL="857250" lvl="1" indent="-514350">
              <a:buFont typeface="+mj-lt"/>
              <a:buAutoNum type="alphaUcPeriod"/>
            </a:pPr>
            <a:r>
              <a:rPr lang="fr-FR" sz="2500" dirty="0" smtClean="0">
                <a:latin typeface="Cambria" pitchFamily="18" charset="0"/>
              </a:rPr>
              <a:t>Apprécier la gravité</a:t>
            </a:r>
          </a:p>
          <a:p>
            <a:pPr marL="857250" lvl="1" indent="-514350">
              <a:buFont typeface="+mj-lt"/>
              <a:buAutoNum type="alphaUcPeriod"/>
            </a:pPr>
            <a:r>
              <a:rPr lang="fr-FR" sz="2500" dirty="0" smtClean="0">
                <a:latin typeface="Cambria" pitchFamily="18" charset="0"/>
              </a:rPr>
              <a:t>Soulager </a:t>
            </a:r>
            <a:r>
              <a:rPr lang="fr-FR" sz="2500" dirty="0">
                <a:latin typeface="Cambria" pitchFamily="18" charset="0"/>
              </a:rPr>
              <a:t>le patient</a:t>
            </a:r>
          </a:p>
          <a:p>
            <a:pPr marL="857250" lvl="1" indent="-514350">
              <a:buFont typeface="+mj-lt"/>
              <a:buAutoNum type="alphaUcPeriod"/>
            </a:pPr>
            <a:r>
              <a:rPr lang="fr-FR" sz="2500" dirty="0" smtClean="0">
                <a:latin typeface="Cambria" pitchFamily="18" charset="0"/>
              </a:rPr>
              <a:t>Rattacher </a:t>
            </a:r>
            <a:r>
              <a:rPr lang="fr-FR" sz="2500" dirty="0">
                <a:latin typeface="Cambria" pitchFamily="18" charset="0"/>
              </a:rPr>
              <a:t>la CN à une cause</a:t>
            </a:r>
          </a:p>
          <a:p>
            <a:pPr>
              <a:buNone/>
            </a:pPr>
            <a:r>
              <a:rPr lang="fr-FR" sz="2800" dirty="0">
                <a:latin typeface="Cambria" pitchFamily="18" charset="0"/>
              </a:rPr>
              <a:t>5-  </a:t>
            </a:r>
            <a:r>
              <a:rPr lang="fr-FR" sz="2800" dirty="0" smtClean="0">
                <a:latin typeface="Cambria" pitchFamily="18" charset="0"/>
              </a:rPr>
              <a:t>Diagnostic différentiel</a:t>
            </a:r>
            <a:endParaRPr lang="fr-FR" sz="2800" dirty="0">
              <a:latin typeface="Cambria" pitchFamily="18" charset="0"/>
            </a:endParaRPr>
          </a:p>
          <a:p>
            <a:pPr>
              <a:buNone/>
            </a:pPr>
            <a:r>
              <a:rPr lang="fr-FR" sz="2800" dirty="0">
                <a:latin typeface="Cambria" pitchFamily="18" charset="0"/>
              </a:rPr>
              <a:t>6 </a:t>
            </a:r>
            <a:r>
              <a:rPr lang="fr-FR" sz="2800" dirty="0" smtClean="0">
                <a:latin typeface="Cambria" pitchFamily="18" charset="0"/>
              </a:rPr>
              <a:t>– diagnostic étiologique</a:t>
            </a:r>
          </a:p>
          <a:p>
            <a:pPr>
              <a:buNone/>
            </a:pPr>
            <a:r>
              <a:rPr lang="fr-FR" sz="2800" dirty="0" smtClean="0">
                <a:latin typeface="Cambria" pitchFamily="18" charset="0"/>
              </a:rPr>
              <a:t>7- Recourt à un </a:t>
            </a:r>
            <a:r>
              <a:rPr lang="fr-FR" sz="2800" smtClean="0">
                <a:latin typeface="Cambria" pitchFamily="18" charset="0"/>
              </a:rPr>
              <a:t>avis Urologique</a:t>
            </a:r>
            <a:endParaRPr lang="fr-FR" sz="2800" dirty="0" smtClean="0">
              <a:latin typeface="Cambria" pitchFamily="18" charset="0"/>
            </a:endParaRPr>
          </a:p>
          <a:p>
            <a:pPr>
              <a:buNone/>
            </a:pPr>
            <a:r>
              <a:rPr lang="fr-FR" sz="2800" dirty="0" smtClean="0">
                <a:latin typeface="Cambria" pitchFamily="18" charset="0"/>
              </a:rPr>
              <a:t>8- Conclusion</a:t>
            </a:r>
            <a:endParaRPr lang="fr-FR" sz="2800" dirty="0" smtClean="0">
              <a:latin typeface="Cambria" pitchFamily="18" charset="0"/>
            </a:endParaRPr>
          </a:p>
          <a:p>
            <a:pPr>
              <a:buNone/>
            </a:pPr>
            <a:endParaRPr lang="fr-FR" sz="2800" dirty="0" smtClean="0">
              <a:latin typeface="Cambria" pitchFamily="18" charset="0"/>
            </a:endParaRPr>
          </a:p>
          <a:p>
            <a:pPr>
              <a:buNone/>
            </a:pPr>
            <a:endParaRPr lang="fr-FR" sz="2800" dirty="0">
              <a:latin typeface="Cambria" pitchFamily="18" charset="0"/>
            </a:endParaRPr>
          </a:p>
          <a:p>
            <a:endParaRPr lang="fr-FR" sz="2800" dirty="0">
              <a:latin typeface="Cambria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67D1-DD65-436A-B8AA-39F9C07460D7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IMAGERIE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 couple AUSP et l’échographie </a:t>
            </a:r>
            <a:r>
              <a:rPr lang="fr-FR" dirty="0" smtClean="0"/>
              <a:t>de l’arbre urinaire sont souvent réalisés en cas de forme simple.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La tomodensitométrie </a:t>
            </a:r>
            <a:r>
              <a:rPr lang="fr-FR" dirty="0" smtClean="0"/>
              <a:t>(TDM</a:t>
            </a:r>
            <a:r>
              <a:rPr lang="fr-FR" dirty="0"/>
              <a:t>) </a:t>
            </a:r>
            <a:endParaRPr lang="fr-FR" dirty="0" smtClean="0"/>
          </a:p>
          <a:p>
            <a:pPr lvl="1"/>
            <a:r>
              <a:rPr lang="fr-FR" dirty="0" smtClean="0"/>
              <a:t>sans </a:t>
            </a:r>
            <a:r>
              <a:rPr lang="fr-FR" dirty="0"/>
              <a:t>injection de produit de </a:t>
            </a:r>
            <a:r>
              <a:rPr lang="fr-FR" dirty="0" smtClean="0"/>
              <a:t>contraste avec </a:t>
            </a:r>
            <a:r>
              <a:rPr lang="fr-FR" dirty="0"/>
              <a:t>acquisition hélicoïdale tend à devenir l’examen </a:t>
            </a:r>
            <a:r>
              <a:rPr lang="fr-FR" dirty="0" smtClean="0"/>
              <a:t>de première </a:t>
            </a:r>
            <a:r>
              <a:rPr lang="fr-FR" dirty="0"/>
              <a:t>intention en raison de sa grande </a:t>
            </a:r>
            <a:r>
              <a:rPr lang="fr-FR" dirty="0" smtClean="0"/>
              <a:t>sensibilité</a:t>
            </a:r>
          </a:p>
          <a:p>
            <a:pPr lvl="1"/>
            <a:r>
              <a:rPr lang="fr-FR" dirty="0" smtClean="0"/>
              <a:t>Complétée par injection de PC avec des clichés </a:t>
            </a:r>
            <a:r>
              <a:rPr lang="fr-FR" dirty="0" err="1" smtClean="0"/>
              <a:t>urographiques</a:t>
            </a:r>
            <a:endParaRPr lang="fr-FR" dirty="0" smtClean="0"/>
          </a:p>
          <a:p>
            <a:r>
              <a:rPr lang="fr-FR" dirty="0" smtClean="0"/>
              <a:t>Chez </a:t>
            </a:r>
            <a:r>
              <a:rPr lang="fr-FR" dirty="0"/>
              <a:t>la </a:t>
            </a:r>
            <a:r>
              <a:rPr lang="fr-FR" dirty="0" smtClean="0"/>
              <a:t>femme enceinte</a:t>
            </a:r>
            <a:r>
              <a:rPr lang="fr-FR" dirty="0"/>
              <a:t>, l’échographie reste l’examen clef. 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rologue-vogt.fr/uretere/cngas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3024336" cy="4088904"/>
          </a:xfrm>
          <a:prstGeom prst="rect">
            <a:avLst/>
          </a:prstGeom>
          <a:noFill/>
        </p:spPr>
      </p:pic>
      <p:pic>
        <p:nvPicPr>
          <p:cNvPr id="8196" name="Picture 4" descr="http://slideplayer.fr/4318032/14/images/30/ASP%3A+Lithiase+r%C3%A9nale+dr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48680"/>
            <a:ext cx="5292080" cy="483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télécharge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39217"/>
            <a:ext cx="5544616" cy="3145767"/>
          </a:xfrm>
        </p:spPr>
      </p:pic>
      <p:pic>
        <p:nvPicPr>
          <p:cNvPr id="7170" name="Picture 2" descr="https://info-radiologie.ch/rein_uretere/fullsize/calcul_rein_f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426296"/>
            <a:ext cx="5688632" cy="3171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tse4.mm.bing.net/th?id=OIP.4D93gB3YbUwANL3ZZL9R_wHaHD&amp;pid=15.1&amp;P=0&amp;w=181&amp;h=1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348880"/>
            <a:ext cx="3888431" cy="3983628"/>
          </a:xfrm>
          <a:prstGeom prst="rect">
            <a:avLst/>
          </a:prstGeom>
          <a:noFill/>
        </p:spPr>
      </p:pic>
      <p:pic>
        <p:nvPicPr>
          <p:cNvPr id="5124" name="Picture 4" descr="https://tse2.mm.bing.net/th?id=OIP.gEDR4kLFxxBfjTsr7zI9DQHaHa&amp;pid=15.1&amp;P=0&amp;w=300&amp;h=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88640"/>
            <a:ext cx="2065412" cy="2065412"/>
          </a:xfrm>
          <a:prstGeom prst="rect">
            <a:avLst/>
          </a:prstGeom>
          <a:noFill/>
        </p:spPr>
      </p:pic>
      <p:pic>
        <p:nvPicPr>
          <p:cNvPr id="5126" name="Picture 6" descr="http://urologue-vogt.fr/anatomie/uiv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2656"/>
            <a:ext cx="3868888" cy="6100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8496944" cy="564949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Affections </a:t>
            </a:r>
            <a:r>
              <a:rPr lang="fr-FR" b="1" dirty="0"/>
              <a:t>urologiques</a:t>
            </a:r>
          </a:p>
          <a:p>
            <a:pPr>
              <a:buNone/>
            </a:pPr>
            <a:r>
              <a:rPr lang="fr-FR" dirty="0" smtClean="0"/>
              <a:t>pyélonéphrite </a:t>
            </a:r>
            <a:r>
              <a:rPr lang="fr-FR" dirty="0"/>
              <a:t>aigue</a:t>
            </a:r>
            <a:r>
              <a:rPr lang="fr-FR" dirty="0" smtClean="0"/>
              <a:t>, </a:t>
            </a:r>
            <a:r>
              <a:rPr lang="fr-FR" dirty="0"/>
              <a:t>tumeurs rénales ou des voies </a:t>
            </a:r>
            <a:r>
              <a:rPr lang="fr-FR" dirty="0" smtClean="0"/>
              <a:t>urinaires </a:t>
            </a:r>
            <a:r>
              <a:rPr lang="fr-FR" dirty="0"/>
              <a:t>supérieures</a:t>
            </a:r>
            <a:r>
              <a:rPr lang="fr-FR" dirty="0" smtClean="0"/>
              <a:t>, </a:t>
            </a:r>
            <a:r>
              <a:rPr lang="fr-FR" dirty="0"/>
              <a:t>infarctus rénal, </a:t>
            </a:r>
            <a:r>
              <a:rPr lang="fr-FR" dirty="0" smtClean="0"/>
              <a:t>nécrose </a:t>
            </a:r>
            <a:r>
              <a:rPr lang="fr-FR" dirty="0"/>
              <a:t>papillaire </a:t>
            </a:r>
            <a:r>
              <a:rPr lang="fr-FR" dirty="0" smtClean="0"/>
              <a:t>chez le </a:t>
            </a:r>
            <a:r>
              <a:rPr lang="fr-FR" dirty="0"/>
              <a:t>patient </a:t>
            </a:r>
            <a:r>
              <a:rPr lang="fr-FR" dirty="0" smtClean="0"/>
              <a:t>diabétique), 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/>
              <a:t>Affections </a:t>
            </a:r>
            <a:r>
              <a:rPr lang="fr-FR" b="1" dirty="0"/>
              <a:t>digestives 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Colique hépatique, </a:t>
            </a:r>
            <a:r>
              <a:rPr lang="fr-FR" dirty="0"/>
              <a:t>ulcère </a:t>
            </a:r>
            <a:r>
              <a:rPr lang="fr-FR" dirty="0" smtClean="0"/>
              <a:t>gastrique, </a:t>
            </a:r>
            <a:r>
              <a:rPr lang="fr-FR" dirty="0"/>
              <a:t>appendicite aigue, </a:t>
            </a:r>
            <a:r>
              <a:rPr lang="fr-FR" dirty="0" smtClean="0"/>
              <a:t>occlusion intestinale aigüe, </a:t>
            </a:r>
            <a:r>
              <a:rPr lang="fr-FR" dirty="0"/>
              <a:t>pancréatite, </a:t>
            </a:r>
            <a:r>
              <a:rPr lang="fr-FR" dirty="0" err="1"/>
              <a:t>diverticulite</a:t>
            </a:r>
            <a:r>
              <a:rPr lang="fr-FR" dirty="0"/>
              <a:t>, </a:t>
            </a:r>
            <a:r>
              <a:rPr lang="fr-FR" dirty="0" smtClean="0"/>
              <a:t>infarctus mésentérique),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Affections </a:t>
            </a:r>
            <a:r>
              <a:rPr lang="fr-FR" b="1" dirty="0"/>
              <a:t>génitales 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torsion </a:t>
            </a:r>
            <a:r>
              <a:rPr lang="fr-FR" dirty="0"/>
              <a:t>du </a:t>
            </a:r>
            <a:r>
              <a:rPr lang="fr-FR" dirty="0" smtClean="0"/>
              <a:t>cordon spermatique</a:t>
            </a:r>
            <a:r>
              <a:rPr lang="fr-FR" dirty="0"/>
              <a:t>, torsion ovarienne, grossesse </a:t>
            </a:r>
            <a:r>
              <a:rPr lang="fr-FR" dirty="0" smtClean="0"/>
              <a:t>extra-utérine, salpingite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/>
              <a:t>Affections </a:t>
            </a:r>
            <a:r>
              <a:rPr lang="fr-FR" b="1" dirty="0"/>
              <a:t>vasculaires 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fissuration d’un anévrysme </a:t>
            </a:r>
            <a:r>
              <a:rPr lang="fr-FR" dirty="0"/>
              <a:t>de l’aorte </a:t>
            </a:r>
            <a:r>
              <a:rPr lang="fr-FR" dirty="0" smtClean="0"/>
              <a:t>abdominale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Affections neurologiques </a:t>
            </a:r>
            <a:r>
              <a:rPr lang="fr-FR" b="1" dirty="0"/>
              <a:t>et rhumatismales </a:t>
            </a:r>
            <a:endParaRPr lang="fr-FR" b="1" dirty="0" smtClean="0"/>
          </a:p>
          <a:p>
            <a:pPr>
              <a:buNone/>
            </a:pPr>
            <a:r>
              <a:rPr lang="fr-FR" dirty="0" err="1" smtClean="0"/>
              <a:t>sciatalgies</a:t>
            </a:r>
            <a:r>
              <a:rPr lang="fr-FR" dirty="0"/>
              <a:t>, </a:t>
            </a:r>
            <a:r>
              <a:rPr lang="fr-FR" dirty="0" smtClean="0"/>
              <a:t>névralgies </a:t>
            </a:r>
            <a:r>
              <a:rPr lang="fr-FR" dirty="0" err="1" smtClean="0"/>
              <a:t>lombo</a:t>
            </a:r>
            <a:r>
              <a:rPr lang="fr-FR" dirty="0" smtClean="0"/>
              <a:t>-abdominal</a:t>
            </a:r>
            <a:r>
              <a:rPr lang="fr-FR" dirty="0"/>
              <a:t>, arthrose </a:t>
            </a:r>
            <a:r>
              <a:rPr lang="fr-FR" dirty="0" smtClean="0"/>
              <a:t>lombaire.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331640" y="0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/>
              <a:t>5 - DIAGNOSTIC </a:t>
            </a:r>
            <a:r>
              <a:rPr lang="fr-FR" sz="3600" b="1" dirty="0" smtClean="0"/>
              <a:t>DIFFERENTIEL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/>
              <a:t>6 - Diagnostic </a:t>
            </a:r>
            <a:r>
              <a:rPr lang="fr-FR" b="1" dirty="0" smtClean="0"/>
              <a:t>étiologique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</a:t>
            </a:r>
            <a:r>
              <a:rPr lang="fr-FR" dirty="0"/>
              <a:t>lithiases urinaires </a:t>
            </a:r>
            <a:r>
              <a:rPr lang="fr-FR" dirty="0" smtClean="0"/>
              <a:t>: plus </a:t>
            </a:r>
            <a:r>
              <a:rPr lang="fr-FR" dirty="0"/>
              <a:t>de 75 % </a:t>
            </a:r>
            <a:endParaRPr lang="fr-FR" dirty="0" smtClean="0"/>
          </a:p>
          <a:p>
            <a:r>
              <a:rPr lang="fr-FR" dirty="0" smtClean="0"/>
              <a:t>un </a:t>
            </a:r>
            <a:r>
              <a:rPr lang="fr-FR" dirty="0"/>
              <a:t>syndrome de la </a:t>
            </a:r>
            <a:r>
              <a:rPr lang="fr-FR" dirty="0" smtClean="0"/>
              <a:t>jonction </a:t>
            </a:r>
            <a:r>
              <a:rPr lang="fr-FR" dirty="0" err="1" smtClean="0"/>
              <a:t>pyélo</a:t>
            </a:r>
            <a:r>
              <a:rPr lang="fr-FR" dirty="0" smtClean="0"/>
              <a:t>-urétérale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 smtClean="0"/>
              <a:t>une </a:t>
            </a:r>
            <a:r>
              <a:rPr lang="fr-FR" dirty="0"/>
              <a:t>urétérite (</a:t>
            </a:r>
            <a:r>
              <a:rPr lang="fr-FR" dirty="0" err="1"/>
              <a:t>radique</a:t>
            </a:r>
            <a:r>
              <a:rPr lang="fr-FR" dirty="0"/>
              <a:t>, </a:t>
            </a:r>
            <a:r>
              <a:rPr lang="fr-FR" dirty="0" smtClean="0"/>
              <a:t>tuberculeuse . </a:t>
            </a:r>
            <a:r>
              <a:rPr lang="fr-FR" dirty="0"/>
              <a:t>. .), </a:t>
            </a:r>
            <a:endParaRPr lang="fr-FR" dirty="0" smtClean="0"/>
          </a:p>
          <a:p>
            <a:r>
              <a:rPr lang="fr-FR" dirty="0" smtClean="0"/>
              <a:t>une </a:t>
            </a:r>
            <a:r>
              <a:rPr lang="fr-FR" dirty="0"/>
              <a:t>tumeur de la voie excrétrice supérieure </a:t>
            </a:r>
          </a:p>
          <a:p>
            <a:r>
              <a:rPr lang="fr-FR" dirty="0"/>
              <a:t>une cause de compression urétérale extrinsèque (</a:t>
            </a:r>
            <a:r>
              <a:rPr lang="fr-FR" dirty="0" smtClean="0"/>
              <a:t>grossesse, fibrose </a:t>
            </a:r>
            <a:r>
              <a:rPr lang="fr-FR" dirty="0"/>
              <a:t>et adénopathies </a:t>
            </a:r>
            <a:r>
              <a:rPr lang="fr-FR" dirty="0" err="1"/>
              <a:t>rétropéritonéale</a:t>
            </a:r>
            <a:r>
              <a:rPr lang="fr-FR" dirty="0"/>
              <a:t>, </a:t>
            </a:r>
            <a:r>
              <a:rPr lang="fr-FR" dirty="0" smtClean="0"/>
              <a:t>tumeurs pelvienne</a:t>
            </a:r>
            <a:r>
              <a:rPr lang="fr-FR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0"/>
            <a:ext cx="636060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dre 3"/>
          <p:cNvSpPr/>
          <p:nvPr/>
        </p:nvSpPr>
        <p:spPr>
          <a:xfrm>
            <a:off x="1907704" y="620688"/>
            <a:ext cx="1008112" cy="450858"/>
          </a:xfrm>
          <a:prstGeom prst="fram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adre 4"/>
          <p:cNvSpPr/>
          <p:nvPr/>
        </p:nvSpPr>
        <p:spPr>
          <a:xfrm>
            <a:off x="3203848" y="692696"/>
            <a:ext cx="2859230" cy="360040"/>
          </a:xfrm>
          <a:prstGeom prst="frame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Cadre 5"/>
          <p:cNvSpPr/>
          <p:nvPr/>
        </p:nvSpPr>
        <p:spPr>
          <a:xfrm>
            <a:off x="1691680" y="1357298"/>
            <a:ext cx="1512168" cy="415518"/>
          </a:xfrm>
          <a:prstGeom prst="fram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Cadre 6"/>
          <p:cNvSpPr/>
          <p:nvPr/>
        </p:nvSpPr>
        <p:spPr>
          <a:xfrm>
            <a:off x="1691680" y="4005064"/>
            <a:ext cx="1872208" cy="504056"/>
          </a:xfrm>
          <a:prstGeom prst="fram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adre 7"/>
          <p:cNvSpPr/>
          <p:nvPr/>
        </p:nvSpPr>
        <p:spPr>
          <a:xfrm>
            <a:off x="3347864" y="1988840"/>
            <a:ext cx="3360436" cy="1152128"/>
          </a:xfrm>
          <a:prstGeom prst="frame">
            <a:avLst>
              <a:gd name="adj1" fmla="val 3507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cap="all" dirty="0" smtClean="0"/>
              <a:t> </a:t>
            </a:r>
            <a:r>
              <a:rPr lang="fr-FR" b="1" cap="all" dirty="0" smtClean="0"/>
              <a:t>7- RECOURS </a:t>
            </a:r>
            <a:r>
              <a:rPr lang="fr-FR" b="1" cap="all" dirty="0" smtClean="0"/>
              <a:t>À UN AVIS UROLOGIQUE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r>
              <a:rPr lang="fr-FR" sz="2400" dirty="0" smtClean="0"/>
              <a:t>recommandé en cas de </a:t>
            </a:r>
          </a:p>
          <a:p>
            <a:pPr lvl="1"/>
            <a:r>
              <a:rPr lang="fr-FR" sz="2000" b="1" dirty="0" smtClean="0">
                <a:solidFill>
                  <a:srgbClr val="FF0000"/>
                </a:solidFill>
              </a:rPr>
              <a:t>CN compliquée</a:t>
            </a:r>
          </a:p>
          <a:p>
            <a:pPr lvl="1"/>
            <a:r>
              <a:rPr lang="fr-FR" sz="2000" b="1" dirty="0" smtClean="0">
                <a:solidFill>
                  <a:srgbClr val="FF0000"/>
                </a:solidFill>
              </a:rPr>
              <a:t>calcul≥6mm, </a:t>
            </a:r>
          </a:p>
          <a:p>
            <a:pPr lvl="1"/>
            <a:r>
              <a:rPr lang="fr-FR" sz="2000" b="1" dirty="0" smtClean="0">
                <a:solidFill>
                  <a:srgbClr val="FF0000"/>
                </a:solidFill>
              </a:rPr>
              <a:t>calculs bilatéraux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r>
              <a:rPr lang="fr-FR" sz="2400" dirty="0" smtClean="0"/>
              <a:t>Le principe consiste à drainer la voie excrétrice en amont de l’obstacle.</a:t>
            </a:r>
          </a:p>
          <a:p>
            <a:pPr lvl="1"/>
            <a:r>
              <a:rPr lang="fr-FR" sz="2000" dirty="0" smtClean="0"/>
              <a:t>un traitement endoscopique rétrograde sous anesthésie générale ou loco régionale par la mise en place d’une </a:t>
            </a:r>
            <a:r>
              <a:rPr lang="fr-FR" sz="2000" b="1" dirty="0" smtClean="0"/>
              <a:t>sonde urétérale </a:t>
            </a:r>
            <a:r>
              <a:rPr lang="fr-FR" sz="2000" dirty="0" smtClean="0"/>
              <a:t>ou d’une </a:t>
            </a:r>
            <a:r>
              <a:rPr lang="fr-FR" sz="2000" dirty="0" err="1" smtClean="0"/>
              <a:t>endoprothèse</a:t>
            </a:r>
            <a:r>
              <a:rPr lang="fr-FR" sz="2000" dirty="0" smtClean="0"/>
              <a:t> urétérale type </a:t>
            </a:r>
            <a:r>
              <a:rPr lang="fr-FR" sz="2000" b="1" dirty="0" smtClean="0"/>
              <a:t>double J</a:t>
            </a:r>
            <a:r>
              <a:rPr lang="fr-FR" sz="2000" dirty="0" smtClean="0"/>
              <a:t>.</a:t>
            </a:r>
          </a:p>
          <a:p>
            <a:pPr lvl="1"/>
            <a:r>
              <a:rPr lang="fr-FR" sz="2000" dirty="0" smtClean="0"/>
              <a:t> La mise en place d’une </a:t>
            </a:r>
            <a:r>
              <a:rPr lang="fr-FR" sz="2000" b="1" dirty="0" smtClean="0"/>
              <a:t>sonde de néphrostomie percutanée</a:t>
            </a:r>
            <a:r>
              <a:rPr lang="fr-FR" sz="2000" dirty="0" smtClean="0"/>
              <a:t> permettant un drainage des urines rénales par voie percutanée est toujours possible en urgence sauf en cas de troubles de la coagulation.</a:t>
            </a:r>
          </a:p>
          <a:p>
            <a:pPr>
              <a:buNone/>
            </a:pPr>
            <a:r>
              <a:rPr lang="fr-FR" sz="2800" dirty="0" smtClean="0"/>
              <a:t> </a:t>
            </a:r>
          </a:p>
          <a:p>
            <a:pPr lvl="1"/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urofrance.org/fileadmin/documents/data/FI/2010/FI-2010-00040001-3/Images/asp-sonde-j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73016"/>
            <a:ext cx="2520280" cy="3055840"/>
          </a:xfrm>
          <a:prstGeom prst="rect">
            <a:avLst/>
          </a:prstGeom>
          <a:noFill/>
        </p:spPr>
      </p:pic>
      <p:pic>
        <p:nvPicPr>
          <p:cNvPr id="44036" name="Picture 4" descr="http://urologue-vogt.fr/uretere/montej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2524125" cy="1905000"/>
          </a:xfrm>
          <a:prstGeom prst="rect">
            <a:avLst/>
          </a:prstGeom>
          <a:noFill/>
        </p:spPr>
      </p:pic>
      <p:pic>
        <p:nvPicPr>
          <p:cNvPr id="44038" name="Picture 6" descr="http://www.urologie-lyon.com/sites/default/files/sonde-j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76672"/>
            <a:ext cx="3312368" cy="518730"/>
          </a:xfrm>
          <a:prstGeom prst="rect">
            <a:avLst/>
          </a:prstGeom>
          <a:noFill/>
        </p:spPr>
      </p:pic>
      <p:pic>
        <p:nvPicPr>
          <p:cNvPr id="44040" name="Picture 8" descr="http://www.afphb.be/doc/afphb/implants/lienshtm/imp/img/uro/F32_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0"/>
            <a:ext cx="4644008" cy="2051104"/>
          </a:xfrm>
          <a:prstGeom prst="rect">
            <a:avLst/>
          </a:prstGeom>
          <a:noFill/>
        </p:spPr>
      </p:pic>
      <p:pic>
        <p:nvPicPr>
          <p:cNvPr id="44042" name="Picture 10" descr="http://www.urofrance.org/fileadmin/documents/data/PU/2003/PU-2003-00130807/Images/figu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27436" y="2492896"/>
            <a:ext cx="4516563" cy="1533821"/>
          </a:xfrm>
          <a:prstGeom prst="rect">
            <a:avLst/>
          </a:prstGeom>
          <a:noFill/>
        </p:spPr>
      </p:pic>
      <p:pic>
        <p:nvPicPr>
          <p:cNvPr id="44044" name="Picture 12" descr="https://tse4.mm.bing.net/th?id=OIP.UlPererjLhsfmDH2GnnWOgHaJz&amp;pid=15.1&amp;P=0&amp;w=300&amp;h=3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4293096"/>
            <a:ext cx="1586111" cy="2096182"/>
          </a:xfrm>
          <a:prstGeom prst="rect">
            <a:avLst/>
          </a:prstGeom>
          <a:noFill/>
        </p:spPr>
      </p:pic>
      <p:cxnSp>
        <p:nvCxnSpPr>
          <p:cNvPr id="11" name="Connecteur droit 10"/>
          <p:cNvCxnSpPr/>
          <p:nvPr/>
        </p:nvCxnSpPr>
        <p:spPr>
          <a:xfrm>
            <a:off x="3851920" y="0"/>
            <a:ext cx="72008" cy="68580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48680"/>
            <a:ext cx="8686800" cy="5145435"/>
          </a:xfrm>
        </p:spPr>
        <p:txBody>
          <a:bodyPr>
            <a:noAutofit/>
          </a:bodyPr>
          <a:lstStyle/>
          <a:p>
            <a:r>
              <a:rPr lang="fr-FR" sz="2400" dirty="0" smtClean="0"/>
              <a:t>Les patients atteints de CN fébriles doivent bénéficier en urgence </a:t>
            </a:r>
            <a:r>
              <a:rPr lang="fr-FR" sz="2400" b="1" dirty="0" smtClean="0">
                <a:solidFill>
                  <a:srgbClr val="FF0000"/>
                </a:solidFill>
              </a:rPr>
              <a:t>d’une antibiothérapie probabiliste large spectre</a:t>
            </a:r>
            <a:r>
              <a:rPr lang="fr-FR" sz="2400" dirty="0" smtClean="0"/>
              <a:t>, après la réalisation des prélèvements bactériologiques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Les α-bloquants </a:t>
            </a:r>
            <a:r>
              <a:rPr lang="fr-FR" sz="2400" b="1" dirty="0" err="1" smtClean="0">
                <a:solidFill>
                  <a:srgbClr val="FF0000"/>
                </a:solidFill>
              </a:rPr>
              <a:t>uro</a:t>
            </a:r>
            <a:r>
              <a:rPr lang="fr-FR" sz="2400" b="1" dirty="0" smtClean="0">
                <a:solidFill>
                  <a:srgbClr val="FF0000"/>
                </a:solidFill>
              </a:rPr>
              <a:t>-sélectifs </a:t>
            </a:r>
            <a:r>
              <a:rPr lang="fr-FR" sz="2400" dirty="0" smtClean="0"/>
              <a:t>(</a:t>
            </a:r>
            <a:r>
              <a:rPr lang="fr-FR" sz="2400" dirty="0" err="1" smtClean="0"/>
              <a:t>tamsulosine</a:t>
            </a:r>
            <a:r>
              <a:rPr lang="fr-FR" sz="2400" dirty="0" smtClean="0"/>
              <a:t>). </a:t>
            </a:r>
          </a:p>
          <a:p>
            <a:pPr lvl="1"/>
            <a:r>
              <a:rPr lang="fr-FR" sz="2400" dirty="0" smtClean="0"/>
              <a:t> ils induisent, une relaxation de la musculature lisse urétérale facilitant le passage des calculs au niveau de la jonction </a:t>
            </a:r>
            <a:r>
              <a:rPr lang="fr-FR" sz="2400" dirty="0" err="1" smtClean="0"/>
              <a:t>urétérovésicale</a:t>
            </a:r>
            <a:r>
              <a:rPr lang="fr-FR" sz="2400" dirty="0" smtClean="0"/>
              <a:t>. </a:t>
            </a:r>
          </a:p>
          <a:p>
            <a:pPr lvl="1"/>
            <a:r>
              <a:rPr lang="fr-FR" sz="2400" dirty="0" smtClean="0"/>
              <a:t>Leur utilisation est donc indiquée en cas d’obstacle urétéral lithiasique de moins de 6mm.</a:t>
            </a:r>
          </a:p>
          <a:p>
            <a:r>
              <a:rPr lang="fr-FR" sz="2400" dirty="0" smtClean="0"/>
              <a:t>actuellement recommandé </a:t>
            </a:r>
            <a:r>
              <a:rPr lang="fr-FR" sz="2400" b="1" dirty="0" smtClean="0">
                <a:solidFill>
                  <a:srgbClr val="FF0000"/>
                </a:solidFill>
              </a:rPr>
              <a:t>d’autoriser la boisson libre </a:t>
            </a:r>
            <a:r>
              <a:rPr lang="fr-FR" sz="2400" dirty="0" smtClean="0"/>
              <a:t>(Aucune stratégies  de restriction hydrique ni d’hyperhydratation n’a fait la preuve scientifique de son intérêt)</a:t>
            </a:r>
          </a:p>
          <a:p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Le traitement étiologique </a:t>
            </a:r>
            <a:r>
              <a:rPr lang="fr-FR" sz="2400" dirty="0" smtClean="0"/>
              <a:t>sera réalisé dans un second temps, à distance de l’urgence.</a:t>
            </a:r>
          </a:p>
          <a:p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sz="3200" b="1" dirty="0" smtClean="0"/>
              <a:t>1 - </a:t>
            </a:r>
            <a:r>
              <a:rPr lang="fr-FR" sz="3200" b="1" dirty="0" smtClean="0"/>
              <a:t>Définition</a:t>
            </a:r>
            <a:r>
              <a:rPr lang="fr-FR" sz="3200" b="1" dirty="0" smtClean="0"/>
              <a:t>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fr-FR" sz="2400" b="1" dirty="0" smtClean="0"/>
              <a:t>C’est </a:t>
            </a:r>
            <a:r>
              <a:rPr lang="fr-FR" sz="2400" b="1" dirty="0" smtClean="0">
                <a:solidFill>
                  <a:srgbClr val="FF0000"/>
                </a:solidFill>
              </a:rPr>
              <a:t>un </a:t>
            </a:r>
            <a:r>
              <a:rPr lang="fr-FR" sz="2400" b="1" dirty="0">
                <a:solidFill>
                  <a:srgbClr val="FF0000"/>
                </a:solidFill>
              </a:rPr>
              <a:t>syndrome douloureux aigu </a:t>
            </a:r>
            <a:r>
              <a:rPr lang="fr-FR" sz="2400" b="1" dirty="0" err="1">
                <a:solidFill>
                  <a:srgbClr val="FF0000"/>
                </a:solidFill>
              </a:rPr>
              <a:t>lombo</a:t>
            </a:r>
            <a:r>
              <a:rPr lang="fr-FR" sz="2400" b="1" dirty="0">
                <a:solidFill>
                  <a:srgbClr val="FF0000"/>
                </a:solidFill>
              </a:rPr>
              <a:t>-abdominal 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fr-FR" sz="1800" dirty="0" smtClean="0"/>
              <a:t>	</a:t>
            </a:r>
            <a:r>
              <a:rPr lang="fr-FR" sz="2000" dirty="0" smtClean="0"/>
              <a:t>- </a:t>
            </a:r>
            <a:r>
              <a:rPr lang="fr-FR" sz="2400" dirty="0" smtClean="0"/>
              <a:t>résultant de </a:t>
            </a:r>
            <a:r>
              <a:rPr lang="fr-FR" sz="2400" b="1" dirty="0" smtClean="0"/>
              <a:t>la mise </a:t>
            </a:r>
            <a:r>
              <a:rPr lang="fr-FR" sz="2400" b="1" dirty="0"/>
              <a:t>en tension </a:t>
            </a:r>
            <a:r>
              <a:rPr lang="fr-FR" sz="2400" b="1" dirty="0" smtClean="0"/>
              <a:t>brutale </a:t>
            </a:r>
          </a:p>
          <a:p>
            <a:pPr>
              <a:lnSpc>
                <a:spcPct val="150000"/>
              </a:lnSpc>
              <a:buNone/>
            </a:pPr>
            <a:r>
              <a:rPr lang="fr-FR" sz="2400" b="1" dirty="0" smtClean="0"/>
              <a:t>	de </a:t>
            </a:r>
            <a:r>
              <a:rPr lang="fr-FR" sz="2400" b="1" dirty="0"/>
              <a:t>la voie </a:t>
            </a:r>
            <a:r>
              <a:rPr lang="fr-FR" sz="2400" b="1" dirty="0" smtClean="0"/>
              <a:t>excrétrice </a:t>
            </a:r>
            <a:r>
              <a:rPr lang="fr-FR" sz="2400" b="1" dirty="0"/>
              <a:t>du haut appareil urinaire </a:t>
            </a:r>
            <a:endParaRPr lang="fr-FR" sz="2000" b="1" dirty="0" smtClean="0"/>
          </a:p>
          <a:p>
            <a:pPr>
              <a:lnSpc>
                <a:spcPct val="150000"/>
              </a:lnSpc>
              <a:buNone/>
            </a:pPr>
            <a:r>
              <a:rPr lang="fr-FR" sz="1800" b="1" dirty="0" smtClean="0"/>
              <a:t>	- </a:t>
            </a:r>
            <a:r>
              <a:rPr lang="fr-FR" sz="2400" dirty="0" smtClean="0"/>
              <a:t>en </a:t>
            </a:r>
            <a:r>
              <a:rPr lang="fr-FR" sz="2400" dirty="0"/>
              <a:t>amont </a:t>
            </a:r>
            <a:r>
              <a:rPr lang="fr-FR" sz="2400" dirty="0" smtClean="0"/>
              <a:t>d’une</a:t>
            </a:r>
            <a:r>
              <a:rPr lang="fr-FR" sz="2400" b="1" dirty="0" smtClean="0"/>
              <a:t> obstruction </a:t>
            </a:r>
            <a:r>
              <a:rPr lang="fr-FR" sz="2400" dirty="0"/>
              <a:t>quelle qu’en soit la cause. </a:t>
            </a:r>
            <a:endParaRPr lang="fr-FR" sz="2800" dirty="0" smtClean="0"/>
          </a:p>
        </p:txBody>
      </p:sp>
      <p:sp>
        <p:nvSpPr>
          <p:cNvPr id="27650" name="AutoShape 2" descr="Résultat de recherche d'images pour &quot;obstruction urinai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Résultat de recherche d'images pour &quot;obstruction urinai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4" name="AutoShape 6" descr="Résultat de recherche d'images pour &quot;obstruction urinai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6" name="AutoShape 8" descr="Résultat de recherche d'images pour &quot;obstruction urinai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8" name="AutoShape 10" descr="Résultat de recherche d'images pour &quot;obstruction urinai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7660" name="Picture 12" descr="Image associé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005064"/>
            <a:ext cx="2820636" cy="2387629"/>
          </a:xfrm>
          <a:prstGeom prst="rect">
            <a:avLst/>
          </a:prstGeom>
          <a:noFill/>
        </p:spPr>
      </p:pic>
      <p:pic>
        <p:nvPicPr>
          <p:cNvPr id="10" name="Picture 2" descr="C:\Users\Zerouala\Downloads\colique-nephretiqu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980728"/>
            <a:ext cx="2195736" cy="22951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fr-FR" b="1" cap="all" dirty="0" smtClean="0"/>
              <a:t>8- 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La colique néphrétique est une </a:t>
            </a:r>
            <a:r>
              <a:rPr lang="fr-FR" b="1" dirty="0" smtClean="0">
                <a:solidFill>
                  <a:srgbClr val="FF0000"/>
                </a:solidFill>
              </a:rPr>
              <a:t>urgence médico-chirurgicale </a:t>
            </a:r>
          </a:p>
          <a:p>
            <a:r>
              <a:rPr lang="fr-FR" dirty="0" smtClean="0"/>
              <a:t>dont le </a:t>
            </a:r>
            <a:r>
              <a:rPr lang="fr-FR" b="1" u="sng" dirty="0" smtClean="0"/>
              <a:t>diagnostic</a:t>
            </a:r>
            <a:r>
              <a:rPr lang="fr-FR" dirty="0" smtClean="0"/>
              <a:t> évoqué </a:t>
            </a:r>
            <a:r>
              <a:rPr lang="fr-FR" b="1" dirty="0" smtClean="0">
                <a:solidFill>
                  <a:srgbClr val="FF0000"/>
                </a:solidFill>
              </a:rPr>
              <a:t>cliniquement</a:t>
            </a:r>
            <a:r>
              <a:rPr lang="fr-FR" dirty="0" smtClean="0"/>
              <a:t>, </a:t>
            </a:r>
          </a:p>
          <a:p>
            <a:r>
              <a:rPr lang="fr-FR" dirty="0" smtClean="0"/>
              <a:t>est </a:t>
            </a:r>
            <a:r>
              <a:rPr lang="fr-FR" b="1" u="sng" dirty="0" smtClean="0"/>
              <a:t>confirmé</a:t>
            </a:r>
            <a:r>
              <a:rPr lang="fr-FR" u="sng" dirty="0" smtClean="0"/>
              <a:t> </a:t>
            </a:r>
            <a:r>
              <a:rPr lang="fr-FR" dirty="0" smtClean="0"/>
              <a:t>par les examens</a:t>
            </a:r>
            <a:r>
              <a:rPr lang="fr-FR" b="1" dirty="0" smtClean="0">
                <a:solidFill>
                  <a:srgbClr val="FF0000"/>
                </a:solidFill>
              </a:rPr>
              <a:t> radiologiques</a:t>
            </a:r>
            <a:r>
              <a:rPr lang="fr-FR" dirty="0" smtClean="0"/>
              <a:t>. </a:t>
            </a:r>
          </a:p>
          <a:p>
            <a:r>
              <a:rPr lang="fr-FR" dirty="0" smtClean="0"/>
              <a:t>Son </a:t>
            </a:r>
            <a:r>
              <a:rPr lang="fr-FR" b="1" u="sng" dirty="0" smtClean="0"/>
              <a:t>étiologie</a:t>
            </a:r>
            <a:r>
              <a:rPr lang="fr-FR" dirty="0" smtClean="0"/>
              <a:t> est le plus souvent d’origine </a:t>
            </a:r>
            <a:r>
              <a:rPr lang="fr-FR" b="1" dirty="0" smtClean="0">
                <a:solidFill>
                  <a:srgbClr val="FF0000"/>
                </a:solidFill>
              </a:rPr>
              <a:t>lithiasique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Le plus souvent, sa prise en charge est exclusivement </a:t>
            </a:r>
            <a:r>
              <a:rPr lang="fr-FR" b="1" dirty="0" smtClean="0">
                <a:solidFill>
                  <a:srgbClr val="FF0000"/>
                </a:solidFill>
              </a:rPr>
              <a:t>médicale</a:t>
            </a:r>
            <a:r>
              <a:rPr lang="fr-FR" dirty="0" smtClean="0"/>
              <a:t> et fait appel aux AINS. </a:t>
            </a:r>
          </a:p>
          <a:p>
            <a:r>
              <a:rPr lang="fr-FR" dirty="0" smtClean="0"/>
              <a:t>Depuis peu </a:t>
            </a:r>
            <a:r>
              <a:rPr lang="fr-FR" b="1" dirty="0" smtClean="0">
                <a:solidFill>
                  <a:srgbClr val="FF0000"/>
                </a:solidFill>
              </a:rPr>
              <a:t>les thérapies expulsives </a:t>
            </a:r>
            <a:r>
              <a:rPr lang="fr-FR" dirty="0" smtClean="0"/>
              <a:t>sont utilisées pour favoriser la </a:t>
            </a:r>
            <a:r>
              <a:rPr lang="fr-FR" b="1" u="sng" dirty="0" smtClean="0"/>
              <a:t>migration lithiasique</a:t>
            </a:r>
            <a:r>
              <a:rPr lang="fr-FR" dirty="0" smtClean="0"/>
              <a:t>.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La dérivation urinaire </a:t>
            </a:r>
            <a:r>
              <a:rPr lang="fr-FR" dirty="0" smtClean="0"/>
              <a:t>en urgences est réservée aux </a:t>
            </a:r>
            <a:r>
              <a:rPr lang="fr-FR" b="1" u="sng" dirty="0" smtClean="0"/>
              <a:t>formes compliquées</a:t>
            </a:r>
            <a:r>
              <a:rPr lang="fr-FR" dirty="0" smtClean="0"/>
              <a:t> qui nécessitent une prise en charge urologique.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fr-FR" sz="4000" b="1" dirty="0" smtClean="0"/>
              <a:t>2</a:t>
            </a:r>
            <a:r>
              <a:rPr lang="fr-FR" sz="4000" b="1" dirty="0" smtClean="0"/>
              <a:t> </a:t>
            </a:r>
            <a:r>
              <a:rPr lang="fr-FR" sz="4000" b="1" dirty="0"/>
              <a:t>– Intérêt de la question :</a:t>
            </a:r>
            <a:r>
              <a:rPr lang="fr-FR" sz="4000" dirty="0"/>
              <a:t/>
            </a:r>
            <a:br>
              <a:rPr lang="fr-FR" sz="4000" dirty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ln w="38100"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>
                <a:latin typeface="Cambria" pitchFamily="18" charset="0"/>
                <a:cs typeface="Arial" pitchFamily="34" charset="0"/>
              </a:rPr>
              <a:t> </a:t>
            </a:r>
          </a:p>
          <a:p>
            <a:pPr algn="just"/>
            <a:r>
              <a:rPr lang="fr-FR" sz="2000" dirty="0" smtClean="0">
                <a:latin typeface="Bookman Old Style" panose="02050604050505020204" pitchFamily="18" charset="0"/>
                <a:cs typeface="Arial" pitchFamily="34" charset="0"/>
              </a:rPr>
              <a:t>  </a:t>
            </a: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Urgence </a:t>
            </a: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cs typeface="Arial" pitchFamily="34" charset="0"/>
              </a:rPr>
              <a:t>médico-chirurgicale </a:t>
            </a:r>
            <a:r>
              <a:rPr lang="fr-FR" sz="2000" dirty="0">
                <a:latin typeface="Bookman Old Style" panose="02050604050505020204" pitchFamily="18" charset="0"/>
                <a:cs typeface="Arial" pitchFamily="34" charset="0"/>
              </a:rPr>
              <a:t>fréquente en </a:t>
            </a:r>
            <a:r>
              <a:rPr lang="fr-FR" sz="2000" dirty="0" smtClean="0">
                <a:latin typeface="Bookman Old Style" panose="02050604050505020204" pitchFamily="18" charset="0"/>
                <a:cs typeface="Arial" pitchFamily="34" charset="0"/>
              </a:rPr>
              <a:t>Urologie</a:t>
            </a:r>
            <a:endParaRPr lang="fr-FR" sz="2400" dirty="0" smtClean="0">
              <a:latin typeface="Bookman Old Style" panose="02050604050505020204" pitchFamily="18" charset="0"/>
              <a:cs typeface="Arial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fr-FR" sz="2400" i="1" dirty="0" smtClean="0"/>
              <a:t>Le diagnostic est évoqué à </a:t>
            </a:r>
            <a:r>
              <a:rPr lang="fr-FR" sz="2400" b="1" i="1" dirty="0" smtClean="0">
                <a:solidFill>
                  <a:srgbClr val="FF0000"/>
                </a:solidFill>
              </a:rPr>
              <a:t>l’examen clinique</a:t>
            </a:r>
          </a:p>
          <a:p>
            <a:pPr>
              <a:lnSpc>
                <a:spcPct val="150000"/>
              </a:lnSpc>
            </a:pPr>
            <a:r>
              <a:rPr lang="fr-FR" sz="2400" i="1" dirty="0" smtClean="0"/>
              <a:t>  Il faut </a:t>
            </a:r>
            <a:r>
              <a:rPr lang="fr-FR" sz="2400" i="1" dirty="0" smtClean="0"/>
              <a:t>rechercher </a:t>
            </a:r>
            <a:r>
              <a:rPr lang="fr-FR" sz="2400" i="1" dirty="0" smtClean="0"/>
              <a:t>un </a:t>
            </a:r>
            <a:r>
              <a:rPr lang="fr-FR" sz="2400" b="1" i="1" dirty="0" smtClean="0">
                <a:solidFill>
                  <a:srgbClr val="FF0000"/>
                </a:solidFill>
              </a:rPr>
              <a:t>terrain particulier </a:t>
            </a:r>
            <a:r>
              <a:rPr lang="fr-FR" sz="2400" i="1" dirty="0" smtClean="0"/>
              <a:t>et surtout des </a:t>
            </a:r>
            <a:r>
              <a:rPr lang="fr-FR" sz="2400" b="1" i="1" dirty="0" smtClean="0">
                <a:solidFill>
                  <a:srgbClr val="FF0000"/>
                </a:solidFill>
              </a:rPr>
              <a:t>signes de gravité 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      Dans 75 à 80 % des cas l’origine est lithiasique. </a:t>
            </a:r>
            <a:endParaRPr lang="fr-FR" sz="2400" b="1" i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400" i="1" dirty="0" smtClean="0"/>
              <a:t>     Soulager le malade = </a:t>
            </a:r>
            <a:r>
              <a:rPr lang="fr-FR" sz="2400" i="1" dirty="0" smtClean="0">
                <a:solidFill>
                  <a:srgbClr val="FF0000"/>
                </a:solidFill>
              </a:rPr>
              <a:t>LA PREMIERE PRIORITE</a:t>
            </a:r>
            <a:r>
              <a:rPr lang="fr-FR" sz="2400" i="1" dirty="0" smtClean="0"/>
              <a:t>.</a:t>
            </a:r>
          </a:p>
          <a:p>
            <a:pPr algn="just">
              <a:buNone/>
            </a:pPr>
            <a:endParaRPr lang="fr-FR" sz="2000" dirty="0"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67D1-DD65-436A-B8AA-39F9C07460D7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08720"/>
            <a:ext cx="9090850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5436096" y="191683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Médullaire rénale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483768" y="191683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distension</a:t>
            </a:r>
            <a:endParaRPr lang="fr-FR" sz="1400" b="1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27584" y="0"/>
            <a:ext cx="7416824" cy="8937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latin typeface="Cambria" pitchFamily="18" charset="0"/>
                <a:ea typeface="+mj-ea"/>
                <a:cs typeface="+mj-cs"/>
              </a:rPr>
              <a:t>3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– Physiopathologie :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302433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fr-FR" sz="2800" b="1" dirty="0" smtClean="0">
                <a:latin typeface="Cambria" pitchFamily="18" charset="0"/>
              </a:rPr>
              <a:t>4 - </a:t>
            </a:r>
            <a:r>
              <a:rPr lang="fr-FR" sz="3200" b="1" dirty="0" smtClean="0">
                <a:latin typeface="Cambria" pitchFamily="18" charset="0"/>
              </a:rPr>
              <a:t>CAT proprement dite</a:t>
            </a:r>
            <a:r>
              <a:rPr lang="fr-FR" sz="2800" dirty="0" smtClean="0">
                <a:latin typeface="Cambria" pitchFamily="18" charset="0"/>
              </a:rPr>
              <a:t/>
            </a:r>
            <a:br>
              <a:rPr lang="fr-FR" sz="2800" dirty="0" smtClean="0">
                <a:latin typeface="Cambria" pitchFamily="18" charset="0"/>
              </a:rPr>
            </a:br>
            <a:r>
              <a:rPr lang="fr-FR" sz="2800" dirty="0" smtClean="0">
                <a:latin typeface="Cambria" pitchFamily="18" charset="0"/>
              </a:rPr>
              <a:t> </a:t>
            </a:r>
            <a:br>
              <a:rPr lang="fr-FR" sz="2800" dirty="0" smtClean="0">
                <a:latin typeface="Cambria" pitchFamily="18" charset="0"/>
              </a:rPr>
            </a:br>
            <a:r>
              <a:rPr lang="fr-FR" sz="3200" dirty="0" smtClean="0">
                <a:latin typeface="Cambria" pitchFamily="18" charset="0"/>
              </a:rPr>
              <a:t>A) -  </a:t>
            </a:r>
            <a:r>
              <a:rPr lang="fr-FR" sz="3200" b="1" dirty="0">
                <a:latin typeface="Cambria" pitchFamily="18" charset="0"/>
              </a:rPr>
              <a:t>P</a:t>
            </a:r>
            <a:r>
              <a:rPr lang="fr-FR" sz="3200" b="1" dirty="0" smtClean="0">
                <a:latin typeface="Cambria" pitchFamily="18" charset="0"/>
              </a:rPr>
              <a:t>oser </a:t>
            </a:r>
            <a:r>
              <a:rPr lang="fr-FR" sz="3200" b="1" dirty="0" smtClean="0">
                <a:solidFill>
                  <a:srgbClr val="00B050"/>
                </a:solidFill>
                <a:latin typeface="Cambria" pitchFamily="18" charset="0"/>
              </a:rPr>
              <a:t>le Diagnostic</a:t>
            </a:r>
            <a:r>
              <a:rPr lang="fr-FR" sz="2500" dirty="0" smtClean="0">
                <a:latin typeface="Cambria" pitchFamily="18" charset="0"/>
              </a:rPr>
              <a:t/>
            </a:r>
            <a:br>
              <a:rPr lang="fr-FR" sz="2500" dirty="0" smtClean="0">
                <a:latin typeface="Cambria" pitchFamily="18" charset="0"/>
              </a:rPr>
            </a:b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FR" dirty="0" smtClean="0"/>
              <a:t>INTERROGATOIRE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44616"/>
          </a:xfrm>
        </p:spPr>
        <p:txBody>
          <a:bodyPr>
            <a:normAutofit fontScale="70000" lnSpcReduction="20000"/>
          </a:bodyPr>
          <a:lstStyle/>
          <a:p>
            <a:r>
              <a:rPr lang="fr-FR" sz="4900" b="1" dirty="0" smtClean="0"/>
              <a:t>L’évaluation </a:t>
            </a:r>
            <a:r>
              <a:rPr lang="fr-FR" sz="4900" b="1" dirty="0"/>
              <a:t>de la </a:t>
            </a:r>
            <a:r>
              <a:rPr lang="fr-FR" sz="4900" b="1" dirty="0" smtClean="0"/>
              <a:t>douleur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sz="4400" b="1" dirty="0" smtClean="0">
                <a:solidFill>
                  <a:srgbClr val="FF0000"/>
                </a:solidFill>
              </a:rPr>
              <a:t>LA DOULEUR:</a:t>
            </a:r>
          </a:p>
          <a:p>
            <a:r>
              <a:rPr lang="fr-FR" dirty="0" smtClean="0"/>
              <a:t>brutale, </a:t>
            </a:r>
          </a:p>
          <a:p>
            <a:r>
              <a:rPr lang="fr-FR" dirty="0" smtClean="0"/>
              <a:t>intense, </a:t>
            </a:r>
          </a:p>
          <a:p>
            <a:r>
              <a:rPr lang="fr-FR" dirty="0" smtClean="0"/>
              <a:t>Unilatérale lombaire ou </a:t>
            </a:r>
            <a:r>
              <a:rPr lang="fr-FR" dirty="0" err="1" smtClean="0"/>
              <a:t>lombo</a:t>
            </a:r>
            <a:r>
              <a:rPr lang="fr-FR" dirty="0" smtClean="0"/>
              <a:t>-abdominale </a:t>
            </a:r>
          </a:p>
          <a:p>
            <a:r>
              <a:rPr lang="fr-FR" dirty="0" smtClean="0"/>
              <a:t>Paroxystique avec  des phases de rémission spontanée. </a:t>
            </a:r>
          </a:p>
          <a:p>
            <a:pPr>
              <a:buNone/>
            </a:pPr>
            <a:endParaRPr lang="fr-FR" sz="2800" dirty="0" smtClean="0"/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irradiation</a:t>
            </a:r>
            <a:r>
              <a:rPr lang="fr-FR" dirty="0" smtClean="0"/>
              <a:t> :antérieure et descendante en fosse iliaque</a:t>
            </a:r>
          </a:p>
          <a:p>
            <a:pPr>
              <a:buNone/>
            </a:pPr>
            <a:r>
              <a:rPr lang="fr-FR" dirty="0" smtClean="0"/>
              <a:t> 	et vers les organes génitaux externes. </a:t>
            </a:r>
          </a:p>
          <a:p>
            <a:pPr>
              <a:buNone/>
            </a:pPr>
            <a:endParaRPr lang="fr-FR" sz="2800" dirty="0" smtClean="0"/>
          </a:p>
          <a:p>
            <a:r>
              <a:rPr lang="fr-FR" i="1" dirty="0" smtClean="0"/>
              <a:t>Il n’existe pas de corrélation formelle entre </a:t>
            </a:r>
            <a:r>
              <a:rPr lang="fr-FR" i="1" u="sng" dirty="0" smtClean="0">
                <a:solidFill>
                  <a:schemeClr val="accent3">
                    <a:lumMod val="75000"/>
                  </a:schemeClr>
                </a:solidFill>
              </a:rPr>
              <a:t>la topographie </a:t>
            </a:r>
            <a:r>
              <a:rPr lang="fr-FR" i="1" dirty="0" smtClean="0"/>
              <a:t>douloureuse et </a:t>
            </a:r>
            <a:r>
              <a:rPr lang="fr-FR" i="1" u="sng" dirty="0" smtClean="0">
                <a:solidFill>
                  <a:schemeClr val="accent3">
                    <a:lumMod val="75000"/>
                  </a:schemeClr>
                </a:solidFill>
              </a:rPr>
              <a:t>la localisation </a:t>
            </a:r>
            <a:r>
              <a:rPr lang="fr-FR" i="1" dirty="0" smtClean="0"/>
              <a:t>de l’obstacle. </a:t>
            </a:r>
          </a:p>
          <a:p>
            <a:pPr>
              <a:buNone/>
            </a:pPr>
            <a:endParaRPr lang="fr-FR" dirty="0" smtClean="0"/>
          </a:p>
          <a:p>
            <a:r>
              <a:rPr lang="fr-FR" i="1" u="sng" dirty="0" smtClean="0">
                <a:solidFill>
                  <a:srgbClr val="FF0000"/>
                </a:solidFill>
              </a:rPr>
              <a:t>Il n’existe pas de posture antalgique</a:t>
            </a:r>
            <a:r>
              <a:rPr lang="fr-FR" dirty="0" smtClean="0"/>
              <a:t>, ce qui explique l’agitation du patient    « colique frénétique »</a:t>
            </a:r>
          </a:p>
          <a:p>
            <a:pPr>
              <a:buNone/>
            </a:pPr>
            <a:endParaRPr lang="fr-FR" b="1" dirty="0"/>
          </a:p>
        </p:txBody>
      </p:sp>
      <p:pic>
        <p:nvPicPr>
          <p:cNvPr id="4" name="Picture 2" descr="http://documentation.ledamed.org/IMG/html/i728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764704"/>
            <a:ext cx="2267744" cy="3528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FR" dirty="0" smtClean="0"/>
              <a:t>INTERROGATOIRE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fr-FR" b="1" dirty="0" smtClean="0"/>
          </a:p>
          <a:p>
            <a:r>
              <a:rPr lang="fr-FR" sz="3600" b="1" dirty="0" smtClean="0"/>
              <a:t>notion de fièvre </a:t>
            </a:r>
          </a:p>
          <a:p>
            <a:r>
              <a:rPr lang="fr-FR" sz="3600" b="1" dirty="0" smtClean="0"/>
              <a:t>l’heure et la quantité de la dernière miction</a:t>
            </a:r>
            <a:r>
              <a:rPr lang="fr-FR" sz="3600" dirty="0" smtClean="0"/>
              <a:t>, </a:t>
            </a:r>
          </a:p>
          <a:p>
            <a:r>
              <a:rPr lang="fr-FR" sz="3600" b="1" dirty="0" smtClean="0"/>
              <a:t>Chez la femme</a:t>
            </a:r>
            <a:r>
              <a:rPr lang="fr-FR" sz="3600" dirty="0" smtClean="0"/>
              <a:t> : DDR, contraception. </a:t>
            </a:r>
          </a:p>
          <a:p>
            <a:pPr>
              <a:buNone/>
            </a:pPr>
            <a:endParaRPr lang="fr-FR" sz="3600" dirty="0" smtClean="0"/>
          </a:p>
          <a:p>
            <a:r>
              <a:rPr lang="fr-FR" sz="3600" b="1" dirty="0" smtClean="0"/>
              <a:t>ATCD urologiques personnels et familiaux</a:t>
            </a:r>
          </a:p>
          <a:p>
            <a:pPr>
              <a:buNone/>
            </a:pPr>
            <a:r>
              <a:rPr lang="fr-FR" sz="3600" dirty="0" smtClean="0"/>
              <a:t>	(notion de crises identiques par le passé, lithiase urinaire, infection, malformation)</a:t>
            </a:r>
          </a:p>
          <a:p>
            <a:r>
              <a:rPr lang="fr-FR" sz="3600" b="1" dirty="0" smtClean="0"/>
              <a:t>La </a:t>
            </a:r>
            <a:r>
              <a:rPr lang="fr-FR" sz="3600" b="1" dirty="0" smtClean="0"/>
              <a:t>prise de médicaments </a:t>
            </a:r>
          </a:p>
          <a:p>
            <a:pPr>
              <a:buNone/>
            </a:pPr>
            <a:r>
              <a:rPr lang="fr-FR" sz="3600" b="1" dirty="0" smtClean="0"/>
              <a:t>	</a:t>
            </a:r>
            <a:r>
              <a:rPr lang="fr-FR" sz="3600" dirty="0" smtClean="0"/>
              <a:t>pouvant être responsables de calculs métaboliques (calcium, vitamine D, furosémide), ou de calculs médicamenteux (</a:t>
            </a:r>
            <a:r>
              <a:rPr lang="fr-FR" sz="3600" dirty="0" err="1" smtClean="0"/>
              <a:t>indinavir</a:t>
            </a:r>
            <a:r>
              <a:rPr lang="fr-FR" sz="3600" dirty="0" smtClean="0"/>
              <a:t>, </a:t>
            </a:r>
            <a:r>
              <a:rPr lang="fr-FR" sz="3600" dirty="0" err="1" smtClean="0"/>
              <a:t>triamtérène</a:t>
            </a:r>
            <a:r>
              <a:rPr lang="fr-FR" sz="3600" dirty="0" smtClean="0"/>
              <a:t>). </a:t>
            </a:r>
          </a:p>
          <a:p>
            <a:r>
              <a:rPr lang="fr-FR" sz="3600" b="1" dirty="0" smtClean="0"/>
              <a:t>facteurs environnementaux </a:t>
            </a:r>
            <a:r>
              <a:rPr lang="fr-FR" sz="3600" dirty="0" smtClean="0"/>
              <a:t>pouvant favoriser la survenue de calculs </a:t>
            </a:r>
          </a:p>
          <a:p>
            <a:pPr>
              <a:buNone/>
            </a:pPr>
            <a:r>
              <a:rPr lang="fr-FR" sz="3600" dirty="0" smtClean="0"/>
              <a:t>	(immobilisation prolongée, apport hydrique limité, activité sportive, séjour en pays chauds).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SIGNES ASSOCIES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Digestives</a:t>
            </a:r>
            <a:r>
              <a:rPr lang="fr-FR" dirty="0" smtClean="0"/>
              <a:t> : </a:t>
            </a:r>
          </a:p>
          <a:p>
            <a:pPr>
              <a:buNone/>
            </a:pPr>
            <a:r>
              <a:rPr lang="fr-FR" dirty="0" smtClean="0"/>
              <a:t>	nausées</a:t>
            </a:r>
            <a:r>
              <a:rPr lang="fr-FR" dirty="0"/>
              <a:t>, vomissements, ballonnement, arrêt du transit</a:t>
            </a:r>
            <a:r>
              <a:rPr lang="fr-FR" dirty="0" smtClean="0"/>
              <a:t>,</a:t>
            </a:r>
          </a:p>
          <a:p>
            <a:endParaRPr lang="fr-FR" dirty="0"/>
          </a:p>
          <a:p>
            <a:r>
              <a:rPr lang="fr-FR" dirty="0" smtClean="0">
                <a:solidFill>
                  <a:srgbClr val="FF0000"/>
                </a:solidFill>
              </a:rPr>
              <a:t>Urinaires</a:t>
            </a:r>
            <a:r>
              <a:rPr lang="fr-FR" dirty="0" smtClean="0"/>
              <a:t> : signes irritatifs </a:t>
            </a:r>
          </a:p>
          <a:p>
            <a:pPr>
              <a:buNone/>
            </a:pPr>
            <a:r>
              <a:rPr lang="fr-FR" dirty="0" smtClean="0"/>
              <a:t>	(</a:t>
            </a:r>
            <a:r>
              <a:rPr lang="fr-FR" dirty="0"/>
              <a:t>pollakiurie, impériosité, </a:t>
            </a:r>
            <a:r>
              <a:rPr lang="fr-FR" dirty="0" smtClean="0"/>
              <a:t>douleurs vésicales)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La </a:t>
            </a:r>
            <a:r>
              <a:rPr lang="fr-FR" dirty="0">
                <a:solidFill>
                  <a:srgbClr val="FF0000"/>
                </a:solidFill>
              </a:rPr>
              <a:t>présence </a:t>
            </a:r>
            <a:r>
              <a:rPr lang="fr-FR" dirty="0" smtClean="0">
                <a:solidFill>
                  <a:srgbClr val="FF0000"/>
                </a:solidFill>
              </a:rPr>
              <a:t>de sang</a:t>
            </a:r>
            <a:r>
              <a:rPr lang="fr-FR" dirty="0" smtClean="0"/>
              <a:t> </a:t>
            </a:r>
            <a:r>
              <a:rPr lang="fr-FR" dirty="0"/>
              <a:t>dans les urines est fréquente dans la CN.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1073</Words>
  <Application>Microsoft Office PowerPoint</Application>
  <PresentationFormat>Affichage à l'écran (4:3)</PresentationFormat>
  <Paragraphs>202</Paragraphs>
  <Slides>30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CAT DEVANT UNE COLIQUE NÉPHRÉTIQUe  AIGUË</vt:lpstr>
      <vt:lpstr>Le Plan :</vt:lpstr>
      <vt:lpstr>1 - Définition :</vt:lpstr>
      <vt:lpstr>2 – Intérêt de la question : </vt:lpstr>
      <vt:lpstr>Diapositive 5</vt:lpstr>
      <vt:lpstr>4 - CAT proprement dite   A) -  Poser le Diagnostic </vt:lpstr>
      <vt:lpstr>INTERROGATOIRE</vt:lpstr>
      <vt:lpstr>INTERROGATOIRE</vt:lpstr>
      <vt:lpstr>SIGNES ASSOCIES</vt:lpstr>
      <vt:lpstr>SIGNES GENERAUX</vt:lpstr>
      <vt:lpstr>EXAMEN CLINIQUE</vt:lpstr>
      <vt:lpstr>La Bandelette Urinaire: </vt:lpstr>
      <vt:lpstr>B) Apprécier la gravité +++</vt:lpstr>
      <vt:lpstr>c) - Soulager le patient</vt:lpstr>
      <vt:lpstr>LES MOYENS </vt:lpstr>
      <vt:lpstr>Diapositive 16</vt:lpstr>
      <vt:lpstr>AINS</vt:lpstr>
      <vt:lpstr>Antalgiques</vt:lpstr>
      <vt:lpstr>D) - Rattacher la CN à une cause </vt:lpstr>
      <vt:lpstr>IMAGERIE</vt:lpstr>
      <vt:lpstr>Diapositive 21</vt:lpstr>
      <vt:lpstr>Diapositive 22</vt:lpstr>
      <vt:lpstr>Diapositive 23</vt:lpstr>
      <vt:lpstr>Diapositive 24</vt:lpstr>
      <vt:lpstr>6 - Diagnostic étiologique</vt:lpstr>
      <vt:lpstr>Diapositive 26</vt:lpstr>
      <vt:lpstr> 7- RECOURS À UN AVIS UROLOGIQUE</vt:lpstr>
      <vt:lpstr>Diapositive 28</vt:lpstr>
      <vt:lpstr> </vt:lpstr>
      <vt:lpstr>8-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 DEVANT UNE COLIQUE NEPHRETIQUE</dc:title>
  <dc:creator>Utilisateur</dc:creator>
  <cp:lastModifiedBy>Zerouala</cp:lastModifiedBy>
  <cp:revision>107</cp:revision>
  <dcterms:created xsi:type="dcterms:W3CDTF">2017-11-18T08:12:18Z</dcterms:created>
  <dcterms:modified xsi:type="dcterms:W3CDTF">2021-01-07T09:29:42Z</dcterms:modified>
</cp:coreProperties>
</file>