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2" r:id="rId7"/>
    <p:sldId id="263" r:id="rId8"/>
    <p:sldId id="267" r:id="rId9"/>
    <p:sldId id="268" r:id="rId10"/>
    <p:sldId id="269" r:id="rId11"/>
    <p:sldId id="264" r:id="rId12"/>
    <p:sldId id="265" r:id="rId13"/>
    <p:sldId id="266" r:id="rId14"/>
    <p:sldId id="270" r:id="rId15"/>
    <p:sldId id="271" r:id="rId16"/>
    <p:sldId id="272" r:id="rId17"/>
    <p:sldId id="273" r:id="rId18"/>
    <p:sldId id="274" r:id="rId19"/>
    <p:sldId id="275" r:id="rId20"/>
    <p:sldId id="276" r:id="rId21"/>
    <p:sldId id="261"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9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03A8236-DCBC-4730-A603-4671CB1CF9BE}" type="datetimeFigureOut">
              <a:rPr lang="fr-FR" smtClean="0"/>
              <a:t>27/03/2021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1257581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3A8236-DCBC-4730-A603-4671CB1CF9BE}" type="datetimeFigureOut">
              <a:rPr lang="fr-FR" smtClean="0"/>
              <a:t>27/03/2021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411391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3A8236-DCBC-4730-A603-4671CB1CF9BE}" type="datetimeFigureOut">
              <a:rPr lang="fr-FR" smtClean="0"/>
              <a:t>27/03/2021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28107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3A8236-DCBC-4730-A603-4671CB1CF9BE}" type="datetimeFigureOut">
              <a:rPr lang="fr-FR" smtClean="0"/>
              <a:t>27/03/2021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98663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03A8236-DCBC-4730-A603-4671CB1CF9BE}" type="datetimeFigureOut">
              <a:rPr lang="fr-FR" smtClean="0"/>
              <a:t>27/03/2021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170018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03A8236-DCBC-4730-A603-4671CB1CF9BE}" type="datetimeFigureOut">
              <a:rPr lang="fr-FR" smtClean="0"/>
              <a:t>27/03/2021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277630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03A8236-DCBC-4730-A603-4671CB1CF9BE}" type="datetimeFigureOut">
              <a:rPr lang="fr-FR" smtClean="0"/>
              <a:t>27/03/2021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2858476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03A8236-DCBC-4730-A603-4671CB1CF9BE}" type="datetimeFigureOut">
              <a:rPr lang="fr-FR" smtClean="0"/>
              <a:t>27/03/2021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622899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03A8236-DCBC-4730-A603-4671CB1CF9BE}" type="datetimeFigureOut">
              <a:rPr lang="fr-FR" smtClean="0"/>
              <a:t>27/03/2021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2549386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03A8236-DCBC-4730-A603-4671CB1CF9BE}" type="datetimeFigureOut">
              <a:rPr lang="fr-FR" smtClean="0"/>
              <a:t>27/03/2021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1433203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03A8236-DCBC-4730-A603-4671CB1CF9BE}" type="datetimeFigureOut">
              <a:rPr lang="fr-FR" smtClean="0"/>
              <a:t>27/03/2021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7FB4E2-732C-44E5-9C3A-BCEFF4E0ABD9}" type="slidenum">
              <a:rPr lang="fr-FR" smtClean="0"/>
              <a:t>‹N°›</a:t>
            </a:fld>
            <a:endParaRPr lang="fr-FR"/>
          </a:p>
        </p:txBody>
      </p:sp>
    </p:spTree>
    <p:extLst>
      <p:ext uri="{BB962C8B-B14F-4D97-AF65-F5344CB8AC3E}">
        <p14:creationId xmlns:p14="http://schemas.microsoft.com/office/powerpoint/2010/main" val="382821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45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8236-DCBC-4730-A603-4671CB1CF9BE}" type="datetimeFigureOut">
              <a:rPr lang="fr-FR" smtClean="0"/>
              <a:t>27/03/2021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FB4E2-732C-44E5-9C3A-BCEFF4E0ABD9}" type="slidenum">
              <a:rPr lang="fr-FR" smtClean="0"/>
              <a:t>‹N°›</a:t>
            </a:fld>
            <a:endParaRPr lang="fr-FR"/>
          </a:p>
        </p:txBody>
      </p:sp>
    </p:spTree>
    <p:extLst>
      <p:ext uri="{BB962C8B-B14F-4D97-AF65-F5344CB8AC3E}">
        <p14:creationId xmlns:p14="http://schemas.microsoft.com/office/powerpoint/2010/main" val="20304803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4911" y="1122362"/>
            <a:ext cx="11226017" cy="2464899"/>
          </a:xfrm>
        </p:spPr>
        <p:txBody>
          <a:bodyPr>
            <a:normAutofit/>
          </a:bodyPr>
          <a:lstStyle/>
          <a:p>
            <a:r>
              <a:rPr lang="fr-FR" b="1" dirty="0" smtClean="0">
                <a:solidFill>
                  <a:schemeClr val="accent4">
                    <a:lumMod val="75000"/>
                  </a:schemeClr>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Conduite a tenir devant une IRA obstructive</a:t>
            </a:r>
            <a:endParaRPr lang="fr-FR" b="1" dirty="0">
              <a:solidFill>
                <a:schemeClr val="accent4">
                  <a:lumMod val="75000"/>
                </a:schemeClr>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3" name="Sous-titre 2"/>
          <p:cNvSpPr>
            <a:spLocks noGrp="1"/>
          </p:cNvSpPr>
          <p:nvPr>
            <p:ph type="subTitle" idx="1"/>
          </p:nvPr>
        </p:nvSpPr>
        <p:spPr>
          <a:xfrm>
            <a:off x="1524000" y="4506686"/>
            <a:ext cx="9144000" cy="1672044"/>
          </a:xfrm>
        </p:spPr>
        <p:txBody>
          <a:bodyPr>
            <a:normAutofit/>
          </a:bodyPr>
          <a:lstStyle/>
          <a:p>
            <a:r>
              <a:rPr lang="fr-FR" b="1" dirty="0" smtClean="0">
                <a:effectLst>
                  <a:outerShdw blurRad="38100" dist="38100" dir="2700000" algn="tl">
                    <a:srgbClr val="000000">
                      <a:alpha val="43137"/>
                    </a:srgbClr>
                  </a:outerShdw>
                </a:effectLst>
              </a:rPr>
              <a:t>Présenté par: Dr </a:t>
            </a:r>
            <a:r>
              <a:rPr lang="fr-FR" b="1" dirty="0" smtClean="0">
                <a:effectLst>
                  <a:outerShdw blurRad="38100" dist="38100" dir="2700000" algn="tl">
                    <a:srgbClr val="000000">
                      <a:alpha val="43137"/>
                    </a:srgbClr>
                  </a:outerShdw>
                </a:effectLst>
              </a:rPr>
              <a:t>KARA</a:t>
            </a:r>
          </a:p>
          <a:p>
            <a:r>
              <a:rPr lang="fr-FR" dirty="0" smtClean="0">
                <a:effectLst>
                  <a:outerShdw blurRad="38100" dist="38100" dir="2700000" algn="tl">
                    <a:srgbClr val="000000">
                      <a:alpha val="43137"/>
                    </a:srgbClr>
                  </a:outerShdw>
                </a:effectLst>
              </a:rPr>
              <a:t>Service de </a:t>
            </a:r>
            <a:r>
              <a:rPr lang="fr-FR" dirty="0" smtClean="0">
                <a:effectLst>
                  <a:outerShdw blurRad="38100" dist="38100" dir="2700000" algn="tl">
                    <a:srgbClr val="000000">
                      <a:alpha val="43137"/>
                    </a:srgbClr>
                  </a:outerShdw>
                </a:effectLst>
              </a:rPr>
              <a:t>Chirurgie Urologique </a:t>
            </a:r>
            <a:r>
              <a:rPr lang="fr-FR" dirty="0" smtClean="0">
                <a:effectLst>
                  <a:outerShdw blurRad="38100" dist="38100" dir="2700000" algn="tl">
                    <a:srgbClr val="000000">
                      <a:alpha val="43137"/>
                    </a:srgbClr>
                  </a:outerShdw>
                </a:effectLst>
              </a:rPr>
              <a:t>et </a:t>
            </a:r>
            <a:r>
              <a:rPr lang="fr-FR" dirty="0" smtClean="0">
                <a:effectLst>
                  <a:outerShdw blurRad="38100" dist="38100" dir="2700000" algn="tl">
                    <a:srgbClr val="000000">
                      <a:alpha val="43137"/>
                    </a:srgbClr>
                  </a:outerShdw>
                </a:effectLst>
              </a:rPr>
              <a:t>De Transplantation Rénale </a:t>
            </a:r>
          </a:p>
          <a:p>
            <a:r>
              <a:rPr lang="fr-FR" dirty="0" smtClean="0">
                <a:effectLst>
                  <a:outerShdw blurRad="38100" dist="38100" dir="2700000" algn="tl">
                    <a:srgbClr val="000000">
                      <a:alpha val="43137"/>
                    </a:srgbClr>
                  </a:outerShdw>
                </a:effectLst>
              </a:rPr>
              <a:t>Pr </a:t>
            </a:r>
            <a:r>
              <a:rPr lang="fr-FR" dirty="0" err="1" smtClean="0">
                <a:effectLst>
                  <a:outerShdw blurRad="38100" dist="38100" dir="2700000" algn="tl">
                    <a:srgbClr val="000000">
                      <a:alpha val="43137"/>
                    </a:srgbClr>
                  </a:outerShdw>
                </a:effectLst>
              </a:rPr>
              <a:t>Sayoud</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0264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effectLst>
                  <a:outerShdw blurRad="38100" dist="38100" dir="2700000" algn="tl">
                    <a:srgbClr val="000000">
                      <a:alpha val="43137"/>
                    </a:srgbClr>
                  </a:outerShdw>
                </a:effectLst>
                <a:latin typeface="+mn-lt"/>
              </a:rPr>
              <a:t>Figure 2 : Étiologies IRA organique.</a:t>
            </a:r>
            <a:endParaRPr lang="fr-FR" sz="2400" dirty="0">
              <a:effectLst>
                <a:outerShdw blurRad="38100" dist="38100" dir="2700000" algn="tl">
                  <a:srgbClr val="000000">
                    <a:alpha val="43137"/>
                  </a:srgbClr>
                </a:outerShdw>
              </a:effectLst>
              <a:latin typeface="+mn-l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2116" y="1690688"/>
            <a:ext cx="8023137" cy="4351338"/>
          </a:xfrm>
          <a:prstGeom prst="rect">
            <a:avLst/>
          </a:prstGeom>
        </p:spPr>
      </p:pic>
    </p:spTree>
    <p:extLst>
      <p:ext uri="{BB962C8B-B14F-4D97-AF65-F5344CB8AC3E}">
        <p14:creationId xmlns:p14="http://schemas.microsoft.com/office/powerpoint/2010/main" val="205514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Diagnostique[5]</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normAutofit/>
          </a:bodyPr>
          <a:lstStyle/>
          <a:p>
            <a:r>
              <a:rPr lang="fr-FR" dirty="0" smtClean="0"/>
              <a:t>La  présentation  clinique  de  l'IRA  obstructive  varie  selon :</a:t>
            </a:r>
          </a:p>
          <a:p>
            <a:pPr lvl="1"/>
            <a:r>
              <a:rPr lang="fr-FR" dirty="0" smtClean="0"/>
              <a:t> </a:t>
            </a:r>
            <a:r>
              <a:rPr lang="fr-FR" sz="2800" b="1" dirty="0" smtClean="0">
                <a:effectLst>
                  <a:outerShdw blurRad="38100" dist="38100" dir="2700000" algn="tl">
                    <a:srgbClr val="000000">
                      <a:alpha val="43137"/>
                    </a:srgbClr>
                  </a:outerShdw>
                </a:effectLst>
              </a:rPr>
              <a:t>le terrain</a:t>
            </a:r>
            <a:r>
              <a:rPr lang="fr-FR" sz="2800" dirty="0" smtClean="0"/>
              <a:t>.</a:t>
            </a:r>
          </a:p>
          <a:p>
            <a:pPr lvl="1"/>
            <a:r>
              <a:rPr lang="fr-FR" sz="2800" dirty="0" smtClean="0"/>
              <a:t> le  </a:t>
            </a:r>
            <a:r>
              <a:rPr lang="fr-FR" sz="2800" b="1" dirty="0" smtClean="0">
                <a:effectLst>
                  <a:outerShdw blurRad="38100" dist="38100" dir="2700000" algn="tl">
                    <a:srgbClr val="000000">
                      <a:alpha val="43137"/>
                    </a:srgbClr>
                  </a:outerShdw>
                </a:effectLst>
              </a:rPr>
              <a:t>site</a:t>
            </a:r>
            <a:r>
              <a:rPr lang="fr-FR" sz="2800" dirty="0" smtClean="0"/>
              <a:t>  de  l'obstacle.</a:t>
            </a:r>
          </a:p>
          <a:p>
            <a:pPr lvl="1"/>
            <a:r>
              <a:rPr lang="fr-FR" sz="2800" dirty="0" smtClean="0"/>
              <a:t> la  rapidité  d'installation  et  </a:t>
            </a:r>
            <a:r>
              <a:rPr lang="fr-FR" sz="2800" b="1" dirty="0" smtClean="0">
                <a:effectLst>
                  <a:outerShdw blurRad="38100" dist="38100" dir="2700000" algn="tl">
                    <a:srgbClr val="000000">
                      <a:alpha val="43137"/>
                    </a:srgbClr>
                  </a:outerShdw>
                </a:effectLst>
              </a:rPr>
              <a:t>le caractère  complet  ou  incomplet  </a:t>
            </a:r>
            <a:r>
              <a:rPr lang="fr-FR" sz="2800" dirty="0" smtClean="0"/>
              <a:t>de l'obstruction. </a:t>
            </a:r>
          </a:p>
          <a:p>
            <a:pPr marL="0" indent="0">
              <a:buNone/>
            </a:pPr>
            <a:endParaRPr lang="fr-FR" dirty="0"/>
          </a:p>
        </p:txBody>
      </p:sp>
    </p:spTree>
    <p:extLst>
      <p:ext uri="{BB962C8B-B14F-4D97-AF65-F5344CB8AC3E}">
        <p14:creationId xmlns:p14="http://schemas.microsoft.com/office/powerpoint/2010/main" val="218531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80">
                                          <p:stCondLst>
                                            <p:cond delay="0"/>
                                          </p:stCondLst>
                                        </p:cTn>
                                        <p:tgtEl>
                                          <p:spTgt spid="3">
                                            <p:txEl>
                                              <p:pRg st="2" end="2"/>
                                            </p:txEl>
                                          </p:spTgt>
                                        </p:tgtEl>
                                      </p:cBhvr>
                                    </p:animEffect>
                                    <p:anim calcmode="lin" valueType="num">
                                      <p:cBhvr>
                                        <p:cTn id="3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2" end="2"/>
                                            </p:txEl>
                                          </p:spTgt>
                                        </p:tgtEl>
                                      </p:cBhvr>
                                      <p:to x="100000" y="60000"/>
                                    </p:animScale>
                                    <p:animScale>
                                      <p:cBhvr>
                                        <p:cTn id="39" dur="166" decel="50000">
                                          <p:stCondLst>
                                            <p:cond delay="676"/>
                                          </p:stCondLst>
                                        </p:cTn>
                                        <p:tgtEl>
                                          <p:spTgt spid="3">
                                            <p:txEl>
                                              <p:pRg st="2" end="2"/>
                                            </p:txEl>
                                          </p:spTgt>
                                        </p:tgtEl>
                                      </p:cBhvr>
                                      <p:to x="100000" y="100000"/>
                                    </p:animScale>
                                    <p:animScale>
                                      <p:cBhvr>
                                        <p:cTn id="40" dur="26">
                                          <p:stCondLst>
                                            <p:cond delay="1312"/>
                                          </p:stCondLst>
                                        </p:cTn>
                                        <p:tgtEl>
                                          <p:spTgt spid="3">
                                            <p:txEl>
                                              <p:pRg st="2" end="2"/>
                                            </p:txEl>
                                          </p:spTgt>
                                        </p:tgtEl>
                                      </p:cBhvr>
                                      <p:to x="100000" y="80000"/>
                                    </p:animScale>
                                    <p:animScale>
                                      <p:cBhvr>
                                        <p:cTn id="41" dur="166" decel="50000">
                                          <p:stCondLst>
                                            <p:cond delay="1338"/>
                                          </p:stCondLst>
                                        </p:cTn>
                                        <p:tgtEl>
                                          <p:spTgt spid="3">
                                            <p:txEl>
                                              <p:pRg st="2" end="2"/>
                                            </p:txEl>
                                          </p:spTgt>
                                        </p:tgtEl>
                                      </p:cBhvr>
                                      <p:to x="100000" y="100000"/>
                                    </p:animScale>
                                    <p:animScale>
                                      <p:cBhvr>
                                        <p:cTn id="42" dur="26">
                                          <p:stCondLst>
                                            <p:cond delay="1642"/>
                                          </p:stCondLst>
                                        </p:cTn>
                                        <p:tgtEl>
                                          <p:spTgt spid="3">
                                            <p:txEl>
                                              <p:pRg st="2" end="2"/>
                                            </p:txEl>
                                          </p:spTgt>
                                        </p:tgtEl>
                                      </p:cBhvr>
                                      <p:to x="100000" y="90000"/>
                                    </p:animScale>
                                    <p:animScale>
                                      <p:cBhvr>
                                        <p:cTn id="43" dur="166" decel="50000">
                                          <p:stCondLst>
                                            <p:cond delay="1668"/>
                                          </p:stCondLst>
                                        </p:cTn>
                                        <p:tgtEl>
                                          <p:spTgt spid="3">
                                            <p:txEl>
                                              <p:pRg st="2" end="2"/>
                                            </p:txEl>
                                          </p:spTgt>
                                        </p:tgtEl>
                                      </p:cBhvr>
                                      <p:to x="100000" y="100000"/>
                                    </p:animScale>
                                    <p:animScale>
                                      <p:cBhvr>
                                        <p:cTn id="44" dur="26">
                                          <p:stCondLst>
                                            <p:cond delay="1808"/>
                                          </p:stCondLst>
                                        </p:cTn>
                                        <p:tgtEl>
                                          <p:spTgt spid="3">
                                            <p:txEl>
                                              <p:pRg st="2" end="2"/>
                                            </p:txEl>
                                          </p:spTgt>
                                        </p:tgtEl>
                                      </p:cBhvr>
                                      <p:to x="100000" y="95000"/>
                                    </p:animScale>
                                    <p:animScale>
                                      <p:cBhvr>
                                        <p:cTn id="45" dur="166" decel="50000">
                                          <p:stCondLst>
                                            <p:cond delay="1834"/>
                                          </p:stCondLst>
                                        </p:cTn>
                                        <p:tgtEl>
                                          <p:spTgt spid="3">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wipe(down)">
                                      <p:cBhvr>
                                        <p:cTn id="50" dur="580">
                                          <p:stCondLst>
                                            <p:cond delay="0"/>
                                          </p:stCondLst>
                                        </p:cTn>
                                        <p:tgtEl>
                                          <p:spTgt spid="3">
                                            <p:txEl>
                                              <p:pRg st="3" end="3"/>
                                            </p:txEl>
                                          </p:spTgt>
                                        </p:tgtEl>
                                      </p:cBhvr>
                                    </p:animEffect>
                                    <p:anim calcmode="lin" valueType="num">
                                      <p:cBhvr>
                                        <p:cTn id="5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3" end="3"/>
                                            </p:txEl>
                                          </p:spTgt>
                                        </p:tgtEl>
                                      </p:cBhvr>
                                      <p:to x="100000" y="60000"/>
                                    </p:animScale>
                                    <p:animScale>
                                      <p:cBhvr>
                                        <p:cTn id="57" dur="166" decel="50000">
                                          <p:stCondLst>
                                            <p:cond delay="676"/>
                                          </p:stCondLst>
                                        </p:cTn>
                                        <p:tgtEl>
                                          <p:spTgt spid="3">
                                            <p:txEl>
                                              <p:pRg st="3" end="3"/>
                                            </p:txEl>
                                          </p:spTgt>
                                        </p:tgtEl>
                                      </p:cBhvr>
                                      <p:to x="100000" y="100000"/>
                                    </p:animScale>
                                    <p:animScale>
                                      <p:cBhvr>
                                        <p:cTn id="58" dur="26">
                                          <p:stCondLst>
                                            <p:cond delay="1312"/>
                                          </p:stCondLst>
                                        </p:cTn>
                                        <p:tgtEl>
                                          <p:spTgt spid="3">
                                            <p:txEl>
                                              <p:pRg st="3" end="3"/>
                                            </p:txEl>
                                          </p:spTgt>
                                        </p:tgtEl>
                                      </p:cBhvr>
                                      <p:to x="100000" y="80000"/>
                                    </p:animScale>
                                    <p:animScale>
                                      <p:cBhvr>
                                        <p:cTn id="59" dur="166" decel="50000">
                                          <p:stCondLst>
                                            <p:cond delay="1338"/>
                                          </p:stCondLst>
                                        </p:cTn>
                                        <p:tgtEl>
                                          <p:spTgt spid="3">
                                            <p:txEl>
                                              <p:pRg st="3" end="3"/>
                                            </p:txEl>
                                          </p:spTgt>
                                        </p:tgtEl>
                                      </p:cBhvr>
                                      <p:to x="100000" y="100000"/>
                                    </p:animScale>
                                    <p:animScale>
                                      <p:cBhvr>
                                        <p:cTn id="60" dur="26">
                                          <p:stCondLst>
                                            <p:cond delay="1642"/>
                                          </p:stCondLst>
                                        </p:cTn>
                                        <p:tgtEl>
                                          <p:spTgt spid="3">
                                            <p:txEl>
                                              <p:pRg st="3" end="3"/>
                                            </p:txEl>
                                          </p:spTgt>
                                        </p:tgtEl>
                                      </p:cBhvr>
                                      <p:to x="100000" y="90000"/>
                                    </p:animScale>
                                    <p:animScale>
                                      <p:cBhvr>
                                        <p:cTn id="61" dur="166" decel="50000">
                                          <p:stCondLst>
                                            <p:cond delay="1668"/>
                                          </p:stCondLst>
                                        </p:cTn>
                                        <p:tgtEl>
                                          <p:spTgt spid="3">
                                            <p:txEl>
                                              <p:pRg st="3" end="3"/>
                                            </p:txEl>
                                          </p:spTgt>
                                        </p:tgtEl>
                                      </p:cBhvr>
                                      <p:to x="100000" y="100000"/>
                                    </p:animScale>
                                    <p:animScale>
                                      <p:cBhvr>
                                        <p:cTn id="62" dur="26">
                                          <p:stCondLst>
                                            <p:cond delay="1808"/>
                                          </p:stCondLst>
                                        </p:cTn>
                                        <p:tgtEl>
                                          <p:spTgt spid="3">
                                            <p:txEl>
                                              <p:pRg st="3" end="3"/>
                                            </p:txEl>
                                          </p:spTgt>
                                        </p:tgtEl>
                                      </p:cBhvr>
                                      <p:to x="100000" y="95000"/>
                                    </p:animScale>
                                    <p:animScale>
                                      <p:cBhvr>
                                        <p:cTn id="63"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Diagnostique[5]</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lstStyle/>
          <a:p>
            <a:r>
              <a:rPr lang="fr-FR" dirty="0" smtClean="0"/>
              <a:t>Lorsqu'une obstruction  chronique  est  à  l'origine  de  l'insuffisance   </a:t>
            </a:r>
          </a:p>
          <a:p>
            <a:pPr marL="0" indent="0">
              <a:buNone/>
            </a:pPr>
            <a:r>
              <a:rPr lang="fr-FR" dirty="0" smtClean="0"/>
              <a:t>   rénale  le patient  est  souvent  asymptomatique.  À  l'inverse,  une  </a:t>
            </a:r>
          </a:p>
          <a:p>
            <a:pPr marL="0" indent="0">
              <a:buNone/>
            </a:pPr>
            <a:r>
              <a:rPr lang="fr-FR" dirty="0" smtClean="0"/>
              <a:t>   IRA obstructive  est  en  général  symptomatique,  la  douleur  </a:t>
            </a:r>
          </a:p>
          <a:p>
            <a:pPr marL="0" indent="0">
              <a:buNone/>
            </a:pPr>
            <a:r>
              <a:rPr lang="fr-FR" dirty="0" smtClean="0"/>
              <a:t>   traduisant  la  distension  de  la  vessie,  de  l'arbre  urinaire  ou  </a:t>
            </a:r>
          </a:p>
          <a:p>
            <a:pPr marL="0" indent="0">
              <a:buNone/>
            </a:pPr>
            <a:r>
              <a:rPr lang="fr-FR" dirty="0" smtClean="0"/>
              <a:t>   l'hydronéphrose. </a:t>
            </a:r>
          </a:p>
          <a:p>
            <a:r>
              <a:rPr lang="fr-FR" dirty="0"/>
              <a:t> </a:t>
            </a:r>
            <a:r>
              <a:rPr lang="fr-FR" dirty="0" smtClean="0"/>
              <a:t>L'examen  radiologique  prescrit  en  première  intention  est  l'échographie.</a:t>
            </a:r>
          </a:p>
          <a:p>
            <a:endParaRPr lang="fr-FR" dirty="0"/>
          </a:p>
        </p:txBody>
      </p:sp>
    </p:spTree>
    <p:extLst>
      <p:ext uri="{BB962C8B-B14F-4D97-AF65-F5344CB8AC3E}">
        <p14:creationId xmlns:p14="http://schemas.microsoft.com/office/powerpoint/2010/main" val="286539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620429"/>
          </a:xfrm>
        </p:spPr>
        <p:txBody>
          <a:bodyPr>
            <a:normAutofit/>
          </a:bodyPr>
          <a:lstStyle/>
          <a:p>
            <a:r>
              <a:rPr lang="fr-FR" dirty="0" smtClean="0">
                <a:solidFill>
                  <a:schemeClr val="accent1">
                    <a:lumMod val="50000"/>
                  </a:schemeClr>
                </a:solidFill>
                <a:latin typeface="+mn-lt"/>
              </a:rPr>
              <a:t>Diagnostique[5]</a:t>
            </a:r>
            <a:br>
              <a:rPr lang="fr-FR" dirty="0" smtClean="0">
                <a:solidFill>
                  <a:schemeClr val="accent1">
                    <a:lumMod val="50000"/>
                  </a:schemeClr>
                </a:solidFill>
                <a:latin typeface="+mn-lt"/>
              </a:rPr>
            </a:br>
            <a:endParaRPr lang="fr-FR" sz="2400" dirty="0">
              <a:solidFill>
                <a:schemeClr val="accent1">
                  <a:lumMod val="50000"/>
                </a:schemeClr>
              </a:solidFill>
              <a:effectLst>
                <a:outerShdw blurRad="38100" dist="38100" dir="2700000" algn="tl">
                  <a:srgbClr val="000000">
                    <a:alpha val="43137"/>
                  </a:srgbClr>
                </a:outerShdw>
              </a:effectLst>
              <a:latin typeface="+mn-l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0431" y="1985554"/>
            <a:ext cx="7748451" cy="4195435"/>
          </a:xfrm>
        </p:spPr>
      </p:pic>
      <p:sp>
        <p:nvSpPr>
          <p:cNvPr id="5" name="Rectangle 4"/>
          <p:cNvSpPr/>
          <p:nvPr/>
        </p:nvSpPr>
        <p:spPr>
          <a:xfrm>
            <a:off x="1690647" y="1515197"/>
            <a:ext cx="8058882" cy="400110"/>
          </a:xfrm>
          <a:prstGeom prst="rect">
            <a:avLst/>
          </a:prstGeom>
        </p:spPr>
        <p:txBody>
          <a:bodyPr wrap="square">
            <a:spAutoFit/>
          </a:bodyPr>
          <a:lstStyle/>
          <a:p>
            <a:r>
              <a:rPr lang="fr-FR" sz="2000" dirty="0">
                <a:effectLst>
                  <a:outerShdw blurRad="38100" dist="38100" dir="2700000" algn="tl">
                    <a:srgbClr val="000000">
                      <a:alpha val="43137"/>
                    </a:srgbClr>
                  </a:outerShdw>
                </a:effectLst>
              </a:rPr>
              <a:t>Examens complémentaires à réaliser devant une insuffisance rénale aiguë.</a:t>
            </a:r>
            <a:endParaRPr lang="fr-FR" sz="2000" dirty="0"/>
          </a:p>
        </p:txBody>
      </p:sp>
    </p:spTree>
    <p:extLst>
      <p:ext uri="{BB962C8B-B14F-4D97-AF65-F5344CB8AC3E}">
        <p14:creationId xmlns:p14="http://schemas.microsoft.com/office/powerpoint/2010/main" val="20357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Prise en charge thérapeutique[6]</a:t>
            </a:r>
            <a:r>
              <a:rPr lang="fr-FR" dirty="0" smtClean="0"/>
              <a:t/>
            </a:r>
            <a:br>
              <a:rPr lang="fr-FR" dirty="0" smtClean="0"/>
            </a:br>
            <a:endParaRPr lang="fr-FR" dirty="0"/>
          </a:p>
        </p:txBody>
      </p:sp>
      <p:sp>
        <p:nvSpPr>
          <p:cNvPr id="3" name="Espace réservé du contenu 2"/>
          <p:cNvSpPr>
            <a:spLocks noGrp="1"/>
          </p:cNvSpPr>
          <p:nvPr>
            <p:ph idx="1"/>
          </p:nvPr>
        </p:nvSpPr>
        <p:spPr>
          <a:xfrm>
            <a:off x="838200" y="1541417"/>
            <a:ext cx="10515600" cy="4635546"/>
          </a:xfrm>
        </p:spPr>
        <p:txBody>
          <a:bodyPr/>
          <a:lstStyle/>
          <a:p>
            <a:r>
              <a:rPr lang="fr-FR" b="1" dirty="0" smtClean="0">
                <a:effectLst>
                  <a:outerShdw blurRad="38100" dist="38100" dir="2700000" algn="tl">
                    <a:srgbClr val="000000">
                      <a:alpha val="43137"/>
                    </a:srgbClr>
                  </a:outerShdw>
                </a:effectLst>
              </a:rPr>
              <a:t>Traitement d’urgence:</a:t>
            </a:r>
          </a:p>
          <a:p>
            <a:pPr lvl="1"/>
            <a:r>
              <a:rPr lang="fr-FR" sz="2800" dirty="0" smtClean="0"/>
              <a:t>Correction des troubles métaboliques.</a:t>
            </a:r>
          </a:p>
          <a:p>
            <a:pPr lvl="1"/>
            <a:r>
              <a:rPr lang="fr-FR" sz="2800" dirty="0" smtClean="0"/>
              <a:t>Drainage en urgence du haut appareil urinaire.</a:t>
            </a:r>
          </a:p>
          <a:p>
            <a:pPr lvl="1"/>
            <a:r>
              <a:rPr lang="fr-FR" sz="2800" dirty="0" smtClean="0"/>
              <a:t>Surveillance de la diurèse.</a:t>
            </a:r>
          </a:p>
          <a:p>
            <a:pPr lvl="1"/>
            <a:endParaRPr lang="fr-FR" sz="2800" dirty="0" smtClean="0"/>
          </a:p>
          <a:p>
            <a:r>
              <a:rPr lang="fr-FR" b="1" dirty="0" smtClean="0">
                <a:effectLst>
                  <a:outerShdw blurRad="38100" dist="38100" dir="2700000" algn="tl">
                    <a:srgbClr val="000000">
                      <a:alpha val="43137"/>
                    </a:srgbClr>
                  </a:outerShdw>
                </a:effectLst>
              </a:rPr>
              <a:t>Traitement étiologique : </a:t>
            </a:r>
            <a:r>
              <a:rPr lang="fr-FR" dirty="0" smtClean="0"/>
              <a:t>en fonction de la cause .                                                                                               </a:t>
            </a:r>
            <a:endParaRPr lang="fr-FR" dirty="0"/>
          </a:p>
        </p:txBody>
      </p:sp>
    </p:spTree>
    <p:extLst>
      <p:ext uri="{BB962C8B-B14F-4D97-AF65-F5344CB8AC3E}">
        <p14:creationId xmlns:p14="http://schemas.microsoft.com/office/powerpoint/2010/main" val="404294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Prise en charge thérapeutique[6]</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normAutofit lnSpcReduction="10000"/>
          </a:bodyPr>
          <a:lstStyle/>
          <a:p>
            <a:r>
              <a:rPr lang="fr-FR" sz="3200" b="1" dirty="0" smtClean="0">
                <a:solidFill>
                  <a:srgbClr val="C00000"/>
                </a:solidFill>
                <a:effectLst>
                  <a:outerShdw blurRad="38100" dist="38100" dir="2700000" algn="tl">
                    <a:srgbClr val="000000">
                      <a:alpha val="43137"/>
                    </a:srgbClr>
                  </a:outerShdw>
                </a:effectLst>
              </a:rPr>
              <a:t>Traitement d’urgence:</a:t>
            </a:r>
          </a:p>
          <a:p>
            <a:pPr lvl="1"/>
            <a:r>
              <a:rPr lang="fr-FR" sz="3200" b="1" dirty="0" smtClean="0">
                <a:effectLst>
                  <a:outerShdw blurRad="38100" dist="38100" dir="2700000" algn="tl">
                    <a:srgbClr val="000000">
                      <a:alpha val="43137"/>
                    </a:srgbClr>
                  </a:outerShdw>
                </a:effectLst>
              </a:rPr>
              <a:t>Correction des troubles métaboliques:</a:t>
            </a:r>
          </a:p>
          <a:p>
            <a:pPr lvl="2"/>
            <a:r>
              <a:rPr lang="fr-FR" sz="2800" dirty="0" smtClean="0"/>
              <a:t>Il faut tout d’abord corriger les troubles métaboliques, en urgence, avant tout geste chirurgical, s’ils engagent le pronostic vital. Ils comprennent essentiellement :</a:t>
            </a:r>
          </a:p>
          <a:p>
            <a:pPr lvl="3"/>
            <a:r>
              <a:rPr lang="fr-FR" sz="2800" dirty="0" smtClean="0">
                <a:effectLst>
                  <a:outerShdw blurRad="38100" dist="38100" dir="2700000" algn="tl">
                    <a:srgbClr val="000000">
                      <a:alpha val="43137"/>
                    </a:srgbClr>
                  </a:outerShdw>
                </a:effectLst>
              </a:rPr>
              <a:t>l’hyperkaliémie supérieure ou égale à 6,5 </a:t>
            </a:r>
            <a:r>
              <a:rPr lang="fr-FR" sz="2800" dirty="0" err="1" smtClean="0">
                <a:effectLst>
                  <a:outerShdw blurRad="38100" dist="38100" dir="2700000" algn="tl">
                    <a:srgbClr val="000000">
                      <a:alpha val="43137"/>
                    </a:srgbClr>
                  </a:outerShdw>
                </a:effectLst>
              </a:rPr>
              <a:t>mEq</a:t>
            </a:r>
            <a:r>
              <a:rPr lang="fr-FR" sz="2800" dirty="0" smtClean="0">
                <a:effectLst>
                  <a:outerShdw blurRad="38100" dist="38100" dir="2700000" algn="tl">
                    <a:srgbClr val="000000">
                      <a:alpha val="43137"/>
                    </a:srgbClr>
                  </a:outerShdw>
                </a:effectLst>
              </a:rPr>
              <a:t>/ml </a:t>
            </a:r>
            <a:r>
              <a:rPr lang="fr-FR" sz="2800" dirty="0" smtClean="0"/>
              <a:t>(risque de troubles du rythme cardiaque mortels), </a:t>
            </a:r>
          </a:p>
          <a:p>
            <a:pPr lvl="3"/>
            <a:r>
              <a:rPr lang="fr-FR" sz="2800" dirty="0" smtClean="0">
                <a:effectLst>
                  <a:outerShdw blurRad="38100" dist="38100" dir="2700000" algn="tl">
                    <a:srgbClr val="000000">
                      <a:alpha val="43137"/>
                    </a:srgbClr>
                  </a:outerShdw>
                </a:effectLst>
              </a:rPr>
              <a:t>l’hyperhydratation avec surcharge </a:t>
            </a:r>
            <a:r>
              <a:rPr lang="fr-FR" sz="2800" dirty="0" err="1" smtClean="0">
                <a:effectLst>
                  <a:outerShdw blurRad="38100" dist="38100" dir="2700000" algn="tl">
                    <a:srgbClr val="000000">
                      <a:alpha val="43137"/>
                    </a:srgbClr>
                  </a:outerShdw>
                </a:effectLst>
              </a:rPr>
              <a:t>hydrosodée</a:t>
            </a:r>
            <a:r>
              <a:rPr lang="fr-FR" sz="2800" dirty="0" smtClean="0">
                <a:effectLst>
                  <a:outerShdw blurRad="38100" dist="38100" dir="2700000" algn="tl">
                    <a:srgbClr val="000000">
                      <a:alpha val="43137"/>
                    </a:srgbClr>
                  </a:outerShdw>
                </a:effectLst>
              </a:rPr>
              <a:t> à l’origine d’un OAP</a:t>
            </a:r>
            <a:r>
              <a:rPr lang="fr-FR" sz="2800" dirty="0" smtClean="0"/>
              <a:t>.</a:t>
            </a:r>
          </a:p>
          <a:p>
            <a:pPr lvl="3"/>
            <a:r>
              <a:rPr lang="fr-FR" sz="2800" dirty="0" smtClean="0">
                <a:effectLst>
                  <a:outerShdw blurRad="38100" dist="38100" dir="2700000" algn="tl">
                    <a:srgbClr val="000000">
                      <a:alpha val="43137"/>
                    </a:srgbClr>
                  </a:outerShdw>
                </a:effectLst>
              </a:rPr>
              <a:t>acidose majeure </a:t>
            </a:r>
            <a:r>
              <a:rPr lang="fr-FR" sz="2800" dirty="0" smtClean="0"/>
              <a:t>(réserve alcaline inférieure à 10 </a:t>
            </a:r>
            <a:r>
              <a:rPr lang="fr-FR" sz="2800" dirty="0" err="1" smtClean="0"/>
              <a:t>mmol</a:t>
            </a:r>
            <a:r>
              <a:rPr lang="fr-FR" sz="2800" dirty="0" smtClean="0"/>
              <a:t>/l). </a:t>
            </a:r>
          </a:p>
          <a:p>
            <a:pPr lvl="1"/>
            <a:endParaRPr lang="fr-FR" sz="2800" dirty="0"/>
          </a:p>
        </p:txBody>
      </p:sp>
    </p:spTree>
    <p:extLst>
      <p:ext uri="{BB962C8B-B14F-4D97-AF65-F5344CB8AC3E}">
        <p14:creationId xmlns:p14="http://schemas.microsoft.com/office/powerpoint/2010/main" val="77752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Prise en charge thérapeutique[6]</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lstStyle/>
          <a:p>
            <a:pPr marL="228600" lvl="2">
              <a:spcBef>
                <a:spcPts val="1000"/>
              </a:spcBef>
            </a:pPr>
            <a:r>
              <a:rPr lang="fr-FR" sz="2800" dirty="0" smtClean="0"/>
              <a:t>L’épuration extrarénale peut être effectuée soit par hémodialyse, soit, plus rarement, par dialyse péritonéale</a:t>
            </a:r>
            <a:r>
              <a:rPr lang="fr-FR" dirty="0" smtClean="0"/>
              <a:t>.</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531" y="3142297"/>
            <a:ext cx="9875520" cy="2762114"/>
          </a:xfrm>
          <a:prstGeom prst="rect">
            <a:avLst/>
          </a:prstGeom>
        </p:spPr>
      </p:pic>
    </p:spTree>
    <p:extLst>
      <p:ext uri="{BB962C8B-B14F-4D97-AF65-F5344CB8AC3E}">
        <p14:creationId xmlns:p14="http://schemas.microsoft.com/office/powerpoint/2010/main" val="177333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Prise en charge thérapeutique[6]</a:t>
            </a:r>
            <a:br>
              <a:rPr lang="fr-FR" dirty="0" smtClean="0">
                <a:solidFill>
                  <a:schemeClr val="accent1">
                    <a:lumMod val="50000"/>
                  </a:schemeClr>
                </a:solidFill>
                <a:latin typeface="+mn-lt"/>
              </a:rPr>
            </a:br>
            <a:endParaRPr lang="fr-FR" dirty="0">
              <a:solidFill>
                <a:schemeClr val="accent1">
                  <a:lumMod val="50000"/>
                </a:schemeClr>
              </a:solidFill>
              <a:latin typeface="+mn-lt"/>
            </a:endParaRPr>
          </a:p>
        </p:txBody>
      </p:sp>
      <p:sp>
        <p:nvSpPr>
          <p:cNvPr id="3" name="Espace réservé du contenu 2"/>
          <p:cNvSpPr>
            <a:spLocks noGrp="1"/>
          </p:cNvSpPr>
          <p:nvPr>
            <p:ph idx="1"/>
          </p:nvPr>
        </p:nvSpPr>
        <p:spPr>
          <a:xfrm>
            <a:off x="838200" y="1690688"/>
            <a:ext cx="10515600" cy="4486275"/>
          </a:xfrm>
        </p:spPr>
        <p:txBody>
          <a:bodyPr>
            <a:normAutofit/>
          </a:bodyPr>
          <a:lstStyle/>
          <a:p>
            <a:r>
              <a:rPr lang="fr-FR" sz="3200" b="1" dirty="0" smtClean="0">
                <a:solidFill>
                  <a:srgbClr val="CC0000"/>
                </a:solidFill>
                <a:effectLst>
                  <a:outerShdw blurRad="38100" dist="38100" dir="2700000" algn="tl">
                    <a:srgbClr val="000000">
                      <a:alpha val="43137"/>
                    </a:srgbClr>
                  </a:outerShdw>
                </a:effectLst>
              </a:rPr>
              <a:t>Traitement d’urgence:</a:t>
            </a:r>
          </a:p>
          <a:p>
            <a:pPr lvl="1"/>
            <a:r>
              <a:rPr lang="fr-FR" sz="3200" b="1" dirty="0" smtClean="0">
                <a:effectLst>
                  <a:outerShdw blurRad="38100" dist="38100" dir="2700000" algn="tl">
                    <a:srgbClr val="000000">
                      <a:alpha val="43137"/>
                    </a:srgbClr>
                  </a:outerShdw>
                </a:effectLst>
              </a:rPr>
              <a:t>Drainage en urgence du haut appareil urinaire:</a:t>
            </a:r>
          </a:p>
          <a:p>
            <a:pPr lvl="2"/>
            <a:r>
              <a:rPr lang="fr-FR" sz="2800" dirty="0" smtClean="0"/>
              <a:t>Cette phase thérapeutique est réalisée d’emblée ou après épuration extrarénale en cas de troubles métaboliques mettant en jeu le pronostic vital. Le drainage est effectué :</a:t>
            </a:r>
          </a:p>
          <a:p>
            <a:pPr lvl="3"/>
            <a:r>
              <a:rPr lang="fr-FR" sz="2800" dirty="0" smtClean="0"/>
              <a:t>soit par voie rétrograde (</a:t>
            </a:r>
            <a:r>
              <a:rPr lang="fr-FR" sz="2800" dirty="0" smtClean="0">
                <a:effectLst>
                  <a:outerShdw blurRad="38100" dist="38100" dir="2700000" algn="tl">
                    <a:srgbClr val="000000">
                      <a:alpha val="43137"/>
                    </a:srgbClr>
                  </a:outerShdw>
                </a:effectLst>
              </a:rPr>
              <a:t>sonde urétérale simple </a:t>
            </a:r>
            <a:r>
              <a:rPr lang="fr-FR" sz="2800" dirty="0" smtClean="0"/>
              <a:t>ou </a:t>
            </a:r>
            <a:r>
              <a:rPr lang="fr-FR" sz="2800" dirty="0" smtClean="0">
                <a:effectLst>
                  <a:outerShdw blurRad="38100" dist="38100" dir="2700000" algn="tl">
                    <a:srgbClr val="000000">
                      <a:alpha val="43137"/>
                    </a:srgbClr>
                  </a:outerShdw>
                </a:effectLst>
              </a:rPr>
              <a:t>une sonde double J</a:t>
            </a:r>
            <a:r>
              <a:rPr lang="fr-FR" sz="2800" dirty="0" smtClean="0"/>
              <a:t>), </a:t>
            </a:r>
          </a:p>
          <a:p>
            <a:pPr lvl="3"/>
            <a:r>
              <a:rPr lang="fr-FR" sz="2800" dirty="0" smtClean="0"/>
              <a:t>soit par </a:t>
            </a:r>
            <a:r>
              <a:rPr lang="fr-FR" sz="2800" dirty="0" err="1" smtClean="0">
                <a:effectLst>
                  <a:outerShdw blurRad="38100" dist="38100" dir="2700000" algn="tl">
                    <a:srgbClr val="000000">
                      <a:alpha val="43137"/>
                    </a:srgbClr>
                  </a:outerShdw>
                </a:effectLst>
              </a:rPr>
              <a:t>néphrostomie</a:t>
            </a:r>
            <a:r>
              <a:rPr lang="fr-FR" sz="2800" dirty="0" smtClean="0">
                <a:effectLst>
                  <a:outerShdw blurRad="38100" dist="38100" dir="2700000" algn="tl">
                    <a:srgbClr val="000000">
                      <a:alpha val="43137"/>
                    </a:srgbClr>
                  </a:outerShdw>
                </a:effectLst>
              </a:rPr>
              <a:t> percutanée.</a:t>
            </a:r>
          </a:p>
          <a:p>
            <a:pPr lvl="3"/>
            <a:r>
              <a:rPr lang="fr-FR" sz="2800" dirty="0" smtClean="0">
                <a:effectLst>
                  <a:outerShdw blurRad="38100" dist="38100" dir="2700000" algn="tl">
                    <a:srgbClr val="000000">
                      <a:alpha val="43137"/>
                    </a:srgbClr>
                  </a:outerShdw>
                </a:effectLst>
              </a:rPr>
              <a:t>Chirurgie conventionnelle (exceptionnelle) </a:t>
            </a:r>
          </a:p>
          <a:p>
            <a:endParaRPr lang="fr-FR" dirty="0"/>
          </a:p>
        </p:txBody>
      </p:sp>
    </p:spTree>
    <p:extLst>
      <p:ext uri="{BB962C8B-B14F-4D97-AF65-F5344CB8AC3E}">
        <p14:creationId xmlns:p14="http://schemas.microsoft.com/office/powerpoint/2010/main" val="101103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Prise en charge thérapeutique[6]</a:t>
            </a:r>
            <a:br>
              <a:rPr lang="fr-FR" dirty="0" smtClean="0">
                <a:solidFill>
                  <a:schemeClr val="accent1">
                    <a:lumMod val="50000"/>
                  </a:schemeClr>
                </a:solidFill>
                <a:latin typeface="+mn-lt"/>
              </a:rPr>
            </a:b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lstStyle/>
          <a:p>
            <a:r>
              <a:rPr lang="fr-FR" sz="3200" b="1" dirty="0" smtClean="0">
                <a:solidFill>
                  <a:srgbClr val="C00000"/>
                </a:solidFill>
                <a:effectLst>
                  <a:outerShdw blurRad="38100" dist="38100" dir="2700000" algn="tl">
                    <a:srgbClr val="000000">
                      <a:alpha val="43137"/>
                    </a:srgbClr>
                  </a:outerShdw>
                </a:effectLst>
              </a:rPr>
              <a:t>Traitement d’urgence:</a:t>
            </a:r>
          </a:p>
          <a:p>
            <a:pPr lvl="1"/>
            <a:r>
              <a:rPr lang="fr-FR" sz="3200" b="1" dirty="0" smtClean="0">
                <a:solidFill>
                  <a:schemeClr val="tx1">
                    <a:lumMod val="95000"/>
                    <a:lumOff val="5000"/>
                  </a:schemeClr>
                </a:solidFill>
                <a:effectLst>
                  <a:outerShdw blurRad="38100" dist="38100" dir="2700000" algn="tl">
                    <a:srgbClr val="000000">
                      <a:alpha val="43137"/>
                    </a:srgbClr>
                  </a:outerShdw>
                </a:effectLst>
              </a:rPr>
              <a:t>Surveillance de la diurèse:</a:t>
            </a:r>
          </a:p>
          <a:p>
            <a:pPr lvl="1"/>
            <a:r>
              <a:rPr lang="fr-FR" sz="2800" dirty="0" smtClean="0"/>
              <a:t>Elle est capitale après le drainage afin de dépister un syndrome de « levée d’obstacle » provoqué par une </a:t>
            </a:r>
            <a:r>
              <a:rPr lang="fr-FR" sz="2800" dirty="0" err="1" smtClean="0"/>
              <a:t>hyperdiurèse</a:t>
            </a:r>
            <a:r>
              <a:rPr lang="fr-FR" sz="2800" dirty="0" smtClean="0"/>
              <a:t> secondaire à la perte de concentrations des urines du (des) rein(s) en amont de l’obstacle.</a:t>
            </a:r>
          </a:p>
          <a:p>
            <a:endParaRPr lang="fr-FR" dirty="0"/>
          </a:p>
        </p:txBody>
      </p:sp>
    </p:spTree>
    <p:extLst>
      <p:ext uri="{BB962C8B-B14F-4D97-AF65-F5344CB8AC3E}">
        <p14:creationId xmlns:p14="http://schemas.microsoft.com/office/powerpoint/2010/main" val="212957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Prise en charge thérapeutique[6]</a:t>
            </a:r>
            <a:br>
              <a:rPr lang="fr-FR" dirty="0" smtClean="0">
                <a:solidFill>
                  <a:schemeClr val="accent1">
                    <a:lumMod val="50000"/>
                  </a:schemeClr>
                </a:solidFill>
                <a:latin typeface="+mn-lt"/>
              </a:rPr>
            </a:b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lstStyle/>
          <a:p>
            <a:r>
              <a:rPr lang="fr-FR" sz="3200" b="1" dirty="0" smtClean="0">
                <a:effectLst>
                  <a:outerShdw blurRad="38100" dist="38100" dir="2700000" algn="tl">
                    <a:srgbClr val="000000">
                      <a:alpha val="43137"/>
                    </a:srgbClr>
                  </a:outerShdw>
                </a:effectLst>
              </a:rPr>
              <a:t>Traitement étiologique:</a:t>
            </a:r>
          </a:p>
          <a:p>
            <a:pPr lvl="1"/>
            <a:r>
              <a:rPr lang="fr-FR" sz="2800" dirty="0" smtClean="0"/>
              <a:t>envisagé secondairement, une fois la fonction rénale corrigée.</a:t>
            </a:r>
            <a:endParaRPr lang="fr-FR" sz="2800" dirty="0"/>
          </a:p>
        </p:txBody>
      </p:sp>
    </p:spTree>
    <p:extLst>
      <p:ext uri="{BB962C8B-B14F-4D97-AF65-F5344CB8AC3E}">
        <p14:creationId xmlns:p14="http://schemas.microsoft.com/office/powerpoint/2010/main" val="265767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accent1">
                    <a:lumMod val="50000"/>
                  </a:schemeClr>
                </a:solidFill>
                <a:effectLst>
                  <a:outerShdw blurRad="38100" dist="38100" dir="2700000" algn="tl">
                    <a:srgbClr val="000000">
                      <a:alpha val="43137"/>
                    </a:srgbClr>
                  </a:outerShdw>
                </a:effectLst>
                <a:latin typeface="+mn-lt"/>
              </a:rPr>
              <a:t>Plan</a:t>
            </a:r>
            <a:endParaRPr lang="fr-FR" dirty="0">
              <a:solidFill>
                <a:schemeClr val="accent1">
                  <a:lumMod val="50000"/>
                </a:schemeClr>
              </a:solidFill>
              <a:effectLst>
                <a:outerShdw blurRad="38100" dist="38100" dir="2700000" algn="tl">
                  <a:srgbClr val="000000">
                    <a:alpha val="43137"/>
                  </a:srgbClr>
                </a:outerShdw>
              </a:effectLst>
              <a:latin typeface="+mn-lt"/>
            </a:endParaRPr>
          </a:p>
        </p:txBody>
      </p:sp>
      <p:sp>
        <p:nvSpPr>
          <p:cNvPr id="3" name="Espace réservé du contenu 2"/>
          <p:cNvSpPr>
            <a:spLocks noGrp="1"/>
          </p:cNvSpPr>
          <p:nvPr>
            <p:ph idx="1"/>
          </p:nvPr>
        </p:nvSpPr>
        <p:spPr/>
        <p:txBody>
          <a:bodyPr/>
          <a:lstStyle/>
          <a:p>
            <a:r>
              <a:rPr lang="fr-FR" dirty="0" smtClean="0"/>
              <a:t>Introduction.</a:t>
            </a:r>
          </a:p>
          <a:p>
            <a:r>
              <a:rPr lang="fr-FR" dirty="0" smtClean="0"/>
              <a:t>Définition.</a:t>
            </a:r>
          </a:p>
          <a:p>
            <a:r>
              <a:rPr lang="fr-FR" dirty="0" smtClean="0"/>
              <a:t>Physiopathologie; et principaux types d’IRA.</a:t>
            </a:r>
          </a:p>
          <a:p>
            <a:r>
              <a:rPr lang="fr-FR" dirty="0" smtClean="0"/>
              <a:t>Diagnostique.</a:t>
            </a:r>
          </a:p>
          <a:p>
            <a:r>
              <a:rPr lang="fr-FR" dirty="0" smtClean="0"/>
              <a:t>Prise en charge thérapeutique.</a:t>
            </a:r>
          </a:p>
          <a:p>
            <a:r>
              <a:rPr lang="fr-FR" dirty="0" smtClean="0"/>
              <a:t>Conclusion.</a:t>
            </a:r>
          </a:p>
          <a:p>
            <a:r>
              <a:rPr lang="fr-FR" dirty="0" smtClean="0"/>
              <a:t>Référence.</a:t>
            </a:r>
          </a:p>
          <a:p>
            <a:endParaRPr lang="fr-FR" dirty="0"/>
          </a:p>
          <a:p>
            <a:pPr marL="0" indent="0">
              <a:buNone/>
            </a:pPr>
            <a:endParaRPr lang="fr-FR" dirty="0" smtClean="0"/>
          </a:p>
          <a:p>
            <a:endParaRPr lang="fr-FR" dirty="0"/>
          </a:p>
        </p:txBody>
      </p:sp>
    </p:spTree>
    <p:extLst>
      <p:ext uri="{BB962C8B-B14F-4D97-AF65-F5344CB8AC3E}">
        <p14:creationId xmlns:p14="http://schemas.microsoft.com/office/powerpoint/2010/main" val="168330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Conclusion</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normAutofit lnSpcReduction="10000"/>
          </a:bodyPr>
          <a:lstStyle/>
          <a:p>
            <a:r>
              <a:rPr lang="fr-FR" dirty="0" smtClean="0"/>
              <a:t>L’IRA obstructive est une urgence </a:t>
            </a:r>
            <a:r>
              <a:rPr lang="fr-FR" smtClean="0"/>
              <a:t>médicochirurgicale </a:t>
            </a:r>
            <a:r>
              <a:rPr lang="fr-FR" smtClean="0"/>
              <a:t>.</a:t>
            </a:r>
            <a:endParaRPr lang="fr-FR" dirty="0" smtClean="0"/>
          </a:p>
          <a:p>
            <a:r>
              <a:rPr lang="fr-FR" dirty="0" smtClean="0"/>
              <a:t>Il faut dépister des troubles métaboliques nécessitant une correction </a:t>
            </a:r>
          </a:p>
          <a:p>
            <a:pPr marL="0" indent="0">
              <a:buNone/>
            </a:pPr>
            <a:r>
              <a:rPr lang="fr-FR" dirty="0" smtClean="0"/>
              <a:t>   immédiate ou une épuration extrarénale en urgence.</a:t>
            </a:r>
          </a:p>
          <a:p>
            <a:r>
              <a:rPr lang="fr-FR" dirty="0" smtClean="0"/>
              <a:t>L’échographie rénale permet de confirmer le diagnostic dans la </a:t>
            </a:r>
          </a:p>
          <a:p>
            <a:pPr marL="0" indent="0">
              <a:buNone/>
            </a:pPr>
            <a:r>
              <a:rPr lang="fr-FR" dirty="0"/>
              <a:t> </a:t>
            </a:r>
            <a:r>
              <a:rPr lang="fr-FR" dirty="0" smtClean="0"/>
              <a:t>  plupart des cas.</a:t>
            </a:r>
          </a:p>
          <a:p>
            <a:r>
              <a:rPr lang="fr-FR" dirty="0" smtClean="0"/>
              <a:t>Le traitement des IRA obstructives comporte trois étapes selon le </a:t>
            </a:r>
          </a:p>
          <a:p>
            <a:pPr marL="0" indent="0">
              <a:buNone/>
            </a:pPr>
            <a:r>
              <a:rPr lang="fr-FR" dirty="0"/>
              <a:t> </a:t>
            </a:r>
            <a:r>
              <a:rPr lang="fr-FR" dirty="0" smtClean="0"/>
              <a:t>  degré d’urgence :</a:t>
            </a:r>
          </a:p>
          <a:p>
            <a:pPr lvl="1"/>
            <a:r>
              <a:rPr lang="fr-FR" dirty="0" smtClean="0"/>
              <a:t>le traitement des troubles métaboliques provoqués par l’IRA.</a:t>
            </a:r>
          </a:p>
          <a:p>
            <a:pPr lvl="1"/>
            <a:r>
              <a:rPr lang="fr-FR" dirty="0" smtClean="0"/>
              <a:t>le drainage de la voie excrétrice obstruée.</a:t>
            </a:r>
          </a:p>
          <a:p>
            <a:pPr lvl="1"/>
            <a:r>
              <a:rPr lang="fr-FR" dirty="0" smtClean="0"/>
              <a:t>le traitement de la cause de l’obstacle.</a:t>
            </a:r>
            <a:endParaRPr lang="fr-FR" dirty="0"/>
          </a:p>
        </p:txBody>
      </p:sp>
    </p:spTree>
    <p:extLst>
      <p:ext uri="{BB962C8B-B14F-4D97-AF65-F5344CB8AC3E}">
        <p14:creationId xmlns:p14="http://schemas.microsoft.com/office/powerpoint/2010/main" val="348727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wipe(down)">
                                      <p:cBhvr>
                                        <p:cTn id="50" dur="580">
                                          <p:stCondLst>
                                            <p:cond delay="0"/>
                                          </p:stCondLst>
                                        </p:cTn>
                                        <p:tgtEl>
                                          <p:spTgt spid="3">
                                            <p:txEl>
                                              <p:pRg st="7" end="7"/>
                                            </p:txEl>
                                          </p:spTgt>
                                        </p:tgtEl>
                                      </p:cBhvr>
                                    </p:animEffect>
                                    <p:anim calcmode="lin" valueType="num">
                                      <p:cBhvr>
                                        <p:cTn id="51"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7" end="7"/>
                                            </p:txEl>
                                          </p:spTgt>
                                        </p:tgtEl>
                                      </p:cBhvr>
                                      <p:to x="100000" y="60000"/>
                                    </p:animScale>
                                    <p:animScale>
                                      <p:cBhvr>
                                        <p:cTn id="57" dur="166" decel="50000">
                                          <p:stCondLst>
                                            <p:cond delay="676"/>
                                          </p:stCondLst>
                                        </p:cTn>
                                        <p:tgtEl>
                                          <p:spTgt spid="3">
                                            <p:txEl>
                                              <p:pRg st="7" end="7"/>
                                            </p:txEl>
                                          </p:spTgt>
                                        </p:tgtEl>
                                      </p:cBhvr>
                                      <p:to x="100000" y="100000"/>
                                    </p:animScale>
                                    <p:animScale>
                                      <p:cBhvr>
                                        <p:cTn id="58" dur="26">
                                          <p:stCondLst>
                                            <p:cond delay="1312"/>
                                          </p:stCondLst>
                                        </p:cTn>
                                        <p:tgtEl>
                                          <p:spTgt spid="3">
                                            <p:txEl>
                                              <p:pRg st="7" end="7"/>
                                            </p:txEl>
                                          </p:spTgt>
                                        </p:tgtEl>
                                      </p:cBhvr>
                                      <p:to x="100000" y="80000"/>
                                    </p:animScale>
                                    <p:animScale>
                                      <p:cBhvr>
                                        <p:cTn id="59" dur="166" decel="50000">
                                          <p:stCondLst>
                                            <p:cond delay="1338"/>
                                          </p:stCondLst>
                                        </p:cTn>
                                        <p:tgtEl>
                                          <p:spTgt spid="3">
                                            <p:txEl>
                                              <p:pRg st="7" end="7"/>
                                            </p:txEl>
                                          </p:spTgt>
                                        </p:tgtEl>
                                      </p:cBhvr>
                                      <p:to x="100000" y="100000"/>
                                    </p:animScale>
                                    <p:animScale>
                                      <p:cBhvr>
                                        <p:cTn id="60" dur="26">
                                          <p:stCondLst>
                                            <p:cond delay="1642"/>
                                          </p:stCondLst>
                                        </p:cTn>
                                        <p:tgtEl>
                                          <p:spTgt spid="3">
                                            <p:txEl>
                                              <p:pRg st="7" end="7"/>
                                            </p:txEl>
                                          </p:spTgt>
                                        </p:tgtEl>
                                      </p:cBhvr>
                                      <p:to x="100000" y="90000"/>
                                    </p:animScale>
                                    <p:animScale>
                                      <p:cBhvr>
                                        <p:cTn id="61" dur="166" decel="50000">
                                          <p:stCondLst>
                                            <p:cond delay="1668"/>
                                          </p:stCondLst>
                                        </p:cTn>
                                        <p:tgtEl>
                                          <p:spTgt spid="3">
                                            <p:txEl>
                                              <p:pRg st="7" end="7"/>
                                            </p:txEl>
                                          </p:spTgt>
                                        </p:tgtEl>
                                      </p:cBhvr>
                                      <p:to x="100000" y="100000"/>
                                    </p:animScale>
                                    <p:animScale>
                                      <p:cBhvr>
                                        <p:cTn id="62" dur="26">
                                          <p:stCondLst>
                                            <p:cond delay="1808"/>
                                          </p:stCondLst>
                                        </p:cTn>
                                        <p:tgtEl>
                                          <p:spTgt spid="3">
                                            <p:txEl>
                                              <p:pRg st="7" end="7"/>
                                            </p:txEl>
                                          </p:spTgt>
                                        </p:tgtEl>
                                      </p:cBhvr>
                                      <p:to x="100000" y="95000"/>
                                    </p:animScale>
                                    <p:animScale>
                                      <p:cBhvr>
                                        <p:cTn id="63" dur="166" decel="50000">
                                          <p:stCondLst>
                                            <p:cond delay="1834"/>
                                          </p:stCondLst>
                                        </p:cTn>
                                        <p:tgtEl>
                                          <p:spTgt spid="3">
                                            <p:txEl>
                                              <p:pRg st="7" end="7"/>
                                            </p:txEl>
                                          </p:spTgt>
                                        </p:tgtEl>
                                      </p:cBhvr>
                                      <p:to x="100000" y="100000"/>
                                    </p:animScale>
                                  </p:childTnLst>
                                </p:cTn>
                              </p:par>
                              <p:par>
                                <p:cTn id="64" presetID="26"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wipe(down)">
                                      <p:cBhvr>
                                        <p:cTn id="66" dur="580">
                                          <p:stCondLst>
                                            <p:cond delay="0"/>
                                          </p:stCondLst>
                                        </p:cTn>
                                        <p:tgtEl>
                                          <p:spTgt spid="3">
                                            <p:txEl>
                                              <p:pRg st="8" end="8"/>
                                            </p:txEl>
                                          </p:spTgt>
                                        </p:tgtEl>
                                      </p:cBhvr>
                                    </p:animEffect>
                                    <p:anim calcmode="lin" valueType="num">
                                      <p:cBhvr>
                                        <p:cTn id="67"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8" end="8"/>
                                            </p:txEl>
                                          </p:spTgt>
                                        </p:tgtEl>
                                      </p:cBhvr>
                                      <p:to x="100000" y="60000"/>
                                    </p:animScale>
                                    <p:animScale>
                                      <p:cBhvr>
                                        <p:cTn id="73" dur="166" decel="50000">
                                          <p:stCondLst>
                                            <p:cond delay="676"/>
                                          </p:stCondLst>
                                        </p:cTn>
                                        <p:tgtEl>
                                          <p:spTgt spid="3">
                                            <p:txEl>
                                              <p:pRg st="8" end="8"/>
                                            </p:txEl>
                                          </p:spTgt>
                                        </p:tgtEl>
                                      </p:cBhvr>
                                      <p:to x="100000" y="100000"/>
                                    </p:animScale>
                                    <p:animScale>
                                      <p:cBhvr>
                                        <p:cTn id="74" dur="26">
                                          <p:stCondLst>
                                            <p:cond delay="1312"/>
                                          </p:stCondLst>
                                        </p:cTn>
                                        <p:tgtEl>
                                          <p:spTgt spid="3">
                                            <p:txEl>
                                              <p:pRg st="8" end="8"/>
                                            </p:txEl>
                                          </p:spTgt>
                                        </p:tgtEl>
                                      </p:cBhvr>
                                      <p:to x="100000" y="80000"/>
                                    </p:animScale>
                                    <p:animScale>
                                      <p:cBhvr>
                                        <p:cTn id="75" dur="166" decel="50000">
                                          <p:stCondLst>
                                            <p:cond delay="1338"/>
                                          </p:stCondLst>
                                        </p:cTn>
                                        <p:tgtEl>
                                          <p:spTgt spid="3">
                                            <p:txEl>
                                              <p:pRg st="8" end="8"/>
                                            </p:txEl>
                                          </p:spTgt>
                                        </p:tgtEl>
                                      </p:cBhvr>
                                      <p:to x="100000" y="100000"/>
                                    </p:animScale>
                                    <p:animScale>
                                      <p:cBhvr>
                                        <p:cTn id="76" dur="26">
                                          <p:stCondLst>
                                            <p:cond delay="1642"/>
                                          </p:stCondLst>
                                        </p:cTn>
                                        <p:tgtEl>
                                          <p:spTgt spid="3">
                                            <p:txEl>
                                              <p:pRg st="8" end="8"/>
                                            </p:txEl>
                                          </p:spTgt>
                                        </p:tgtEl>
                                      </p:cBhvr>
                                      <p:to x="100000" y="90000"/>
                                    </p:animScale>
                                    <p:animScale>
                                      <p:cBhvr>
                                        <p:cTn id="77" dur="166" decel="50000">
                                          <p:stCondLst>
                                            <p:cond delay="1668"/>
                                          </p:stCondLst>
                                        </p:cTn>
                                        <p:tgtEl>
                                          <p:spTgt spid="3">
                                            <p:txEl>
                                              <p:pRg st="8" end="8"/>
                                            </p:txEl>
                                          </p:spTgt>
                                        </p:tgtEl>
                                      </p:cBhvr>
                                      <p:to x="100000" y="100000"/>
                                    </p:animScale>
                                    <p:animScale>
                                      <p:cBhvr>
                                        <p:cTn id="78" dur="26">
                                          <p:stCondLst>
                                            <p:cond delay="1808"/>
                                          </p:stCondLst>
                                        </p:cTn>
                                        <p:tgtEl>
                                          <p:spTgt spid="3">
                                            <p:txEl>
                                              <p:pRg st="8" end="8"/>
                                            </p:txEl>
                                          </p:spTgt>
                                        </p:tgtEl>
                                      </p:cBhvr>
                                      <p:to x="100000" y="95000"/>
                                    </p:animScale>
                                    <p:animScale>
                                      <p:cBhvr>
                                        <p:cTn id="79" dur="166" decel="50000">
                                          <p:stCondLst>
                                            <p:cond delay="1834"/>
                                          </p:stCondLst>
                                        </p:cTn>
                                        <p:tgtEl>
                                          <p:spTgt spid="3">
                                            <p:txEl>
                                              <p:pRg st="8" end="8"/>
                                            </p:txEl>
                                          </p:spTgt>
                                        </p:tgtEl>
                                      </p:cBhvr>
                                      <p:to x="100000" y="100000"/>
                                    </p:animScale>
                                  </p:childTnLst>
                                </p:cTn>
                              </p:par>
                              <p:par>
                                <p:cTn id="80" presetID="26" presetClass="entr" presetSubtype="0" fill="hold" nodeType="withEffect">
                                  <p:stCondLst>
                                    <p:cond delay="0"/>
                                  </p:stCondLst>
                                  <p:childTnLst>
                                    <p:set>
                                      <p:cBhvr>
                                        <p:cTn id="81" dur="1" fill="hold">
                                          <p:stCondLst>
                                            <p:cond delay="0"/>
                                          </p:stCondLst>
                                        </p:cTn>
                                        <p:tgtEl>
                                          <p:spTgt spid="3">
                                            <p:txEl>
                                              <p:pRg st="9" end="9"/>
                                            </p:txEl>
                                          </p:spTgt>
                                        </p:tgtEl>
                                        <p:attrNameLst>
                                          <p:attrName>style.visibility</p:attrName>
                                        </p:attrNameLst>
                                      </p:cBhvr>
                                      <p:to>
                                        <p:strVal val="visible"/>
                                      </p:to>
                                    </p:set>
                                    <p:animEffect transition="in" filter="wipe(down)">
                                      <p:cBhvr>
                                        <p:cTn id="82" dur="580">
                                          <p:stCondLst>
                                            <p:cond delay="0"/>
                                          </p:stCondLst>
                                        </p:cTn>
                                        <p:tgtEl>
                                          <p:spTgt spid="3">
                                            <p:txEl>
                                              <p:pRg st="9" end="9"/>
                                            </p:txEl>
                                          </p:spTgt>
                                        </p:tgtEl>
                                      </p:cBhvr>
                                    </p:animEffect>
                                    <p:anim calcmode="lin" valueType="num">
                                      <p:cBhvr>
                                        <p:cTn id="83"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3">
                                            <p:txEl>
                                              <p:pRg st="9" end="9"/>
                                            </p:txEl>
                                          </p:spTgt>
                                        </p:tgtEl>
                                      </p:cBhvr>
                                      <p:to x="100000" y="60000"/>
                                    </p:animScale>
                                    <p:animScale>
                                      <p:cBhvr>
                                        <p:cTn id="89" dur="166" decel="50000">
                                          <p:stCondLst>
                                            <p:cond delay="676"/>
                                          </p:stCondLst>
                                        </p:cTn>
                                        <p:tgtEl>
                                          <p:spTgt spid="3">
                                            <p:txEl>
                                              <p:pRg st="9" end="9"/>
                                            </p:txEl>
                                          </p:spTgt>
                                        </p:tgtEl>
                                      </p:cBhvr>
                                      <p:to x="100000" y="100000"/>
                                    </p:animScale>
                                    <p:animScale>
                                      <p:cBhvr>
                                        <p:cTn id="90" dur="26">
                                          <p:stCondLst>
                                            <p:cond delay="1312"/>
                                          </p:stCondLst>
                                        </p:cTn>
                                        <p:tgtEl>
                                          <p:spTgt spid="3">
                                            <p:txEl>
                                              <p:pRg st="9" end="9"/>
                                            </p:txEl>
                                          </p:spTgt>
                                        </p:tgtEl>
                                      </p:cBhvr>
                                      <p:to x="100000" y="80000"/>
                                    </p:animScale>
                                    <p:animScale>
                                      <p:cBhvr>
                                        <p:cTn id="91" dur="166" decel="50000">
                                          <p:stCondLst>
                                            <p:cond delay="1338"/>
                                          </p:stCondLst>
                                        </p:cTn>
                                        <p:tgtEl>
                                          <p:spTgt spid="3">
                                            <p:txEl>
                                              <p:pRg st="9" end="9"/>
                                            </p:txEl>
                                          </p:spTgt>
                                        </p:tgtEl>
                                      </p:cBhvr>
                                      <p:to x="100000" y="100000"/>
                                    </p:animScale>
                                    <p:animScale>
                                      <p:cBhvr>
                                        <p:cTn id="92" dur="26">
                                          <p:stCondLst>
                                            <p:cond delay="1642"/>
                                          </p:stCondLst>
                                        </p:cTn>
                                        <p:tgtEl>
                                          <p:spTgt spid="3">
                                            <p:txEl>
                                              <p:pRg st="9" end="9"/>
                                            </p:txEl>
                                          </p:spTgt>
                                        </p:tgtEl>
                                      </p:cBhvr>
                                      <p:to x="100000" y="90000"/>
                                    </p:animScale>
                                    <p:animScale>
                                      <p:cBhvr>
                                        <p:cTn id="93" dur="166" decel="50000">
                                          <p:stCondLst>
                                            <p:cond delay="1668"/>
                                          </p:stCondLst>
                                        </p:cTn>
                                        <p:tgtEl>
                                          <p:spTgt spid="3">
                                            <p:txEl>
                                              <p:pRg st="9" end="9"/>
                                            </p:txEl>
                                          </p:spTgt>
                                        </p:tgtEl>
                                      </p:cBhvr>
                                      <p:to x="100000" y="100000"/>
                                    </p:animScale>
                                    <p:animScale>
                                      <p:cBhvr>
                                        <p:cTn id="94" dur="26">
                                          <p:stCondLst>
                                            <p:cond delay="1808"/>
                                          </p:stCondLst>
                                        </p:cTn>
                                        <p:tgtEl>
                                          <p:spTgt spid="3">
                                            <p:txEl>
                                              <p:pRg st="9" end="9"/>
                                            </p:txEl>
                                          </p:spTgt>
                                        </p:tgtEl>
                                      </p:cBhvr>
                                      <p:to x="100000" y="95000"/>
                                    </p:animScale>
                                    <p:animScale>
                                      <p:cBhvr>
                                        <p:cTn id="95"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Références</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normAutofit/>
          </a:bodyPr>
          <a:lstStyle/>
          <a:p>
            <a:r>
              <a:rPr lang="fr-FR" sz="1400" dirty="0" smtClean="0"/>
              <a:t>[1] D.  </a:t>
            </a:r>
            <a:r>
              <a:rPr lang="fr-FR" sz="1400" dirty="0" err="1" smtClean="0"/>
              <a:t>Guerrot</a:t>
            </a:r>
            <a:r>
              <a:rPr lang="fr-FR" sz="1400" dirty="0" smtClean="0"/>
              <a:t>. F.  </a:t>
            </a:r>
            <a:r>
              <a:rPr lang="fr-FR" sz="1400" dirty="0" err="1" smtClean="0"/>
              <a:t>Tamion</a:t>
            </a:r>
            <a:r>
              <a:rPr lang="fr-FR" sz="1400" dirty="0" smtClean="0"/>
              <a:t> .Insuffisance  rénale  aiguë  obstructive  :le  point  de  vue  du  réanimateur. Elsevier  Masson 2012.F19.</a:t>
            </a:r>
          </a:p>
          <a:p>
            <a:r>
              <a:rPr lang="fr-FR" sz="1400" dirty="0" smtClean="0"/>
              <a:t>[2] Pr Julien </a:t>
            </a:r>
            <a:r>
              <a:rPr lang="fr-FR" sz="1400" dirty="0" err="1" smtClean="0"/>
              <a:t>Bohé</a:t>
            </a:r>
            <a:r>
              <a:rPr lang="fr-FR" sz="1400" dirty="0" smtClean="0"/>
              <a:t> . Dr</a:t>
            </a:r>
            <a:r>
              <a:rPr lang="fr-FR" sz="1400" dirty="0"/>
              <a:t> </a:t>
            </a:r>
            <a:r>
              <a:rPr lang="fr-FR" sz="1400" dirty="0" smtClean="0"/>
              <a:t>Laurent </a:t>
            </a:r>
            <a:r>
              <a:rPr lang="fr-FR" sz="1400" dirty="0" err="1" smtClean="0"/>
              <a:t>Juillard</a:t>
            </a:r>
            <a:r>
              <a:rPr lang="fr-FR" sz="1400" dirty="0" smtClean="0"/>
              <a:t> . Insuffisance rénale aiguë — Anurie. LA REVUE DU PRATICIEN, VOL . 57, 15 NOVEMBRE 2007.p1953.</a:t>
            </a:r>
          </a:p>
          <a:p>
            <a:r>
              <a:rPr lang="fr-FR" sz="1400" dirty="0" smtClean="0"/>
              <a:t>[3] F. </a:t>
            </a:r>
            <a:r>
              <a:rPr lang="fr-FR" sz="1400" dirty="0" err="1" smtClean="0"/>
              <a:t>Sallusto</a:t>
            </a:r>
            <a:r>
              <a:rPr lang="fr-FR" sz="1400" dirty="0" smtClean="0"/>
              <a:t> et al. Anurie par obstacle de la voie excrétrice.2011Elsevier </a:t>
            </a:r>
            <a:r>
              <a:rPr lang="fr-FR" sz="1400" dirty="0" err="1" smtClean="0"/>
              <a:t>Masson.p</a:t>
            </a:r>
            <a:r>
              <a:rPr lang="fr-FR" sz="1400" dirty="0" smtClean="0"/>
              <a:t> 1.2.</a:t>
            </a:r>
          </a:p>
          <a:p>
            <a:r>
              <a:rPr lang="fr-FR" sz="1400" dirty="0" smtClean="0"/>
              <a:t>[4] Marie-Aimée </a:t>
            </a:r>
            <a:r>
              <a:rPr lang="fr-FR" sz="1400" dirty="0" err="1" smtClean="0"/>
              <a:t>Perrouin</a:t>
            </a:r>
            <a:r>
              <a:rPr lang="fr-FR" sz="1400" dirty="0" smtClean="0"/>
              <a:t>-Verbe, Véronique </a:t>
            </a:r>
            <a:r>
              <a:rPr lang="fr-FR" sz="1400" dirty="0" err="1" smtClean="0"/>
              <a:t>Phé</a:t>
            </a:r>
            <a:r>
              <a:rPr lang="fr-FR" sz="1400" dirty="0" smtClean="0"/>
              <a:t> Item 343 (Item 252) - Insuffisance rénale aigue - anurie .</a:t>
            </a:r>
          </a:p>
          <a:p>
            <a:r>
              <a:rPr lang="fr-FR" sz="1400" dirty="0" smtClean="0"/>
              <a:t>[5] D.  </a:t>
            </a:r>
            <a:r>
              <a:rPr lang="fr-FR" sz="1400" dirty="0" err="1" smtClean="0"/>
              <a:t>Guerrot</a:t>
            </a:r>
            <a:r>
              <a:rPr lang="fr-FR" sz="1400" dirty="0" smtClean="0"/>
              <a:t>. F.  </a:t>
            </a:r>
            <a:r>
              <a:rPr lang="fr-FR" sz="1400" dirty="0" err="1" smtClean="0"/>
              <a:t>Tamion</a:t>
            </a:r>
            <a:r>
              <a:rPr lang="fr-FR" sz="1400" dirty="0" smtClean="0"/>
              <a:t> .Insuffisance  rénale  aiguë  obstructive  :le  point  de  vue  du  réanimateur. Elsevier  Masson 2012.F20.</a:t>
            </a:r>
          </a:p>
          <a:p>
            <a:r>
              <a:rPr lang="fr-FR" sz="1400" dirty="0" smtClean="0"/>
              <a:t>[6] F. </a:t>
            </a:r>
            <a:r>
              <a:rPr lang="fr-FR" sz="1400" dirty="0" err="1" smtClean="0"/>
              <a:t>Sallusto</a:t>
            </a:r>
            <a:r>
              <a:rPr lang="fr-FR" sz="1400" dirty="0" smtClean="0"/>
              <a:t> et al. Anurie par obstacle de la voie excrétrice.2011Elsevier Masson.p5;6.</a:t>
            </a:r>
          </a:p>
          <a:p>
            <a:endParaRPr lang="fr-FR" sz="1400" dirty="0"/>
          </a:p>
        </p:txBody>
      </p:sp>
    </p:spTree>
    <p:extLst>
      <p:ext uri="{BB962C8B-B14F-4D97-AF65-F5344CB8AC3E}">
        <p14:creationId xmlns:p14="http://schemas.microsoft.com/office/powerpoint/2010/main" val="2656901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Introduction [1]</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normAutofit/>
          </a:bodyPr>
          <a:lstStyle/>
          <a:p>
            <a:r>
              <a:rPr lang="fr-FR" dirty="0" smtClean="0"/>
              <a:t>L'insuffisance  rénale  aiguë  (IRA)  obstructive correspond  aux  insuffisances  rénales  dues à  une  obstruction  aiguë  des  voies  urinaires à  l'étage  supra vésical,  survenant  de  façon bilatérale  ou  sur  rein  unique  anatomique  ou fonctionnel.</a:t>
            </a:r>
          </a:p>
          <a:p>
            <a:r>
              <a:rPr lang="fr-FR" dirty="0" smtClean="0"/>
              <a:t>ce  type  d'IRA  est  dit  «  post-rénal  »  car  son  étiologie  se  situe  en  aval des  reins. </a:t>
            </a:r>
          </a:p>
          <a:p>
            <a:r>
              <a:rPr lang="fr-FR" dirty="0" smtClean="0"/>
              <a:t>Elle  représente  2  à  10  %  des  causes  d'IRA.</a:t>
            </a:r>
          </a:p>
        </p:txBody>
      </p:sp>
    </p:spTree>
    <p:extLst>
      <p:ext uri="{BB962C8B-B14F-4D97-AF65-F5344CB8AC3E}">
        <p14:creationId xmlns:p14="http://schemas.microsoft.com/office/powerpoint/2010/main" val="246353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Introduction [1]</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lstStyle/>
          <a:p>
            <a:r>
              <a:rPr lang="fr-FR" dirty="0" smtClean="0"/>
              <a:t>Sa  découverte  nécessite  une  prise en  charge  médico-chirurgicale  en  urgence.  La suppression  précoce  de  l'obstacle  conditionne la  réversibilité  de  l'insuffisance  rénale.</a:t>
            </a:r>
          </a:p>
          <a:p>
            <a:endParaRPr lang="fr-FR" dirty="0" smtClean="0"/>
          </a:p>
          <a:p>
            <a:r>
              <a:rPr lang="fr-FR" dirty="0" smtClean="0"/>
              <a:t>Le  but du  traitement  initial  est  de  lever  l'obstacle  en gérant  en  parallèle  les  complications  de  l'IRA et  d'orienter  la  prise  en  charge  ultérieure  de l'étiologie  de  l'obstacle.</a:t>
            </a:r>
          </a:p>
          <a:p>
            <a:endParaRPr lang="fr-FR" dirty="0"/>
          </a:p>
        </p:txBody>
      </p:sp>
    </p:spTree>
    <p:extLst>
      <p:ext uri="{BB962C8B-B14F-4D97-AF65-F5344CB8AC3E}">
        <p14:creationId xmlns:p14="http://schemas.microsoft.com/office/powerpoint/2010/main" val="186585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Définition [2]</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lstStyle/>
          <a:p>
            <a:r>
              <a:rPr lang="fr-FR" dirty="0" smtClean="0"/>
              <a:t>L’insuffisance rénale aiguë (IRA) se définit par une diminution rapide du débit de filtration glomérulaire (DFG) avec pour conséquence une défaillance de la fonction rénale </a:t>
            </a:r>
            <a:r>
              <a:rPr lang="fr-FR" b="1" dirty="0" smtClean="0">
                <a:solidFill>
                  <a:srgbClr val="FF0000"/>
                </a:solidFill>
                <a:effectLst>
                  <a:outerShdw blurRad="38100" dist="38100" dir="2700000" algn="tl">
                    <a:srgbClr val="000000">
                      <a:alpha val="43137"/>
                    </a:srgbClr>
                  </a:outerShdw>
                </a:effectLst>
              </a:rPr>
              <a:t>antérieurement stable</a:t>
            </a:r>
            <a:r>
              <a:rPr lang="fr-FR" b="1" dirty="0" smtClean="0">
                <a:effectLst>
                  <a:outerShdw blurRad="38100" dist="38100" dir="2700000" algn="tl">
                    <a:srgbClr val="000000">
                      <a:alpha val="43137"/>
                    </a:srgbClr>
                  </a:outerShdw>
                </a:effectLst>
              </a:rPr>
              <a:t>.</a:t>
            </a:r>
          </a:p>
          <a:p>
            <a:r>
              <a:rPr lang="fr-FR" dirty="0" smtClean="0"/>
              <a:t> L'IRA se caractérise par l’apparition de complications qui résultent de l’impossibilité des reins à assurer l’homéostasie hydro-électrolytique et acido-basique et à éliminer les déchets produits par l’organisme.</a:t>
            </a:r>
            <a:endParaRPr lang="fr-FR" dirty="0"/>
          </a:p>
        </p:txBody>
      </p:sp>
    </p:spTree>
    <p:extLst>
      <p:ext uri="{BB962C8B-B14F-4D97-AF65-F5344CB8AC3E}">
        <p14:creationId xmlns:p14="http://schemas.microsoft.com/office/powerpoint/2010/main" val="250387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latin typeface="+mn-lt"/>
              </a:rPr>
              <a:t>Physiopathologie; et principaux types d’IRA[3]</a:t>
            </a:r>
            <a:endParaRPr lang="fr-FR" dirty="0">
              <a:solidFill>
                <a:schemeClr val="accent1">
                  <a:lumMod val="50000"/>
                </a:schemeClr>
              </a:solidFill>
              <a:latin typeface="+mn-lt"/>
            </a:endParaRPr>
          </a:p>
        </p:txBody>
      </p:sp>
      <p:sp>
        <p:nvSpPr>
          <p:cNvPr id="3" name="Espace réservé du contenu 2"/>
          <p:cNvSpPr>
            <a:spLocks noGrp="1"/>
          </p:cNvSpPr>
          <p:nvPr>
            <p:ph idx="1"/>
          </p:nvPr>
        </p:nvSpPr>
        <p:spPr/>
        <p:txBody>
          <a:bodyPr>
            <a:normAutofit lnSpcReduction="10000"/>
          </a:bodyPr>
          <a:lstStyle/>
          <a:p>
            <a:r>
              <a:rPr lang="fr-FR" dirty="0" smtClean="0"/>
              <a:t>L’IRA obstructive ou post rénale,(10 % des IRA), est en rapport avec un obstacle sur le haut appareil urinaire. L’obstacle intrinsèque ou extrinsèque, peut être double et siéger sur la voie excrétrice des deux reins ou unique et siéger sur celle d’un rein unique anatomique ou fonctionnel.</a:t>
            </a:r>
          </a:p>
          <a:p>
            <a:r>
              <a:rPr lang="fr-FR" dirty="0" smtClean="0"/>
              <a:t>Un obstacle sur la voie excrétrice supérieure, aigu ou chronique, entraîne un arrêt de la diurèse puis une augmentation de la pression d’amont dans les tubules rénaux et un blocage de la filtration glomérulaire. Dans les obstructions aiguës complètes , la diurèse s’effondre en quelques heures si l’obstacle est unilatéral, plus lentement s’il est bilatéral.</a:t>
            </a:r>
            <a:endParaRPr lang="fr-FR" dirty="0"/>
          </a:p>
        </p:txBody>
      </p:sp>
    </p:spTree>
    <p:extLst>
      <p:ext uri="{BB962C8B-B14F-4D97-AF65-F5344CB8AC3E}">
        <p14:creationId xmlns:p14="http://schemas.microsoft.com/office/powerpoint/2010/main" val="59664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1">
                    <a:lumMod val="50000"/>
                  </a:schemeClr>
                </a:solidFill>
                <a:latin typeface="+mn-lt"/>
              </a:rPr>
              <a:t>Physiopathologie; et principaux types d’IRA[3]</a:t>
            </a:r>
            <a:endParaRPr lang="fr-FR" dirty="0">
              <a:latin typeface="+mn-lt"/>
            </a:endParaRPr>
          </a:p>
        </p:txBody>
      </p:sp>
      <p:sp>
        <p:nvSpPr>
          <p:cNvPr id="3" name="Espace réservé du contenu 2"/>
          <p:cNvSpPr>
            <a:spLocks noGrp="1"/>
          </p:cNvSpPr>
          <p:nvPr>
            <p:ph idx="1"/>
          </p:nvPr>
        </p:nvSpPr>
        <p:spPr/>
        <p:txBody>
          <a:bodyPr/>
          <a:lstStyle/>
          <a:p>
            <a:r>
              <a:rPr lang="fr-FR" dirty="0" smtClean="0"/>
              <a:t>En l’absence de levée rapide de l’obstacle, des lésions irréversibles du parenchyme rénal peuvent apparaître. La possibilité de récupération de la fonction rénale est généralement inversement liée à la durée de l’obstruction.</a:t>
            </a:r>
          </a:p>
          <a:p>
            <a:r>
              <a:rPr lang="fr-FR" dirty="0" smtClean="0"/>
              <a:t>Les autres causes d’IRA, donc non obstructives, comprennent:  </a:t>
            </a:r>
          </a:p>
          <a:p>
            <a:pPr lvl="1"/>
            <a:r>
              <a:rPr lang="fr-FR" dirty="0" smtClean="0"/>
              <a:t>l’IRA fonctionnelle ou pré rénale (25 % des cas).                               </a:t>
            </a:r>
          </a:p>
          <a:p>
            <a:pPr lvl="1"/>
            <a:r>
              <a:rPr lang="fr-FR" dirty="0" smtClean="0"/>
              <a:t>l’IRA organique ou parenchymateuse (65 % des cas).</a:t>
            </a:r>
            <a:endParaRPr lang="fr-FR" dirty="0"/>
          </a:p>
        </p:txBody>
      </p:sp>
    </p:spTree>
    <p:extLst>
      <p:ext uri="{BB962C8B-B14F-4D97-AF65-F5344CB8AC3E}">
        <p14:creationId xmlns:p14="http://schemas.microsoft.com/office/powerpoint/2010/main" val="174388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68880" y="665570"/>
            <a:ext cx="10961914" cy="1325563"/>
          </a:xfrm>
        </p:spPr>
        <p:txBody>
          <a:bodyPr>
            <a:normAutofit/>
          </a:bodyPr>
          <a:lstStyle/>
          <a:p>
            <a:r>
              <a:rPr lang="fr-FR" sz="2400" dirty="0" smtClean="0">
                <a:effectLst>
                  <a:outerShdw blurRad="38100" dist="38100" dir="2700000" algn="tl">
                    <a:srgbClr val="000000">
                      <a:alpha val="43137"/>
                    </a:srgbClr>
                  </a:outerShdw>
                </a:effectLst>
                <a:latin typeface="+mn-lt"/>
              </a:rPr>
              <a:t>Tableau 1 : Principales causes d’IRA obstructives</a:t>
            </a:r>
            <a:endParaRPr lang="fr-FR" sz="2400" dirty="0">
              <a:effectLst>
                <a:outerShdw blurRad="38100" dist="38100" dir="2700000" algn="tl">
                  <a:srgbClr val="000000">
                    <a:alpha val="43137"/>
                  </a:srgbClr>
                </a:outerShdw>
              </a:effectLst>
              <a:latin typeface="+mn-lt"/>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7929" y="1795190"/>
            <a:ext cx="9137528" cy="3847964"/>
          </a:xfrm>
        </p:spPr>
      </p:pic>
    </p:spTree>
    <p:extLst>
      <p:ext uri="{BB962C8B-B14F-4D97-AF65-F5344CB8AC3E}">
        <p14:creationId xmlns:p14="http://schemas.microsoft.com/office/powerpoint/2010/main" val="23063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400" dirty="0" smtClean="0">
                <a:effectLst>
                  <a:outerShdw blurRad="38100" dist="38100" dir="2700000" algn="tl">
                    <a:srgbClr val="000000">
                      <a:alpha val="43137"/>
                    </a:srgbClr>
                  </a:outerShdw>
                </a:effectLst>
                <a:latin typeface="+mn-lt"/>
              </a:rPr>
              <a:t>Figure 1 : étiologies IRA fonctionnelle</a:t>
            </a:r>
            <a:r>
              <a:rPr lang="fr-FR" dirty="0" smtClean="0"/>
              <a:t>.</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7994" y="1909604"/>
            <a:ext cx="6918970" cy="3942556"/>
          </a:xfrm>
        </p:spPr>
      </p:pic>
    </p:spTree>
    <p:extLst>
      <p:ext uri="{BB962C8B-B14F-4D97-AF65-F5344CB8AC3E}">
        <p14:creationId xmlns:p14="http://schemas.microsoft.com/office/powerpoint/2010/main" val="147401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211</TotalTime>
  <Words>1044</Words>
  <Application>Microsoft Office PowerPoint</Application>
  <PresentationFormat>Grand écran</PresentationFormat>
  <Paragraphs>97</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Arial Black</vt:lpstr>
      <vt:lpstr>Calibri</vt:lpstr>
      <vt:lpstr>Calibri Light</vt:lpstr>
      <vt:lpstr>Thème Office</vt:lpstr>
      <vt:lpstr>Conduite a tenir devant une IRA obstructive</vt:lpstr>
      <vt:lpstr>Plan</vt:lpstr>
      <vt:lpstr>Introduction [1]</vt:lpstr>
      <vt:lpstr>Introduction [1]</vt:lpstr>
      <vt:lpstr>Définition [2]</vt:lpstr>
      <vt:lpstr>Physiopathologie; et principaux types d’IRA[3]</vt:lpstr>
      <vt:lpstr>Physiopathologie; et principaux types d’IRA[3]</vt:lpstr>
      <vt:lpstr>Tableau 1 : Principales causes d’IRA obstructives</vt:lpstr>
      <vt:lpstr>Figure 1 : étiologies IRA fonctionnelle.</vt:lpstr>
      <vt:lpstr>Figure 2 : Étiologies IRA organique.</vt:lpstr>
      <vt:lpstr>Diagnostique[5]</vt:lpstr>
      <vt:lpstr>Diagnostique[5]</vt:lpstr>
      <vt:lpstr>Diagnostique[5] </vt:lpstr>
      <vt:lpstr>Prise en charge thérapeutique[6] </vt:lpstr>
      <vt:lpstr>Prise en charge thérapeutique[6]</vt:lpstr>
      <vt:lpstr>Prise en charge thérapeutique[6]</vt:lpstr>
      <vt:lpstr>Prise en charge thérapeutique[6] </vt:lpstr>
      <vt:lpstr>Prise en charge thérapeutique[6] </vt:lpstr>
      <vt:lpstr>Prise en charge thérapeutique[6] </vt:lpstr>
      <vt:lpstr>Conclusion</vt:lpstr>
      <vt:lpstr>Références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Conduite a tenir devant une IRA obstructive</dc:title>
  <dc:creator>ISSAM</dc:creator>
  <cp:lastModifiedBy>ISSAM</cp:lastModifiedBy>
  <cp:revision>26</cp:revision>
  <dcterms:created xsi:type="dcterms:W3CDTF">2021-02-03T21:03:53Z</dcterms:created>
  <dcterms:modified xsi:type="dcterms:W3CDTF">2021-03-27T19:37:29Z</dcterms:modified>
</cp:coreProperties>
</file>