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290" r:id="rId4"/>
    <p:sldId id="257" r:id="rId5"/>
    <p:sldId id="260" r:id="rId6"/>
    <p:sldId id="259" r:id="rId7"/>
    <p:sldId id="261" r:id="rId8"/>
    <p:sldId id="287" r:id="rId9"/>
    <p:sldId id="264" r:id="rId10"/>
    <p:sldId id="263" r:id="rId11"/>
    <p:sldId id="265" r:id="rId12"/>
    <p:sldId id="266" r:id="rId13"/>
    <p:sldId id="288" r:id="rId14"/>
    <p:sldId id="262" r:id="rId15"/>
    <p:sldId id="268" r:id="rId16"/>
    <p:sldId id="269" r:id="rId17"/>
    <p:sldId id="271" r:id="rId18"/>
    <p:sldId id="270" r:id="rId19"/>
    <p:sldId id="272" r:id="rId20"/>
    <p:sldId id="274" r:id="rId21"/>
    <p:sldId id="275" r:id="rId22"/>
    <p:sldId id="278" r:id="rId23"/>
    <p:sldId id="279" r:id="rId24"/>
    <p:sldId id="283" r:id="rId25"/>
    <p:sldId id="281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0" autoAdjust="0"/>
  </p:normalViewPr>
  <p:slideViewPr>
    <p:cSldViewPr>
      <p:cViewPr>
        <p:scale>
          <a:sx n="60" d="100"/>
          <a:sy n="60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342AD-2A51-4F50-A200-C606E0F990C4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3B824-5DA1-44E7-83C8-19E9C48CCBD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0563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hématurie peuvent intervenir dans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B824-5DA1-44E7-83C8-19E9C48CCBD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i="1" dirty="0" smtClean="0"/>
              <a:t>BU grâce aux propriétés </a:t>
            </a:r>
            <a:r>
              <a:rPr lang="fr-FR" sz="1200" i="1" dirty="0" err="1" smtClean="0"/>
              <a:t>peroxydasiques</a:t>
            </a:r>
            <a:r>
              <a:rPr lang="fr-FR" sz="1200" i="1" dirty="0" smtClean="0"/>
              <a:t> de l’hémoglobine</a:t>
            </a:r>
          </a:p>
          <a:p>
            <a:r>
              <a:rPr lang="fr-FR" dirty="0" smtClean="0"/>
              <a:t>Myoglobine:</a:t>
            </a:r>
            <a:r>
              <a:rPr lang="fr-FR" baseline="0" dirty="0" smtClean="0"/>
              <a:t> protéine des cellules des muscles striés ( transport de l'oxygène vers les muscles 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B824-5DA1-44E7-83C8-19E9C48CCBD1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Méthode cytologique de confirmation</a:t>
            </a:r>
          </a:p>
          <a:p>
            <a:pPr lvl="1"/>
            <a:r>
              <a:rPr lang="fr-FR" dirty="0" smtClean="0"/>
              <a:t>Le compte d’</a:t>
            </a:r>
            <a:r>
              <a:rPr lang="fr-FR" dirty="0" err="1" smtClean="0"/>
              <a:t>Addis</a:t>
            </a:r>
            <a:r>
              <a:rPr lang="fr-FR" dirty="0" smtClean="0"/>
              <a:t> consiste à apprécier le débit des hématies et des leucocytes passant dans les urines</a:t>
            </a:r>
          </a:p>
          <a:p>
            <a:pPr lvl="1"/>
            <a:r>
              <a:rPr lang="fr-FR" sz="6400" dirty="0" smtClean="0"/>
              <a:t>NB:</a:t>
            </a:r>
          </a:p>
          <a:p>
            <a:pPr lvl="2"/>
            <a:r>
              <a:rPr lang="fr-FR" sz="6400" dirty="0" smtClean="0"/>
              <a:t>Toute hématurie microscopique s’accompagne d’un certain degré de </a:t>
            </a:r>
            <a:r>
              <a:rPr lang="fr-FR" sz="6400" dirty="0" err="1" smtClean="0"/>
              <a:t>leucocyturie</a:t>
            </a:r>
            <a:r>
              <a:rPr lang="fr-FR" sz="6400" dirty="0" smtClean="0"/>
              <a:t>.</a:t>
            </a:r>
          </a:p>
          <a:p>
            <a:pPr lvl="2"/>
            <a:r>
              <a:rPr lang="fr-FR" sz="6400" dirty="0" smtClean="0"/>
              <a:t> et toute </a:t>
            </a:r>
            <a:r>
              <a:rPr lang="fr-FR" sz="6400" dirty="0" err="1" smtClean="0"/>
              <a:t>leucocyturie</a:t>
            </a:r>
            <a:r>
              <a:rPr lang="fr-FR" sz="6400" dirty="0" smtClean="0"/>
              <a:t> abondante peut s’accompagner d’une micro-hématurie : Normal : </a:t>
            </a:r>
            <a:r>
              <a:rPr lang="fr-FR" sz="6400" dirty="0" smtClean="0">
                <a:sym typeface="Symbol"/>
              </a:rPr>
              <a:t></a:t>
            </a:r>
            <a:r>
              <a:rPr lang="fr-FR" sz="6400" dirty="0" smtClean="0"/>
              <a:t> 5 hématies/mm3.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B824-5DA1-44E7-83C8-19E9C48CCBD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 </a:t>
            </a:r>
            <a:r>
              <a:rPr lang="fr-F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porphyrie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est une affection caractérisée par la présence, dans l'organisme, de quantités massives de porphyrines, molécules précurseurs de l'hème (partie non-protéique de l'hémoglobine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B824-5DA1-44E7-83C8-19E9C48CCBD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ALPORT : héréditaire anomalies de structure du collagène de type IV , néphropathie glomérulaire associée à une hématurie évoluant vers une insuffisance rénale, dite terminale (IRT), une surdité de perception et, dans certains cas, à des anomalies oculaires</a:t>
            </a:r>
          </a:p>
          <a:p>
            <a:r>
              <a:rPr lang="fr-FR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Mdct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urine : rifampicine,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metronidazole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chloroquine, 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Phénolphtaléine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B824-5DA1-44E7-83C8-19E9C48CCBD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hypertension maligne en cas de néphropathie glomérulaire sévère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B824-5DA1-44E7-83C8-19E9C48CCBD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7095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5598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2312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2673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8003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3423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954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998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84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34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806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FC7D-8A1F-485B-84E0-5F77F8F87CB3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C2E7A-2BE7-4DEE-9F73-B4D2E3165B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276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Hématurie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08104" y="4725144"/>
            <a:ext cx="3343276" cy="495288"/>
          </a:xfrm>
        </p:spPr>
        <p:txBody>
          <a:bodyPr>
            <a:normAutofit fontScale="92500" lnSpcReduction="20000"/>
          </a:bodyPr>
          <a:lstStyle/>
          <a:p>
            <a:r>
              <a:rPr lang="fr-FR" i="1" dirty="0" smtClean="0">
                <a:solidFill>
                  <a:schemeClr val="tx1"/>
                </a:solidFill>
              </a:rPr>
              <a:t>Dr Y.ZEROUALA</a:t>
            </a:r>
            <a:endParaRPr lang="fr-FR" i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43240" y="642918"/>
            <a:ext cx="50720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fr-FR" b="1" dirty="0" smtClean="0"/>
              <a:t>Service </a:t>
            </a:r>
            <a:r>
              <a:rPr lang="fr-FR" b="1" dirty="0"/>
              <a:t>d’urologie et de transplantation rénale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fr-FR" b="1" dirty="0"/>
              <a:t>EHS Daksi </a:t>
            </a:r>
            <a:r>
              <a:rPr lang="fr-FR" b="1" dirty="0" smtClean="0"/>
              <a:t>Constantine    </a:t>
            </a:r>
          </a:p>
          <a:p>
            <a:endParaRPr lang="fr-FR" dirty="0"/>
          </a:p>
        </p:txBody>
      </p:sp>
      <p:pic>
        <p:nvPicPr>
          <p:cNvPr id="6" name="Image 5" descr="Description : http://www.jschuconstantine.com/images/logofa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1428760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143108" y="2071678"/>
            <a:ext cx="1417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 smtClean="0">
                <a:solidFill>
                  <a:prstClr val="black"/>
                </a:solidFill>
                <a:ea typeface="+mj-ea"/>
                <a:cs typeface="+mj-cs"/>
              </a:rPr>
              <a:t>CAT devant:</a:t>
            </a:r>
            <a:endParaRPr lang="fr-FR" sz="1200" i="1" dirty="0"/>
          </a:p>
        </p:txBody>
      </p:sp>
    </p:spTree>
    <p:extLst>
      <p:ext uri="{BB962C8B-B14F-4D97-AF65-F5344CB8AC3E}">
        <p14:creationId xmlns="" xmlns:p14="http://schemas.microsoft.com/office/powerpoint/2010/main" val="12980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Diagnostic différentiel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fr-FR" u="sng" dirty="0" smtClean="0">
                <a:solidFill>
                  <a:srgbClr val="0070C0"/>
                </a:solidFill>
              </a:rPr>
              <a:t>AUTRES  CAUSES  D’URINES  ROUGES :</a:t>
            </a:r>
            <a:endParaRPr lang="fr-FR" sz="4400" dirty="0" smtClean="0">
              <a:solidFill>
                <a:srgbClr val="0070C0"/>
              </a:solidFill>
            </a:endParaRPr>
          </a:p>
          <a:p>
            <a:pPr lvl="1"/>
            <a:r>
              <a:rPr lang="fr-FR" u="sng" dirty="0" smtClean="0">
                <a:solidFill>
                  <a:srgbClr val="FF0000"/>
                </a:solidFill>
              </a:rPr>
              <a:t>Pathologiques :</a:t>
            </a:r>
            <a:endParaRPr lang="fr-FR" sz="4000" dirty="0" smtClean="0">
              <a:solidFill>
                <a:srgbClr val="FF0000"/>
              </a:solidFill>
            </a:endParaRPr>
          </a:p>
          <a:p>
            <a:pPr lvl="2"/>
            <a:r>
              <a:rPr lang="fr-FR" i="1" u="sng" dirty="0" err="1" smtClean="0"/>
              <a:t>Myoglobinurie</a:t>
            </a:r>
            <a:r>
              <a:rPr lang="fr-FR" i="1" u="sng" dirty="0" smtClean="0"/>
              <a:t> :</a:t>
            </a:r>
            <a:r>
              <a:rPr lang="fr-FR" dirty="0" smtClean="0"/>
              <a:t> exercice violent, myalgies.</a:t>
            </a:r>
            <a:endParaRPr lang="fr-FR" sz="3600" dirty="0" smtClean="0"/>
          </a:p>
          <a:p>
            <a:pPr lvl="2"/>
            <a:r>
              <a:rPr lang="fr-FR" i="1" u="sng" dirty="0" smtClean="0"/>
              <a:t>Hémoglobinurie :</a:t>
            </a:r>
            <a:r>
              <a:rPr lang="fr-FR" dirty="0" smtClean="0"/>
              <a:t> hémolyse </a:t>
            </a:r>
            <a:r>
              <a:rPr lang="fr-FR" dirty="0" err="1" smtClean="0"/>
              <a:t>intravasculaire</a:t>
            </a:r>
            <a:r>
              <a:rPr lang="fr-FR" dirty="0" smtClean="0"/>
              <a:t>.</a:t>
            </a:r>
            <a:endParaRPr lang="fr-FR" sz="3600" dirty="0" smtClean="0"/>
          </a:p>
          <a:p>
            <a:pPr lvl="2"/>
            <a:r>
              <a:rPr lang="fr-FR" i="1" u="sng" dirty="0" err="1" smtClean="0"/>
              <a:t>Porphynurie</a:t>
            </a:r>
            <a:r>
              <a:rPr lang="fr-FR" i="1" u="sng" dirty="0" smtClean="0"/>
              <a:t> :</a:t>
            </a:r>
            <a:r>
              <a:rPr lang="fr-FR" dirty="0" smtClean="0"/>
              <a:t> urines claires forcément à la lumière.</a:t>
            </a:r>
            <a:endParaRPr lang="fr-FR" sz="3600" dirty="0" smtClean="0"/>
          </a:p>
          <a:p>
            <a:pPr lvl="2"/>
            <a:r>
              <a:rPr lang="fr-FR" i="1" u="sng" dirty="0" smtClean="0"/>
              <a:t>Pigments biliaires :</a:t>
            </a:r>
            <a:r>
              <a:rPr lang="fr-FR" dirty="0" smtClean="0"/>
              <a:t> plus ou moins ictère.</a:t>
            </a:r>
            <a:endParaRPr lang="fr-FR" sz="3600" dirty="0" smtClean="0"/>
          </a:p>
          <a:p>
            <a:pPr lvl="2"/>
            <a:r>
              <a:rPr lang="fr-FR" i="1" u="sng" dirty="0" smtClean="0"/>
              <a:t>Mélanine :</a:t>
            </a:r>
            <a:r>
              <a:rPr lang="fr-FR" dirty="0" smtClean="0"/>
              <a:t> radiothérapie de lymphome </a:t>
            </a:r>
            <a:r>
              <a:rPr lang="fr-FR" dirty="0" smtClean="0">
                <a:sym typeface="Wingdings"/>
              </a:rPr>
              <a:t></a:t>
            </a:r>
            <a:r>
              <a:rPr lang="fr-FR" dirty="0" smtClean="0"/>
              <a:t> mélanome métastatique.</a:t>
            </a:r>
            <a:endParaRPr lang="fr-FR" sz="3600" dirty="0" smtClean="0"/>
          </a:p>
          <a:p>
            <a:pPr lvl="2"/>
            <a:r>
              <a:rPr lang="fr-FR" i="1" u="sng" dirty="0" smtClean="0"/>
              <a:t>Intoxication au plomb, mercure.</a:t>
            </a:r>
            <a:endParaRPr lang="fr-FR" sz="3600" dirty="0" smtClean="0"/>
          </a:p>
          <a:p>
            <a:pPr lvl="1"/>
            <a:r>
              <a:rPr lang="fr-FR" u="sng" dirty="0" smtClean="0">
                <a:solidFill>
                  <a:srgbClr val="FF0000"/>
                </a:solidFill>
              </a:rPr>
              <a:t>Médicamenteuses </a:t>
            </a:r>
            <a:r>
              <a:rPr lang="fr-FR" sz="2600" u="sng" dirty="0" smtClean="0"/>
              <a:t>:</a:t>
            </a:r>
            <a:r>
              <a:rPr lang="fr-FR" sz="2600" dirty="0" smtClean="0"/>
              <a:t> Rifampicine, </a:t>
            </a:r>
            <a:r>
              <a:rPr lang="fr-FR" sz="2600" dirty="0" err="1" smtClean="0"/>
              <a:t>phénophtaléïne</a:t>
            </a:r>
            <a:r>
              <a:rPr lang="fr-FR" sz="2600" dirty="0" smtClean="0"/>
              <a:t>, vitamine B12, </a:t>
            </a:r>
            <a:r>
              <a:rPr lang="fr-FR" sz="2600" dirty="0" err="1" smtClean="0"/>
              <a:t>métronidazole</a:t>
            </a:r>
            <a:r>
              <a:rPr lang="fr-FR" sz="2600" dirty="0" smtClean="0"/>
              <a:t>, érythromycine, </a:t>
            </a:r>
            <a:r>
              <a:rPr lang="fr-FR" sz="2600" dirty="0" err="1" smtClean="0"/>
              <a:t>piramidon</a:t>
            </a:r>
            <a:r>
              <a:rPr lang="fr-FR" sz="2600" dirty="0" smtClean="0"/>
              <a:t>, </a:t>
            </a:r>
            <a:r>
              <a:rPr lang="fr-FR" sz="2600" dirty="0" err="1" smtClean="0"/>
              <a:t>sulfasalazine</a:t>
            </a:r>
            <a:r>
              <a:rPr lang="fr-FR" sz="2600" dirty="0" smtClean="0"/>
              <a:t>.</a:t>
            </a:r>
          </a:p>
          <a:p>
            <a:pPr lvl="1"/>
            <a:r>
              <a:rPr lang="fr-FR" u="sng" dirty="0" smtClean="0">
                <a:solidFill>
                  <a:srgbClr val="FF0000"/>
                </a:solidFill>
              </a:rPr>
              <a:t>Alimentaires :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i="1" dirty="0" smtClean="0"/>
              <a:t>Betteraves, mûres, bombons d’aniline.</a:t>
            </a:r>
            <a:endParaRPr lang="fr-FR" sz="4000" dirty="0" smtClean="0"/>
          </a:p>
          <a:p>
            <a:pPr lvl="0"/>
            <a:r>
              <a:rPr lang="fr-FR" u="sng" dirty="0" smtClean="0">
                <a:solidFill>
                  <a:srgbClr val="0070C0"/>
                </a:solidFill>
              </a:rPr>
              <a:t>CAUSES  D’URINES  SANGLANTES  MAIS  NON  HEMATURIQUE :</a:t>
            </a:r>
            <a:endParaRPr lang="fr-FR" sz="4400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/>
              <a:t>Urètrorragies.</a:t>
            </a:r>
            <a:endParaRPr lang="fr-FR" sz="4000" dirty="0" smtClean="0"/>
          </a:p>
          <a:p>
            <a:pPr lvl="1"/>
            <a:r>
              <a:rPr lang="fr-FR" dirty="0" smtClean="0"/>
              <a:t>Hémospermie.</a:t>
            </a:r>
            <a:endParaRPr lang="fr-FR" sz="4000" dirty="0" smtClean="0"/>
          </a:p>
          <a:p>
            <a:pPr lvl="1"/>
            <a:r>
              <a:rPr lang="fr-FR" dirty="0" smtClean="0"/>
              <a:t>menstruations.</a:t>
            </a:r>
            <a:endParaRPr lang="fr-FR" sz="4000" dirty="0" smtClean="0"/>
          </a:p>
          <a:p>
            <a:pPr lvl="1"/>
            <a:r>
              <a:rPr lang="fr-FR" dirty="0" smtClean="0"/>
              <a:t>Métrorragies.</a:t>
            </a:r>
            <a:endParaRPr lang="fr-FR" sz="40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689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92867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000" b="1" i="1" dirty="0" smtClean="0">
                <a:solidFill>
                  <a:srgbClr val="FF0000"/>
                </a:solidFill>
              </a:rPr>
              <a:t> Enquête étiologique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643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800" b="1" i="1" dirty="0" smtClean="0">
                <a:solidFill>
                  <a:srgbClr val="0070C0"/>
                </a:solidFill>
              </a:rPr>
              <a:t>Interrogatoire</a:t>
            </a:r>
          </a:p>
          <a:p>
            <a:pPr lvl="0">
              <a:buFont typeface="Wingdings" pitchFamily="2" charset="2"/>
              <a:buChar char="q"/>
            </a:pPr>
            <a:r>
              <a:rPr lang="fr-FR" sz="2800" i="1" u="sng" dirty="0" smtClean="0">
                <a:solidFill>
                  <a:srgbClr val="FF0000"/>
                </a:solidFill>
              </a:rPr>
              <a:t>Caractéristiques de l’hématurie :</a:t>
            </a:r>
            <a:endParaRPr lang="fr-FR" sz="2800" dirty="0" smtClean="0">
              <a:solidFill>
                <a:srgbClr val="FF0000"/>
              </a:solidFill>
            </a:endParaRPr>
          </a:p>
          <a:p>
            <a:pPr lvl="0"/>
            <a:r>
              <a:rPr lang="fr-FR" sz="2600" i="1" dirty="0" smtClean="0">
                <a:solidFill>
                  <a:srgbClr val="00B0F0"/>
                </a:solidFill>
              </a:rPr>
              <a:t>Abondance.</a:t>
            </a:r>
          </a:p>
          <a:p>
            <a:pPr lvl="0"/>
            <a:r>
              <a:rPr lang="fr-FR" sz="2600" i="1" dirty="0" smtClean="0">
                <a:solidFill>
                  <a:srgbClr val="00B0F0"/>
                </a:solidFill>
              </a:rPr>
              <a:t>Chronologie </a:t>
            </a:r>
            <a:r>
              <a:rPr lang="fr-FR" sz="2600" dirty="0" smtClean="0"/>
              <a:t>de l’hématurie lors de la miction </a:t>
            </a:r>
            <a:r>
              <a:rPr lang="fr-FR" sz="2800" dirty="0" smtClean="0"/>
              <a:t>:</a:t>
            </a:r>
          </a:p>
          <a:p>
            <a:pPr lvl="2">
              <a:buNone/>
            </a:pPr>
            <a:r>
              <a:rPr lang="fr-FR" sz="2600" i="1" u="sng" dirty="0" smtClean="0"/>
              <a:t>Initiale :</a:t>
            </a:r>
            <a:r>
              <a:rPr lang="fr-FR" sz="2600" dirty="0" smtClean="0"/>
              <a:t> </a:t>
            </a:r>
            <a:r>
              <a:rPr lang="fr-FR" sz="2600" i="1" dirty="0" smtClean="0"/>
              <a:t>lésions </a:t>
            </a:r>
            <a:r>
              <a:rPr lang="fr-FR" sz="2600" i="1" dirty="0" err="1" smtClean="0"/>
              <a:t>urétro</a:t>
            </a:r>
            <a:r>
              <a:rPr lang="fr-FR" sz="2600" i="1" dirty="0" smtClean="0"/>
              <a:t>-</a:t>
            </a:r>
            <a:r>
              <a:rPr lang="fr-FR" sz="2600" i="1" dirty="0" err="1" smtClean="0"/>
              <a:t>prostato</a:t>
            </a:r>
            <a:r>
              <a:rPr lang="fr-FR" sz="2600" i="1" dirty="0" smtClean="0"/>
              <a:t>-cervicales ;</a:t>
            </a:r>
            <a:r>
              <a:rPr lang="fr-FR" sz="2600" dirty="0" smtClean="0"/>
              <a:t> </a:t>
            </a:r>
          </a:p>
          <a:p>
            <a:pPr lvl="2">
              <a:buNone/>
            </a:pPr>
            <a:r>
              <a:rPr lang="fr-FR" sz="2600" i="1" u="sng" dirty="0" smtClean="0"/>
              <a:t>Terminale :</a:t>
            </a:r>
            <a:r>
              <a:rPr lang="fr-FR" sz="2600" dirty="0" smtClean="0"/>
              <a:t> </a:t>
            </a:r>
            <a:r>
              <a:rPr lang="fr-FR" sz="2600" i="1" dirty="0" smtClean="0"/>
              <a:t>origine vésicale ;</a:t>
            </a:r>
            <a:r>
              <a:rPr lang="fr-FR" sz="2600" dirty="0" smtClean="0"/>
              <a:t> </a:t>
            </a:r>
          </a:p>
          <a:p>
            <a:pPr lvl="2">
              <a:buNone/>
            </a:pPr>
            <a:r>
              <a:rPr lang="fr-FR" sz="2600" i="1" u="sng" dirty="0" smtClean="0"/>
              <a:t>Totale :</a:t>
            </a:r>
            <a:r>
              <a:rPr lang="fr-FR" sz="2600" dirty="0" smtClean="0"/>
              <a:t> </a:t>
            </a:r>
            <a:r>
              <a:rPr lang="fr-FR" sz="2600" i="1" dirty="0" smtClean="0"/>
              <a:t>aucune signification topographique,</a:t>
            </a:r>
          </a:p>
          <a:p>
            <a:pPr lvl="2">
              <a:buNone/>
            </a:pPr>
            <a:r>
              <a:rPr lang="fr-FR" sz="2600" i="1" dirty="0" smtClean="0"/>
              <a:t>              </a:t>
            </a:r>
            <a:r>
              <a:rPr lang="fr-FR" sz="2600" dirty="0" smtClean="0"/>
              <a:t> surtout</a:t>
            </a:r>
            <a:r>
              <a:rPr lang="fr-FR" sz="2600" i="1" dirty="0" smtClean="0"/>
              <a:t> d’origine rénale.</a:t>
            </a:r>
            <a:endParaRPr lang="fr-FR" sz="2800" dirty="0" smtClean="0"/>
          </a:p>
          <a:p>
            <a:pPr lvl="0"/>
            <a:r>
              <a:rPr lang="fr-FR" sz="2800" i="1" dirty="0" smtClean="0">
                <a:solidFill>
                  <a:srgbClr val="00B0F0"/>
                </a:solidFill>
              </a:rPr>
              <a:t>Présence de caillots</a:t>
            </a:r>
            <a:r>
              <a:rPr lang="fr-FR" sz="2800" i="1" dirty="0" smtClean="0"/>
              <a:t> </a:t>
            </a:r>
            <a:r>
              <a:rPr lang="fr-FR" sz="2800" dirty="0" smtClean="0"/>
              <a:t>: Ils signent une atteinte urologique.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24578" name="Picture 2" descr="http://www.urofrance.org/fileadmin/medias/cfu/referentiel/edition-03/f14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00240"/>
            <a:ext cx="2500298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99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 </a:t>
            </a:r>
            <a:r>
              <a:rPr lang="fr-FR" sz="3600" b="1" i="1" dirty="0">
                <a:solidFill>
                  <a:srgbClr val="FF0000"/>
                </a:solidFill>
              </a:rPr>
              <a:t>Enquête étiologique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42942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fr-FR" b="1" i="1" dirty="0" smtClean="0">
                <a:solidFill>
                  <a:srgbClr val="0070C0"/>
                </a:solidFill>
              </a:rPr>
              <a:t>      </a:t>
            </a:r>
            <a:r>
              <a:rPr lang="fr-FR" b="1" i="1" dirty="0">
                <a:solidFill>
                  <a:srgbClr val="0070C0"/>
                </a:solidFill>
              </a:rPr>
              <a:t>Interrogatoire</a:t>
            </a:r>
          </a:p>
          <a:p>
            <a:pPr>
              <a:buFont typeface="Wingdings" pitchFamily="2" charset="2"/>
              <a:buChar char="q"/>
            </a:pPr>
            <a:r>
              <a:rPr lang="fr-FR" sz="2400" b="1" i="1" dirty="0" smtClean="0">
                <a:solidFill>
                  <a:srgbClr val="FF0000"/>
                </a:solidFill>
              </a:rPr>
              <a:t>Le mode de vie </a:t>
            </a:r>
            <a:r>
              <a:rPr lang="fr-FR" sz="2400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 smtClean="0"/>
              <a:t>la notion de voyage en zone d'endémie(bilharziose, tuberculose)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 smtClean="0"/>
              <a:t>exposition professionnelle à des carcinogènes ou </a:t>
            </a:r>
            <a:r>
              <a:rPr lang="fr-FR" sz="2400" b="1" dirty="0" smtClean="0"/>
              <a:t>un tabagisme</a:t>
            </a:r>
          </a:p>
          <a:p>
            <a:pPr>
              <a:buFont typeface="Wingdings" pitchFamily="2" charset="2"/>
              <a:buChar char="q"/>
            </a:pPr>
            <a:r>
              <a:rPr lang="fr-FR" sz="2400" b="1" i="1" dirty="0" smtClean="0">
                <a:solidFill>
                  <a:srgbClr val="FF0000"/>
                </a:solidFill>
              </a:rPr>
              <a:t>Antécédents personnels</a:t>
            </a:r>
            <a:r>
              <a:rPr lang="fr-FR" sz="2400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 smtClean="0"/>
              <a:t>diabète,  drépanocytose, troubles de la coagulation , infections urinaires, lithiases urinaires, tumeurs urologiques , une infection ORL récente [GNA post-streptococciques].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dirty="0" smtClean="0"/>
              <a:t>Traitement en cours (des anticoagulants ou des antiagrégants plaquettaires, Médicaments colorant les urines , des AINS ,pénicilline ou rifampicine (responsables de néphropathie).</a:t>
            </a:r>
          </a:p>
          <a:p>
            <a:pPr>
              <a:buFont typeface="Wingdings" pitchFamily="2" charset="2"/>
              <a:buChar char="q"/>
            </a:pPr>
            <a:r>
              <a:rPr lang="fr-FR" sz="2400" b="1" i="1" dirty="0" smtClean="0">
                <a:solidFill>
                  <a:srgbClr val="FF0000"/>
                </a:solidFill>
              </a:rPr>
              <a:t>Antécédents familiaux</a:t>
            </a:r>
            <a:r>
              <a:rPr lang="fr-FR" sz="2400" b="1" i="1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sz="2400" b="1" i="1" dirty="0" smtClean="0"/>
              <a:t> </a:t>
            </a:r>
            <a:r>
              <a:rPr lang="fr-FR" sz="2400" dirty="0" smtClean="0"/>
              <a:t>la polykystose hépatorénale , cancers (rénaux, prostatiques ou urothéliaux), une insuffisance rénale , une surdité héréditaire (syndrome d'</a:t>
            </a:r>
            <a:r>
              <a:rPr lang="fr-FR" sz="2400" dirty="0" err="1" smtClean="0"/>
              <a:t>Alport</a:t>
            </a:r>
            <a:r>
              <a:rPr lang="fr-FR" sz="2400" dirty="0" smtClean="0"/>
              <a:t>). </a:t>
            </a:r>
          </a:p>
        </p:txBody>
      </p:sp>
    </p:spTree>
    <p:extLst>
      <p:ext uri="{BB962C8B-B14F-4D97-AF65-F5344CB8AC3E}">
        <p14:creationId xmlns="" xmlns:p14="http://schemas.microsoft.com/office/powerpoint/2010/main" val="6299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Enquête étiologique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000" b="1" i="1" dirty="0" smtClean="0">
                <a:solidFill>
                  <a:srgbClr val="0070C0"/>
                </a:solidFill>
              </a:rPr>
              <a:t> </a:t>
            </a:r>
            <a:r>
              <a:rPr lang="fr-FR" sz="2400" b="1" i="1" dirty="0" smtClean="0">
                <a:solidFill>
                  <a:srgbClr val="0070C0"/>
                </a:solidFill>
              </a:rPr>
              <a:t> Interrogatoire</a:t>
            </a:r>
            <a:endParaRPr lang="fr-FR" sz="24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1800" b="1" i="1" dirty="0" smtClean="0">
                <a:solidFill>
                  <a:srgbClr val="FF0000"/>
                </a:solidFill>
              </a:rPr>
              <a:t>Signes généraux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Notion de </a:t>
            </a:r>
            <a:r>
              <a:rPr lang="fr-FR" sz="1800" b="1" dirty="0" smtClean="0"/>
              <a:t>fièvre</a:t>
            </a:r>
            <a:r>
              <a:rPr lang="fr-FR" sz="1800" dirty="0" smtClean="0"/>
              <a:t>, perte de </a:t>
            </a:r>
            <a:r>
              <a:rPr lang="fr-FR" sz="1800" b="1" dirty="0" smtClean="0"/>
              <a:t>poids</a:t>
            </a:r>
            <a:r>
              <a:rPr lang="fr-FR" sz="1800" dirty="0" smtClean="0"/>
              <a:t>, </a:t>
            </a:r>
            <a:r>
              <a:rPr lang="fr-FR" sz="1800" b="1" dirty="0" smtClean="0"/>
              <a:t>asthénie</a:t>
            </a:r>
            <a:r>
              <a:rPr lang="fr-FR" sz="1800" dirty="0" smtClean="0"/>
              <a:t> </a:t>
            </a:r>
            <a:endParaRPr lang="fr-FR" sz="1800" b="1" dirty="0" smtClean="0"/>
          </a:p>
          <a:p>
            <a:pPr>
              <a:buFont typeface="Wingdings" pitchFamily="2" charset="2"/>
              <a:buChar char="q"/>
            </a:pPr>
            <a:r>
              <a:rPr lang="fr-FR" sz="1800" b="1" i="1" dirty="0" smtClean="0">
                <a:solidFill>
                  <a:srgbClr val="FF0000"/>
                </a:solidFill>
              </a:rPr>
              <a:t>Signes fonctionnels urologiques </a:t>
            </a:r>
            <a:endParaRPr lang="fr-FR" sz="1800" dirty="0" smtClean="0"/>
          </a:p>
          <a:p>
            <a:pPr lvl="1">
              <a:buFont typeface="Wingdings" pitchFamily="2" charset="2"/>
              <a:buChar char="Ø"/>
            </a:pPr>
            <a:r>
              <a:rPr lang="fr-FR" sz="1800" b="1" dirty="0" smtClean="0"/>
              <a:t>pollakiurie</a:t>
            </a:r>
            <a:r>
              <a:rPr lang="fr-FR" sz="1800" dirty="0" smtClean="0"/>
              <a:t> , </a:t>
            </a:r>
            <a:r>
              <a:rPr lang="fr-FR" sz="1800" b="1" dirty="0" smtClean="0"/>
              <a:t>dysurie</a:t>
            </a:r>
            <a:r>
              <a:rPr lang="fr-FR" sz="1800" dirty="0" smtClean="0"/>
              <a:t> </a:t>
            </a:r>
            <a:r>
              <a:rPr lang="fr-FR" sz="1800" dirty="0" smtClean="0">
                <a:sym typeface="Wingdings" pitchFamily="2" charset="2"/>
              </a:rPr>
              <a:t></a:t>
            </a:r>
            <a:r>
              <a:rPr lang="fr-FR" sz="1800" dirty="0" smtClean="0"/>
              <a:t> </a:t>
            </a:r>
            <a:r>
              <a:rPr lang="fr-FR" sz="1800" b="1" u="sng" dirty="0" smtClean="0">
                <a:solidFill>
                  <a:srgbClr val="0070C0"/>
                </a:solidFill>
              </a:rPr>
              <a:t>étiologie du bas appareil</a:t>
            </a:r>
            <a:r>
              <a:rPr lang="fr-FR" sz="1800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b="1" dirty="0" smtClean="0"/>
              <a:t>douleurs lombaires </a:t>
            </a:r>
            <a:r>
              <a:rPr lang="fr-FR" sz="1800" dirty="0" smtClean="0"/>
              <a:t>, </a:t>
            </a:r>
            <a:r>
              <a:rPr lang="fr-FR" sz="1800" b="1" dirty="0" smtClean="0"/>
              <a:t>coliques néphrétiques </a:t>
            </a:r>
            <a:r>
              <a:rPr lang="fr-FR" sz="1800" dirty="0" smtClean="0">
                <a:sym typeface="Wingdings" pitchFamily="2" charset="2"/>
              </a:rPr>
              <a:t> </a:t>
            </a:r>
            <a:r>
              <a:rPr lang="fr-FR" sz="1800" b="1" u="sng" dirty="0" err="1" smtClean="0">
                <a:solidFill>
                  <a:srgbClr val="0070C0"/>
                </a:solidFill>
              </a:rPr>
              <a:t>caillotage</a:t>
            </a:r>
            <a:r>
              <a:rPr lang="fr-FR" sz="1800" dirty="0" smtClean="0"/>
              <a:t> de la voie excrétrice ou une </a:t>
            </a:r>
            <a:r>
              <a:rPr lang="fr-FR" sz="1800" b="1" u="sng" dirty="0" smtClean="0">
                <a:solidFill>
                  <a:srgbClr val="0070C0"/>
                </a:solidFill>
              </a:rPr>
              <a:t>pathologie lithiasique</a:t>
            </a:r>
            <a:r>
              <a:rPr lang="fr-FR" sz="1800" b="1" dirty="0" smtClean="0">
                <a:solidFill>
                  <a:srgbClr val="0070C0"/>
                </a:solidFill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fr-FR" sz="1800" b="1" i="1" dirty="0" smtClean="0">
                <a:solidFill>
                  <a:srgbClr val="FF0000"/>
                </a:solidFill>
              </a:rPr>
              <a:t>Symptômes évocateurs de néphropathie</a:t>
            </a:r>
            <a:endParaRPr lang="fr-FR" sz="1800" dirty="0" smtClean="0"/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Présence </a:t>
            </a:r>
            <a:r>
              <a:rPr lang="fr-FR" sz="1800" b="1" dirty="0" smtClean="0"/>
              <a:t>d'</a:t>
            </a:r>
            <a:r>
              <a:rPr lang="fr-FR" sz="1800" b="1" dirty="0" err="1" smtClean="0"/>
              <a:t>oedèmes</a:t>
            </a:r>
            <a:r>
              <a:rPr lang="fr-FR" sz="1800" b="1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Signes indirects </a:t>
            </a:r>
            <a:r>
              <a:rPr lang="fr-FR" sz="1800" b="1" dirty="0" smtClean="0"/>
              <a:t>d'HTA</a:t>
            </a:r>
            <a:r>
              <a:rPr lang="fr-FR" sz="1800" dirty="0" smtClean="0"/>
              <a:t> (céphalées, acouphènes…).</a:t>
            </a:r>
          </a:p>
          <a:p>
            <a:pPr>
              <a:buFont typeface="Wingdings" pitchFamily="2" charset="2"/>
              <a:buChar char="q"/>
            </a:pPr>
            <a:r>
              <a:rPr lang="fr-FR" sz="1800" b="1" i="1" dirty="0" smtClean="0">
                <a:solidFill>
                  <a:srgbClr val="FF0000"/>
                </a:solidFill>
              </a:rPr>
              <a:t>Contexte évocateur </a:t>
            </a:r>
            <a:r>
              <a:rPr lang="fr-FR" sz="18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 un traumatisme, 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 smtClean="0"/>
              <a:t>une </a:t>
            </a:r>
            <a:r>
              <a:rPr lang="fr-FR" sz="1800" b="1" dirty="0" smtClean="0"/>
              <a:t>chirurgie urologique </a:t>
            </a:r>
            <a:r>
              <a:rPr lang="fr-FR" sz="1800" dirty="0" smtClean="0"/>
              <a:t>ou une </a:t>
            </a:r>
            <a:r>
              <a:rPr lang="fr-FR" sz="1800" b="1" dirty="0" smtClean="0"/>
              <a:t>manœuvre </a:t>
            </a:r>
            <a:r>
              <a:rPr lang="fr-FR" sz="1800" b="1" dirty="0" err="1" smtClean="0"/>
              <a:t>endo</a:t>
            </a:r>
            <a:r>
              <a:rPr lang="fr-FR" sz="1800" b="1" dirty="0" smtClean="0"/>
              <a:t>-urologique </a:t>
            </a:r>
            <a:r>
              <a:rPr lang="fr-FR" sz="1800" dirty="0" smtClean="0"/>
              <a:t>récente (sondage, cystoscopie).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b="1" dirty="0" smtClean="0"/>
              <a:t>Nombre </a:t>
            </a:r>
            <a:r>
              <a:rPr lang="fr-FR" sz="1800" dirty="0" smtClean="0"/>
              <a:t>d’épisode, la </a:t>
            </a:r>
            <a:r>
              <a:rPr lang="fr-FR" sz="1800" b="1" dirty="0" smtClean="0"/>
              <a:t>date</a:t>
            </a:r>
            <a:r>
              <a:rPr lang="fr-FR" sz="1800" dirty="0" smtClean="0"/>
              <a:t> de survenue, la </a:t>
            </a:r>
            <a:r>
              <a:rPr lang="fr-FR" sz="1800" b="1" dirty="0" smtClean="0"/>
              <a:t>durée</a:t>
            </a:r>
            <a:r>
              <a:rPr lang="fr-FR" sz="1800" dirty="0" smtClean="0"/>
              <a:t> d'évolution, le </a:t>
            </a:r>
            <a:r>
              <a:rPr lang="fr-FR" sz="1800" b="1" dirty="0" smtClean="0"/>
              <a:t>caractère cyclique </a:t>
            </a:r>
            <a:r>
              <a:rPr lang="fr-FR" sz="1800" dirty="0" smtClean="0"/>
              <a:t>ou non du saignement (endométriose).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 </a:t>
            </a:r>
            <a:r>
              <a:rPr lang="fr-FR" sz="3600" b="1" i="1" dirty="0">
                <a:solidFill>
                  <a:srgbClr val="FF0000"/>
                </a:solidFill>
              </a:rPr>
              <a:t>Enquête étiologique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4292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6000" b="1" i="1" dirty="0" smtClean="0">
                <a:solidFill>
                  <a:srgbClr val="0070C0"/>
                </a:solidFill>
              </a:rPr>
              <a:t>     </a:t>
            </a:r>
            <a:r>
              <a:rPr lang="fr-FR" sz="11200" b="1" dirty="0" smtClean="0">
                <a:solidFill>
                  <a:srgbClr val="0070C0"/>
                </a:solidFill>
              </a:rPr>
              <a:t>Examen </a:t>
            </a:r>
            <a:r>
              <a:rPr lang="fr-FR" sz="11200" b="1" dirty="0">
                <a:solidFill>
                  <a:srgbClr val="0070C0"/>
                </a:solidFill>
              </a:rPr>
              <a:t>physique</a:t>
            </a:r>
            <a:endParaRPr lang="fr-FR" sz="8000" b="1" dirty="0">
              <a:solidFill>
                <a:srgbClr val="0070C0"/>
              </a:solidFill>
            </a:endParaRPr>
          </a:p>
          <a:p>
            <a:pPr marL="627063" lvl="3" indent="-354013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fr-FR" sz="8800" dirty="0" smtClean="0"/>
              <a:t> </a:t>
            </a:r>
            <a:r>
              <a:rPr lang="fr-FR" sz="8800" b="1" i="1" u="sng" dirty="0" smtClean="0"/>
              <a:t>Signes généraux </a:t>
            </a:r>
            <a:r>
              <a:rPr lang="fr-FR" sz="8800" u="sng" dirty="0" smtClean="0"/>
              <a:t>: </a:t>
            </a:r>
            <a:r>
              <a:rPr lang="fr-FR" sz="8800" dirty="0"/>
              <a:t> </a:t>
            </a:r>
          </a:p>
          <a:p>
            <a:pPr marL="627063" lvl="4" indent="0">
              <a:buNone/>
              <a:tabLst>
                <a:tab pos="627063" algn="l"/>
              </a:tabLst>
            </a:pPr>
            <a:r>
              <a:rPr lang="fr-FR" sz="8800" dirty="0" smtClean="0"/>
              <a:t>  - Etat général, T</a:t>
            </a:r>
            <a:r>
              <a:rPr lang="fr-FR" sz="8800" dirty="0" smtClean="0">
                <a:latin typeface="Courier New"/>
                <a:cs typeface="Courier New"/>
              </a:rPr>
              <a:t>°</a:t>
            </a:r>
            <a:r>
              <a:rPr lang="fr-FR" sz="8800" dirty="0" smtClean="0">
                <a:solidFill>
                  <a:prstClr val="black"/>
                </a:solidFill>
              </a:rPr>
              <a:t> , </a:t>
            </a:r>
            <a:r>
              <a:rPr lang="fr-FR" sz="8800" dirty="0" smtClean="0"/>
              <a:t>Pouls ,  TA , Pâleur cutanéo-muqueuse/polypnée (</a:t>
            </a:r>
            <a:r>
              <a:rPr lang="fr-FR" sz="8800" b="1" i="1" dirty="0" smtClean="0"/>
              <a:t> </a:t>
            </a:r>
            <a:r>
              <a:rPr lang="fr-FR" sz="8800" i="1" dirty="0" smtClean="0"/>
              <a:t>signes </a:t>
            </a:r>
            <a:r>
              <a:rPr lang="fr-FR" sz="8800" b="1" i="1" dirty="0" smtClean="0"/>
              <a:t>d’anémie </a:t>
            </a:r>
            <a:r>
              <a:rPr lang="fr-FR" sz="8800" dirty="0" smtClean="0"/>
              <a:t>)</a:t>
            </a:r>
          </a:p>
          <a:p>
            <a:pPr marL="627063" lvl="4" indent="-354013">
              <a:buNone/>
              <a:tabLst>
                <a:tab pos="355600" algn="l"/>
              </a:tabLst>
            </a:pPr>
            <a:r>
              <a:rPr lang="fr-FR" sz="8800" dirty="0" smtClean="0"/>
              <a:t>          - Troubles de la crase sanguine : pétéchies, épistaxis, gingivorragies</a:t>
            </a:r>
          </a:p>
          <a:p>
            <a:pPr marL="627063" lvl="4" indent="-354013">
              <a:buNone/>
              <a:tabLst>
                <a:tab pos="355600" algn="l"/>
              </a:tabLst>
            </a:pPr>
            <a:endParaRPr lang="fr-FR" sz="8800" dirty="0" smtClean="0"/>
          </a:p>
          <a:p>
            <a:pPr marL="627063" lvl="3" indent="-354013">
              <a:buFont typeface="Wingdings" pitchFamily="2" charset="2"/>
              <a:buChar char="Ø"/>
              <a:tabLst>
                <a:tab pos="355600" algn="l"/>
              </a:tabLst>
            </a:pPr>
            <a:r>
              <a:rPr lang="fr-FR" sz="8800" b="1" i="1" u="sng" dirty="0" smtClean="0"/>
              <a:t>Palpation des fosses lombaires :</a:t>
            </a:r>
            <a:r>
              <a:rPr lang="fr-FR" sz="8800" b="1" dirty="0" smtClean="0"/>
              <a:t> </a:t>
            </a:r>
            <a:r>
              <a:rPr lang="fr-FR" sz="8800" i="1" dirty="0" smtClean="0"/>
              <a:t>Contact lombaire</a:t>
            </a:r>
            <a:r>
              <a:rPr lang="fr-FR" sz="8800" dirty="0" smtClean="0"/>
              <a:t> (</a:t>
            </a:r>
            <a:r>
              <a:rPr lang="fr-FR" sz="8800" b="1" i="1" dirty="0" smtClean="0">
                <a:solidFill>
                  <a:srgbClr val="0070C0"/>
                </a:solidFill>
              </a:rPr>
              <a:t>grosse tumeur rénale</a:t>
            </a:r>
            <a:r>
              <a:rPr lang="fr-FR" sz="8800" dirty="0" smtClean="0"/>
              <a:t> ;</a:t>
            </a:r>
            <a:r>
              <a:rPr lang="fr-FR" sz="8800" dirty="0" smtClean="0">
                <a:solidFill>
                  <a:prstClr val="black"/>
                </a:solidFill>
              </a:rPr>
              <a:t> ou </a:t>
            </a:r>
            <a:r>
              <a:rPr lang="fr-FR" sz="8800" b="1" dirty="0" smtClean="0">
                <a:solidFill>
                  <a:srgbClr val="0070C0"/>
                </a:solidFill>
              </a:rPr>
              <a:t>une polykystose</a:t>
            </a:r>
            <a:r>
              <a:rPr lang="fr-FR" sz="8800" dirty="0" smtClean="0"/>
              <a:t>)</a:t>
            </a:r>
          </a:p>
          <a:p>
            <a:pPr marL="627063" lvl="3" indent="-354013">
              <a:buFont typeface="Wingdings" pitchFamily="2" charset="2"/>
              <a:buChar char="Ø"/>
              <a:tabLst>
                <a:tab pos="355600" algn="l"/>
              </a:tabLst>
            </a:pPr>
            <a:endParaRPr lang="fr-FR" sz="8800" dirty="0" smtClean="0">
              <a:solidFill>
                <a:srgbClr val="0070C0"/>
              </a:solidFill>
            </a:endParaRPr>
          </a:p>
          <a:p>
            <a:pPr marL="627063" lvl="3" indent="-354013">
              <a:buFont typeface="Wingdings" pitchFamily="2" charset="2"/>
              <a:buChar char="Ø"/>
              <a:tabLst>
                <a:tab pos="355600" algn="l"/>
              </a:tabLst>
            </a:pPr>
            <a:r>
              <a:rPr lang="fr-FR" sz="8800" b="1" i="1" u="sng" dirty="0" smtClean="0"/>
              <a:t>Palpation abdominale :</a:t>
            </a:r>
            <a:r>
              <a:rPr lang="fr-FR" sz="8800" b="1" dirty="0" smtClean="0"/>
              <a:t> </a:t>
            </a:r>
            <a:r>
              <a:rPr lang="fr-FR" sz="8800" i="1" dirty="0" smtClean="0"/>
              <a:t>Globe vésical (</a:t>
            </a:r>
            <a:r>
              <a:rPr lang="fr-FR" sz="8800" b="1" i="1" dirty="0" err="1" smtClean="0">
                <a:solidFill>
                  <a:srgbClr val="0070C0"/>
                </a:solidFill>
              </a:rPr>
              <a:t>caillotage</a:t>
            </a:r>
            <a:r>
              <a:rPr lang="fr-FR" sz="8800" i="1" dirty="0" smtClean="0"/>
              <a:t>) ,</a:t>
            </a:r>
            <a:r>
              <a:rPr lang="fr-FR" sz="8800" dirty="0" smtClean="0"/>
              <a:t> Masse abdominale </a:t>
            </a:r>
            <a:r>
              <a:rPr lang="fr-FR" sz="8800" i="1" dirty="0" smtClean="0"/>
              <a:t>(une </a:t>
            </a:r>
            <a:r>
              <a:rPr lang="fr-FR" sz="8800" b="1" i="1" dirty="0" smtClean="0">
                <a:solidFill>
                  <a:srgbClr val="0070C0"/>
                </a:solidFill>
              </a:rPr>
              <a:t>masse pelvienne</a:t>
            </a:r>
            <a:r>
              <a:rPr lang="fr-FR" sz="8800" b="1" dirty="0" smtClean="0">
                <a:solidFill>
                  <a:srgbClr val="0070C0"/>
                </a:solidFill>
              </a:rPr>
              <a:t> </a:t>
            </a:r>
            <a:r>
              <a:rPr lang="fr-FR" sz="8800" dirty="0" smtClean="0"/>
              <a:t>en faveur d’une </a:t>
            </a:r>
            <a:r>
              <a:rPr lang="fr-FR" sz="8800" b="1" i="1" dirty="0" smtClean="0">
                <a:solidFill>
                  <a:srgbClr val="0070C0"/>
                </a:solidFill>
              </a:rPr>
              <a:t>tumeur vésicale </a:t>
            </a:r>
            <a:r>
              <a:rPr lang="fr-FR" sz="8800" i="1" dirty="0" smtClean="0"/>
              <a:t>évoluée). </a:t>
            </a:r>
          </a:p>
          <a:p>
            <a:pPr marL="627063" lvl="3" indent="-354013">
              <a:buFont typeface="Wingdings" pitchFamily="2" charset="2"/>
              <a:buChar char="Ø"/>
              <a:tabLst>
                <a:tab pos="355600" algn="l"/>
              </a:tabLst>
            </a:pPr>
            <a:endParaRPr lang="fr-FR" sz="8800" dirty="0" smtClean="0"/>
          </a:p>
          <a:p>
            <a:pPr marL="627063" lvl="3" indent="-354013">
              <a:buFont typeface="Wingdings" pitchFamily="2" charset="2"/>
              <a:buChar char="Ø"/>
              <a:tabLst>
                <a:tab pos="355600" algn="l"/>
              </a:tabLst>
            </a:pPr>
            <a:r>
              <a:rPr lang="fr-FR" sz="8800" b="1" i="1" u="sng" dirty="0" smtClean="0"/>
              <a:t>Palpation des organes génitaux externes (OGE) </a:t>
            </a:r>
            <a:r>
              <a:rPr lang="fr-FR" sz="8800" i="1" u="sng" dirty="0" smtClean="0"/>
              <a:t>:</a:t>
            </a:r>
            <a:endParaRPr lang="fr-FR" sz="8800" dirty="0" smtClean="0"/>
          </a:p>
          <a:p>
            <a:pPr marL="627063" lvl="4" indent="-354013">
              <a:buNone/>
              <a:tabLst>
                <a:tab pos="355600" algn="l"/>
              </a:tabLst>
            </a:pPr>
            <a:r>
              <a:rPr lang="fr-FR" sz="8800" b="1" i="1" dirty="0" smtClean="0"/>
              <a:t>           - </a:t>
            </a:r>
            <a:r>
              <a:rPr lang="fr-FR" sz="8800" i="1" dirty="0" smtClean="0"/>
              <a:t>Une induration épididymaire</a:t>
            </a:r>
            <a:r>
              <a:rPr lang="fr-FR" sz="8800" dirty="0" smtClean="0"/>
              <a:t> faisant rechercher </a:t>
            </a:r>
            <a:r>
              <a:rPr lang="fr-FR" sz="8800" i="1" dirty="0" smtClean="0"/>
              <a:t>une </a:t>
            </a:r>
            <a:r>
              <a:rPr lang="fr-FR" sz="8800" b="1" i="1" dirty="0" smtClean="0">
                <a:solidFill>
                  <a:srgbClr val="0070C0"/>
                </a:solidFill>
              </a:rPr>
              <a:t>tuberculose</a:t>
            </a:r>
            <a:endParaRPr lang="fr-FR" sz="8800" dirty="0" smtClean="0"/>
          </a:p>
          <a:p>
            <a:pPr marL="627063" lvl="4" indent="-354013">
              <a:buNone/>
              <a:tabLst>
                <a:tab pos="355600" algn="l"/>
              </a:tabLst>
            </a:pPr>
            <a:r>
              <a:rPr lang="fr-FR" sz="8800" dirty="0" smtClean="0"/>
              <a:t>           - Une varicocèle </a:t>
            </a:r>
            <a:r>
              <a:rPr lang="fr-FR" sz="8800" i="1" dirty="0" smtClean="0"/>
              <a:t>récente</a:t>
            </a:r>
            <a:r>
              <a:rPr lang="fr-FR" sz="8800" dirty="0" smtClean="0"/>
              <a:t> évoquant un </a:t>
            </a:r>
            <a:r>
              <a:rPr lang="fr-FR" sz="8800" i="1" dirty="0" smtClean="0"/>
              <a:t>envahissement veineux d'un </a:t>
            </a:r>
            <a:r>
              <a:rPr lang="fr-FR" sz="8800" b="1" i="1" dirty="0" smtClean="0">
                <a:solidFill>
                  <a:srgbClr val="0070C0"/>
                </a:solidFill>
              </a:rPr>
              <a:t>cancer du rein</a:t>
            </a:r>
            <a:endParaRPr lang="fr-FR" sz="8800" b="1" dirty="0" smtClean="0">
              <a:solidFill>
                <a:srgbClr val="0070C0"/>
              </a:solidFill>
            </a:endParaRPr>
          </a:p>
          <a:p>
            <a:pPr marL="627063" lvl="3" indent="-354013">
              <a:buFont typeface="Wingdings" pitchFamily="2" charset="2"/>
              <a:buChar char="Ø"/>
              <a:tabLst>
                <a:tab pos="355600" algn="l"/>
              </a:tabLst>
            </a:pPr>
            <a:r>
              <a:rPr lang="fr-FR" sz="8800" b="1" i="1" u="sng" dirty="0" smtClean="0"/>
              <a:t>Touchers pelviens :</a:t>
            </a:r>
            <a:endParaRPr lang="fr-FR" sz="8800" b="1" dirty="0" smtClean="0"/>
          </a:p>
          <a:p>
            <a:pPr marL="627063" lvl="4" indent="-354013">
              <a:buNone/>
              <a:tabLst>
                <a:tab pos="355600" algn="l"/>
              </a:tabLst>
            </a:pPr>
            <a:r>
              <a:rPr lang="fr-FR" sz="8800" i="1" dirty="0" smtClean="0"/>
              <a:t>           - Une induration prostatique </a:t>
            </a:r>
            <a:r>
              <a:rPr lang="fr-FR" sz="8800" dirty="0" smtClean="0"/>
              <a:t>d'un </a:t>
            </a:r>
            <a:r>
              <a:rPr lang="fr-FR" sz="8800" b="1" i="1" dirty="0" smtClean="0">
                <a:solidFill>
                  <a:srgbClr val="0070C0"/>
                </a:solidFill>
              </a:rPr>
              <a:t>adénocarcinome prostatique</a:t>
            </a:r>
            <a:r>
              <a:rPr lang="fr-FR" sz="8800" b="1" dirty="0" smtClean="0">
                <a:solidFill>
                  <a:srgbClr val="0070C0"/>
                </a:solidFill>
              </a:rPr>
              <a:t> </a:t>
            </a:r>
            <a:r>
              <a:rPr lang="fr-FR" sz="8800" dirty="0" smtClean="0"/>
              <a:t>(hématurie initiale), </a:t>
            </a:r>
            <a:r>
              <a:rPr lang="fr-FR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Masse pelvienne.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	               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298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Enquête </a:t>
            </a:r>
            <a:r>
              <a:rPr lang="fr-FR" sz="3600" b="1" i="1" dirty="0">
                <a:solidFill>
                  <a:srgbClr val="FF0000"/>
                </a:solidFill>
              </a:rPr>
              <a:t>étiologique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48324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r-FR" sz="11200" b="1" i="1" dirty="0" smtClean="0">
                <a:solidFill>
                  <a:srgbClr val="0070C0"/>
                </a:solidFill>
              </a:rPr>
              <a:t>Examens complémentaires biologique</a:t>
            </a:r>
            <a:endParaRPr lang="fr-FR" sz="1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6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marL="0" indent="0">
              <a:buNone/>
            </a:pPr>
            <a:r>
              <a:rPr lang="fr-FR" sz="6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fr-FR" sz="8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ECBU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6800" dirty="0" smtClean="0"/>
              <a:t>Recherche </a:t>
            </a:r>
            <a:r>
              <a:rPr lang="fr-FR" sz="6800" b="1" i="1" dirty="0" smtClean="0"/>
              <a:t>une </a:t>
            </a:r>
            <a:r>
              <a:rPr lang="fr-FR" sz="6800" b="1" i="1" dirty="0"/>
              <a:t>infection </a:t>
            </a:r>
            <a:r>
              <a:rPr lang="fr-FR" sz="6800" b="1" i="1" dirty="0" smtClean="0"/>
              <a:t>urinaire </a:t>
            </a:r>
            <a:r>
              <a:rPr lang="fr-FR" sz="6800" dirty="0" smtClean="0"/>
              <a:t>non spécifique</a:t>
            </a:r>
          </a:p>
          <a:p>
            <a:pPr>
              <a:buNone/>
            </a:pPr>
            <a:r>
              <a:rPr lang="fr-FR" sz="7200" dirty="0" smtClean="0"/>
              <a:t>                         ou spécifique</a:t>
            </a:r>
            <a:r>
              <a:rPr lang="fr-FR" sz="7200" dirty="0">
                <a:solidFill>
                  <a:prstClr val="black"/>
                </a:solidFill>
              </a:rPr>
              <a:t> (</a:t>
            </a:r>
            <a:r>
              <a:rPr lang="fr-FR" sz="7200" b="1" i="1" dirty="0" err="1" smtClean="0">
                <a:solidFill>
                  <a:prstClr val="black"/>
                </a:solidFill>
              </a:rPr>
              <a:t>bilharzienne</a:t>
            </a:r>
            <a:r>
              <a:rPr lang="fr-FR" sz="7200" b="1" i="1" dirty="0" smtClean="0">
                <a:solidFill>
                  <a:prstClr val="black"/>
                </a:solidFill>
              </a:rPr>
              <a:t> </a:t>
            </a:r>
            <a:r>
              <a:rPr lang="fr-FR" sz="7200" b="1" i="1" dirty="0">
                <a:solidFill>
                  <a:prstClr val="black"/>
                </a:solidFill>
              </a:rPr>
              <a:t>ou </a:t>
            </a:r>
            <a:r>
              <a:rPr lang="fr-FR" sz="7200" b="1" i="1" dirty="0" smtClean="0">
                <a:solidFill>
                  <a:prstClr val="black"/>
                </a:solidFill>
              </a:rPr>
              <a:t>tuberculeuse</a:t>
            </a:r>
            <a:r>
              <a:rPr lang="fr-FR" sz="7200" dirty="0" smtClean="0">
                <a:solidFill>
                  <a:prstClr val="black"/>
                </a:solidFill>
              </a:rPr>
              <a:t>) </a:t>
            </a:r>
            <a:endParaRPr lang="fr-FR" sz="7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6800" dirty="0"/>
              <a:t>C</a:t>
            </a:r>
            <a:r>
              <a:rPr lang="fr-FR" sz="6800" dirty="0" smtClean="0"/>
              <a:t>onfirme </a:t>
            </a:r>
            <a:r>
              <a:rPr lang="fr-FR" sz="6800" dirty="0"/>
              <a:t>le diagnostic d’hématurie en cas de doute et précise la morphologie érythrocytaire ou la présence de </a:t>
            </a:r>
            <a:r>
              <a:rPr lang="fr-FR" sz="6800" b="1" i="1" dirty="0"/>
              <a:t>cylindres hématiques </a:t>
            </a:r>
            <a:r>
              <a:rPr lang="fr-FR" sz="6800" dirty="0"/>
              <a:t>orientant vers une origine néphrologique</a:t>
            </a:r>
            <a:r>
              <a:rPr lang="fr-FR" sz="60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6000" dirty="0"/>
          </a:p>
          <a:p>
            <a:pPr marL="0" indent="0">
              <a:buNone/>
            </a:pPr>
            <a:r>
              <a:rPr lang="fr-FR" sz="6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 La protéinurie des 24 heures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6800" dirty="0" smtClean="0"/>
              <a:t>Son taux est spécifique d’une atteinte glomérulaire au-delà de 2 g/24 h.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sz="6800" dirty="0" smtClean="0"/>
          </a:p>
          <a:p>
            <a:pPr marL="0" indent="0">
              <a:buNone/>
            </a:pPr>
            <a:r>
              <a:rPr lang="fr-FR" sz="6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fr-FR" sz="80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Pour apprécier le retentissement de l’hématurie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6800" dirty="0" smtClean="0"/>
              <a:t>FNS et </a:t>
            </a:r>
            <a:r>
              <a:rPr lang="fr-FR" sz="6800" dirty="0"/>
              <a:t>un bilan d’hémostase (TP/TCA) 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6800" dirty="0" smtClean="0"/>
              <a:t> urée , créatinine</a:t>
            </a:r>
            <a:r>
              <a:rPr lang="fr-FR" sz="6000" dirty="0" smtClean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595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 </a:t>
            </a:r>
            <a:r>
              <a:rPr lang="fr-FR" sz="3600" b="1" i="1" dirty="0">
                <a:solidFill>
                  <a:srgbClr val="FF0000"/>
                </a:solidFill>
              </a:rPr>
              <a:t>Enquête étiologique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504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i="1" dirty="0" smtClean="0">
                <a:solidFill>
                  <a:srgbClr val="0070C0"/>
                </a:solidFill>
              </a:rPr>
              <a:t>Examens complémentaires Morphologiques</a:t>
            </a:r>
          </a:p>
          <a:p>
            <a:pPr>
              <a:lnSpc>
                <a:spcPct val="110000"/>
              </a:lnSpc>
            </a:pPr>
            <a:r>
              <a:rPr lang="fr-F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échographie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vésico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-rénale</a:t>
            </a:r>
            <a:r>
              <a:rPr lang="fr-F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</a:t>
            </a:r>
            <a:r>
              <a:rPr lang="fr-FR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 de 1</a:t>
            </a:r>
            <a:r>
              <a:rPr lang="fr-FR" sz="2400" b="1" i="1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r>
              <a:rPr lang="fr-FR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intention</a:t>
            </a:r>
            <a:r>
              <a:rPr lang="fr-FR" sz="2400" i="1" dirty="0" smtClean="0"/>
              <a:t>. </a:t>
            </a:r>
            <a:endParaRPr lang="fr-FR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2400" dirty="0" smtClean="0"/>
              <a:t> Rechercher des</a:t>
            </a:r>
            <a:r>
              <a:rPr lang="fr-FR" sz="2400" b="1" i="1" dirty="0" smtClean="0"/>
              <a:t>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fr-FR" sz="2400" b="1" i="1" dirty="0" smtClean="0"/>
              <a:t>lithiases</a:t>
            </a:r>
            <a:r>
              <a:rPr lang="fr-FR" sz="2400" dirty="0" smtClean="0"/>
              <a:t>,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fr-FR" sz="2400" dirty="0" smtClean="0"/>
              <a:t>des </a:t>
            </a:r>
            <a:r>
              <a:rPr lang="fr-FR" sz="2400" b="1" i="1" dirty="0" smtClean="0"/>
              <a:t>tumeurs du parenchyme rénal</a:t>
            </a:r>
            <a:r>
              <a:rPr lang="fr-FR" sz="2400" dirty="0" smtClean="0"/>
              <a:t>, </a:t>
            </a:r>
            <a:r>
              <a:rPr lang="fr-FR" sz="2400" b="1" i="1" dirty="0" smtClean="0"/>
              <a:t>des cavités </a:t>
            </a:r>
            <a:r>
              <a:rPr lang="fr-FR" sz="2400" b="1" i="1" dirty="0" err="1" smtClean="0"/>
              <a:t>pyélo-calicielles</a:t>
            </a:r>
            <a:r>
              <a:rPr lang="fr-FR" sz="2400" b="1" i="1" dirty="0" smtClean="0"/>
              <a:t> </a:t>
            </a:r>
            <a:r>
              <a:rPr lang="fr-FR" sz="2400" dirty="0" smtClean="0"/>
              <a:t>ou </a:t>
            </a:r>
            <a:r>
              <a:rPr lang="fr-FR" sz="2400" b="1" i="1" dirty="0" smtClean="0"/>
              <a:t>vésicales</a:t>
            </a:r>
            <a:r>
              <a:rPr lang="fr-FR" sz="2400" dirty="0" smtClean="0"/>
              <a:t>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fr-FR" sz="2400" dirty="0" smtClean="0"/>
              <a:t>ou encore </a:t>
            </a:r>
            <a:r>
              <a:rPr lang="fr-FR" sz="2400" b="1" i="1" dirty="0" smtClean="0"/>
              <a:t>des kystes rénaux</a:t>
            </a:r>
            <a:r>
              <a:rPr lang="fr-FR" sz="2400" dirty="0" smtClean="0"/>
              <a:t>.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fr-FR" sz="2400" dirty="0" smtClean="0"/>
              <a:t>Elle peut également mettre en évidence des signes indirects (</a:t>
            </a:r>
            <a:r>
              <a:rPr lang="fr-FR" sz="2400" dirty="0" err="1" smtClean="0"/>
              <a:t>urétéro</a:t>
            </a:r>
            <a:r>
              <a:rPr lang="fr-FR" sz="2400" dirty="0" smtClean="0"/>
              <a:t>-hydronéphrose, </a:t>
            </a:r>
            <a:r>
              <a:rPr lang="fr-FR" sz="2400" dirty="0" err="1" smtClean="0"/>
              <a:t>caillotage</a:t>
            </a:r>
            <a:r>
              <a:rPr lang="fr-FR" sz="2400" dirty="0" smtClean="0"/>
              <a:t>…).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400" dirty="0" smtClean="0"/>
              <a:t>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 :</a:t>
            </a:r>
            <a:r>
              <a:rPr lang="fr-FR" sz="2400" dirty="0" smtClean="0"/>
              <a:t> </a:t>
            </a:r>
            <a:r>
              <a:rPr lang="fr-FR" sz="2400" i="1" dirty="0" smtClean="0"/>
              <a:t>Malgré son innocuité et son accessibilité, sa sensibilité est limitée pour les lésions de petites tailles, et  sa négativité ne dispense pas d’une imagerie plus sensible</a:t>
            </a:r>
            <a:r>
              <a:rPr lang="fr-FR" sz="2400" dirty="0" smtClean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071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Enquête </a:t>
            </a:r>
            <a:r>
              <a:rPr lang="fr-FR" sz="3600" b="1" i="1" dirty="0">
                <a:solidFill>
                  <a:srgbClr val="FF0000"/>
                </a:solidFill>
              </a:rPr>
              <a:t>étiologique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4464"/>
            <a:ext cx="3672408" cy="26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096344" cy="271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286125" cy="59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Zerouala\Downloads\télécharg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21088"/>
            <a:ext cx="3627411" cy="2636912"/>
          </a:xfrm>
          <a:prstGeom prst="rect">
            <a:avLst/>
          </a:prstGeom>
          <a:noFill/>
        </p:spPr>
      </p:pic>
      <p:pic>
        <p:nvPicPr>
          <p:cNvPr id="1027" name="Picture 3" descr="C:\Users\Zerouala\Downloads\téléchargement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147275"/>
            <a:ext cx="3600400" cy="271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87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 </a:t>
            </a:r>
            <a:r>
              <a:rPr lang="fr-FR" sz="3600" b="1" i="1" dirty="0">
                <a:solidFill>
                  <a:srgbClr val="FF0000"/>
                </a:solidFill>
              </a:rPr>
              <a:t>Enquête étiologique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fr-FR" sz="1800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Sa </a:t>
            </a:r>
            <a:r>
              <a:rPr lang="fr-FR" sz="2400" dirty="0">
                <a:solidFill>
                  <a:prstClr val="black"/>
                </a:solidFill>
              </a:rPr>
              <a:t>sensibilité pour </a:t>
            </a:r>
            <a:r>
              <a:rPr lang="fr-FR" sz="2400" b="1" i="1" dirty="0">
                <a:solidFill>
                  <a:srgbClr val="0070C0"/>
                </a:solidFill>
              </a:rPr>
              <a:t>la détection des tumeurs et calculs de petite taille </a:t>
            </a:r>
            <a:r>
              <a:rPr lang="fr-FR" sz="2400" dirty="0">
                <a:solidFill>
                  <a:prstClr val="black"/>
                </a:solidFill>
              </a:rPr>
              <a:t>est supérieure à celle de l’échographie. </a:t>
            </a:r>
            <a:endParaRPr lang="fr-FR" sz="24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prstClr val="black"/>
                </a:solidFill>
              </a:rPr>
              <a:t>L’acquisition </a:t>
            </a:r>
            <a:r>
              <a:rPr lang="fr-FR" sz="2400" dirty="0">
                <a:solidFill>
                  <a:prstClr val="black"/>
                </a:solidFill>
              </a:rPr>
              <a:t>en phase artérielle peut également renseigner sur </a:t>
            </a:r>
            <a:r>
              <a:rPr lang="fr-FR" sz="2400" b="1" i="1" dirty="0">
                <a:solidFill>
                  <a:prstClr val="black"/>
                </a:solidFill>
              </a:rPr>
              <a:t>une anomalie des vaisseaux rénaux </a:t>
            </a:r>
            <a:r>
              <a:rPr lang="fr-FR" sz="2400" dirty="0">
                <a:solidFill>
                  <a:prstClr val="black"/>
                </a:solidFill>
              </a:rPr>
              <a:t>(notamment en cas de traumatisme) ou la présence </a:t>
            </a:r>
            <a:r>
              <a:rPr lang="fr-FR" sz="2400" b="1" i="1" dirty="0">
                <a:solidFill>
                  <a:prstClr val="black"/>
                </a:solidFill>
              </a:rPr>
              <a:t>d’une fistule </a:t>
            </a:r>
            <a:r>
              <a:rPr lang="fr-FR" sz="2400" b="1" i="1" dirty="0" err="1" smtClean="0">
                <a:solidFill>
                  <a:prstClr val="black"/>
                </a:solidFill>
              </a:rPr>
              <a:t>aorto</a:t>
            </a:r>
            <a:r>
              <a:rPr lang="fr-FR" sz="2400" b="1" i="1" dirty="0" smtClean="0">
                <a:solidFill>
                  <a:prstClr val="black"/>
                </a:solidFill>
              </a:rPr>
              <a:t>-urétérale.</a:t>
            </a:r>
          </a:p>
          <a:p>
            <a:pPr marL="0" lvl="0" indent="0">
              <a:buNone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FR" sz="2400" dirty="0" smtClean="0">
                <a:solidFill>
                  <a:prstClr val="black"/>
                </a:solidFill>
              </a:rPr>
              <a:t>                 </a:t>
            </a:r>
            <a:r>
              <a:rPr lang="fr-FR" sz="2400" i="1" dirty="0" smtClean="0">
                <a:solidFill>
                  <a:prstClr val="black"/>
                </a:solidFill>
              </a:rPr>
              <a:t>L’</a:t>
            </a:r>
            <a:r>
              <a:rPr lang="fr-FR" sz="2400" b="1" i="1" dirty="0" smtClean="0">
                <a:solidFill>
                  <a:prstClr val="black"/>
                </a:solidFill>
              </a:rPr>
              <a:t>Uroscanner</a:t>
            </a:r>
            <a:r>
              <a:rPr lang="fr-FR" sz="2400" i="1" dirty="0" smtClean="0">
                <a:solidFill>
                  <a:prstClr val="black"/>
                </a:solidFill>
              </a:rPr>
              <a:t> est </a:t>
            </a:r>
            <a:r>
              <a:rPr lang="fr-FR" sz="2800" b="1" i="1" dirty="0" smtClean="0">
                <a:solidFill>
                  <a:srgbClr val="00B0F0"/>
                </a:solidFill>
              </a:rPr>
              <a:t>l’examen de référence </a:t>
            </a:r>
            <a:r>
              <a:rPr lang="fr-FR" sz="2400" i="1" dirty="0" smtClean="0">
                <a:solidFill>
                  <a:prstClr val="black"/>
                </a:solidFill>
              </a:rPr>
              <a:t>pour l’étude du parenchyme rénal et des voies excrétrices urinaires supérieures.</a:t>
            </a:r>
            <a:r>
              <a:rPr lang="fr-FR" sz="2400" b="1" i="1" dirty="0" smtClean="0">
                <a:solidFill>
                  <a:prstClr val="black"/>
                </a:solidFill>
              </a:rPr>
              <a:t> Il tend à remplacer l’urographie intraveineuse (UIV</a:t>
            </a:r>
            <a:r>
              <a:rPr lang="fr-FR" sz="2400" i="1" dirty="0" smtClean="0">
                <a:solidFill>
                  <a:prstClr val="black"/>
                </a:solidFill>
              </a:rPr>
              <a:t>). En cas de contre-indication, il sera remplacé par une </a:t>
            </a:r>
            <a:r>
              <a:rPr lang="fr-FR" sz="2400" i="1" dirty="0" err="1" smtClean="0">
                <a:solidFill>
                  <a:prstClr val="black"/>
                </a:solidFill>
              </a:rPr>
              <a:t>uro</a:t>
            </a:r>
            <a:r>
              <a:rPr lang="fr-FR" sz="2400" i="1" dirty="0" smtClean="0">
                <a:solidFill>
                  <a:prstClr val="black"/>
                </a:solidFill>
              </a:rPr>
              <a:t>-IRM.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27784" y="98072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70C0"/>
                </a:solidFill>
              </a:rPr>
              <a:t>Uroscanner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14038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 </a:t>
            </a:r>
            <a:r>
              <a:rPr lang="fr-FR" sz="3600" b="1" i="1" dirty="0">
                <a:solidFill>
                  <a:srgbClr val="FF0000"/>
                </a:solidFill>
              </a:rPr>
              <a:t>Enquête étiologique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664296" cy="265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93" y="1556792"/>
            <a:ext cx="3620060" cy="25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21088"/>
            <a:ext cx="33008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67284"/>
            <a:ext cx="3312368" cy="269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15816" y="980728"/>
            <a:ext cx="315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70C0"/>
                </a:solidFill>
              </a:rPr>
              <a:t>Uroscanner</a:t>
            </a:r>
            <a:endParaRPr lang="fr-FR" sz="2800" dirty="0"/>
          </a:p>
        </p:txBody>
      </p:sp>
    </p:spTree>
    <p:extLst>
      <p:ext uri="{BB962C8B-B14F-4D97-AF65-F5344CB8AC3E}">
        <p14:creationId xmlns="" xmlns:p14="http://schemas.microsoft.com/office/powerpoint/2010/main" val="3398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fr-FR" b="1" dirty="0" smtClean="0"/>
              <a:t>Objectifs Pédagogiques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fr-FR" sz="2800" dirty="0" smtClean="0"/>
              <a:t>● Connaître les critères de définition d’une hématurie. </a:t>
            </a:r>
          </a:p>
          <a:p>
            <a:pPr>
              <a:lnSpc>
                <a:spcPct val="200000"/>
              </a:lnSpc>
              <a:buNone/>
            </a:pPr>
            <a:r>
              <a:rPr lang="fr-FR" sz="2800" dirty="0" smtClean="0"/>
              <a:t>● Énumérer les principaux diagnostics différentiels d’une hématurie. </a:t>
            </a:r>
          </a:p>
          <a:p>
            <a:pPr>
              <a:lnSpc>
                <a:spcPct val="200000"/>
              </a:lnSpc>
              <a:buNone/>
            </a:pPr>
            <a:r>
              <a:rPr lang="fr-FR" sz="2800" dirty="0" smtClean="0"/>
              <a:t>●Connaître les principales orientations étiologiques.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908720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Enquête </a:t>
            </a:r>
            <a:r>
              <a:rPr lang="fr-FR" sz="3600" b="1" i="1" dirty="0">
                <a:solidFill>
                  <a:srgbClr val="FF0000"/>
                </a:solidFill>
              </a:rPr>
              <a:t>étiologique</a:t>
            </a:r>
            <a:endParaRPr lang="fr-FR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1520" y="1053899"/>
            <a:ext cx="85725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85800" algn="l"/>
              </a:tabLst>
            </a:pPr>
            <a:r>
              <a:rPr lang="fr-FR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urétrocystoscopie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000" dirty="0" smtClean="0"/>
              <a:t>: permet la détection 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fr-FR" sz="2000" dirty="0" smtClean="0"/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fr-FR" sz="2000" dirty="0" smtClean="0"/>
              <a:t>lésions </a:t>
            </a:r>
            <a:r>
              <a:rPr lang="fr-FR" sz="2000" b="1" dirty="0" smtClean="0">
                <a:solidFill>
                  <a:srgbClr val="0070C0"/>
                </a:solidFill>
              </a:rPr>
              <a:t>tumorales  endovésicale bourgeonnante </a:t>
            </a:r>
            <a:r>
              <a:rPr lang="fr-FR" sz="2000" b="1" dirty="0" smtClean="0"/>
              <a:t>ou</a:t>
            </a:r>
            <a:r>
              <a:rPr lang="fr-FR" sz="2000" b="1" dirty="0" smtClean="0">
                <a:solidFill>
                  <a:srgbClr val="0070C0"/>
                </a:solidFill>
              </a:rPr>
              <a:t> planes</a:t>
            </a:r>
            <a:r>
              <a:rPr lang="fr-FR" sz="2000" dirty="0" smtClean="0"/>
              <a:t>, non visualisées en imagerie.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fr-FR" sz="2000" dirty="0" smtClean="0"/>
              <a:t>un aspect caractéristique de </a:t>
            </a:r>
            <a:r>
              <a:rPr lang="fr-FR" sz="2000" b="1" dirty="0" smtClean="0">
                <a:solidFill>
                  <a:srgbClr val="0070C0"/>
                </a:solidFill>
              </a:rPr>
              <a:t>cystite hématurique</a:t>
            </a:r>
            <a:r>
              <a:rPr lang="fr-FR" sz="2000" dirty="0" smtClean="0"/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/>
              <a:t> des </a:t>
            </a:r>
            <a:r>
              <a:rPr lang="fr-FR" sz="2000" b="1" dirty="0" smtClean="0">
                <a:solidFill>
                  <a:srgbClr val="0070C0"/>
                </a:solidFill>
              </a:rPr>
              <a:t>œufs de bilharzies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fr-FR" sz="2000" dirty="0" smtClean="0"/>
              <a:t>Saignement des méats urétéraux,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fr-FR" sz="2000" b="1" i="1" dirty="0" smtClean="0"/>
              <a:t>                </a:t>
            </a:r>
            <a:r>
              <a:rPr lang="fr-FR" sz="2000" dirty="0" smtClean="0"/>
              <a:t> </a:t>
            </a:r>
            <a:r>
              <a:rPr lang="fr-FR" sz="2000" b="1" i="1" dirty="0" smtClean="0"/>
              <a:t>Urologique</a:t>
            </a:r>
            <a:r>
              <a:rPr lang="fr-FR" sz="2000" dirty="0" smtClean="0"/>
              <a:t> si </a:t>
            </a:r>
            <a:r>
              <a:rPr lang="fr-FR" sz="2400" b="1" i="1" dirty="0" smtClean="0"/>
              <a:t>unilatéral</a:t>
            </a:r>
            <a:r>
              <a:rPr lang="fr-FR" sz="2400" dirty="0" smtClean="0"/>
              <a:t> </a:t>
            </a:r>
            <a:r>
              <a:rPr lang="fr-FR" sz="2000" dirty="0" smtClean="0"/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fr-FR" sz="2000" b="1" i="1" dirty="0" smtClean="0"/>
              <a:t>                Néphrologique</a:t>
            </a:r>
            <a:r>
              <a:rPr lang="fr-FR" sz="2000" dirty="0" smtClean="0"/>
              <a:t> en cas de </a:t>
            </a:r>
            <a:r>
              <a:rPr lang="fr-FR" sz="2400" b="1" i="1" dirty="0" smtClean="0"/>
              <a:t>bilatéralité</a:t>
            </a:r>
            <a:r>
              <a:rPr lang="fr-FR" sz="2400" b="1" dirty="0" smtClean="0"/>
              <a:t>.</a:t>
            </a:r>
            <a:endParaRPr lang="fr-FR" sz="20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endParaRPr lang="fr-FR" sz="2000" dirty="0" smtClean="0"/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85800" algn="l"/>
              </a:tabLst>
            </a:pPr>
            <a:endParaRPr lang="fr-FR" sz="4400" dirty="0" smtClean="0"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4077072"/>
            <a:ext cx="86044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urétéroscopie</a:t>
            </a:r>
            <a:r>
              <a:rPr lang="fr-FR" sz="2800" dirty="0" smtClean="0"/>
              <a:t> :</a:t>
            </a:r>
          </a:p>
          <a:p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Suspicion de tumeur urétérale et peut s’associer à la réalisation biopsies.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L’</a:t>
            </a:r>
            <a:r>
              <a:rPr lang="fr-FR" sz="2000" dirty="0" err="1" smtClean="0"/>
              <a:t>urétéroscopie</a:t>
            </a:r>
            <a:r>
              <a:rPr lang="fr-FR" sz="2000" dirty="0" smtClean="0"/>
              <a:t> est également indiquée chez</a:t>
            </a:r>
          </a:p>
          <a:p>
            <a:r>
              <a:rPr lang="fr-FR" sz="2000" b="1" i="1" dirty="0" smtClean="0">
                <a:solidFill>
                  <a:srgbClr val="0070C0"/>
                </a:solidFill>
              </a:rPr>
              <a:t>           le patient présentant des facteurs de risque de tumeur urothéliale </a:t>
            </a:r>
          </a:p>
          <a:p>
            <a:r>
              <a:rPr lang="fr-FR" sz="2000" b="1" i="1" dirty="0" smtClean="0">
                <a:solidFill>
                  <a:srgbClr val="0070C0"/>
                </a:solidFill>
              </a:rPr>
              <a:t>          avec un bilan morphologique et cystoscopique négatif</a:t>
            </a:r>
          </a:p>
          <a:p>
            <a:pPr>
              <a:buFont typeface="Arial" pitchFamily="34" charset="0"/>
              <a:buChar char="•"/>
            </a:pP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5816" y="620688"/>
            <a:ext cx="315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70C0"/>
                </a:solidFill>
              </a:rPr>
              <a:t>Endoscopiques</a:t>
            </a:r>
            <a:endParaRPr lang="fr-FR" sz="2800" dirty="0"/>
          </a:p>
        </p:txBody>
      </p:sp>
      <p:pic>
        <p:nvPicPr>
          <p:cNvPr id="2050" name="Picture 2" descr="C:\Users\Zerouala\Downloads\URO-Cystoscopie hom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88032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5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Enquête </a:t>
            </a:r>
            <a:r>
              <a:rPr lang="fr-FR" sz="3600" b="1" i="1" dirty="0">
                <a:solidFill>
                  <a:srgbClr val="FF0000"/>
                </a:solidFill>
              </a:rPr>
              <a:t>étiologique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836712"/>
            <a:ext cx="8572560" cy="55926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3800" b="1" i="1" dirty="0" smtClean="0">
                <a:solidFill>
                  <a:srgbClr val="0070C0"/>
                </a:solidFill>
              </a:rPr>
              <a:t>     Anatomopathologiques</a:t>
            </a:r>
            <a:endParaRPr lang="fr-FR" sz="3800" b="1" i="1" dirty="0">
              <a:solidFill>
                <a:srgbClr val="0070C0"/>
              </a:solidFill>
            </a:endParaRPr>
          </a:p>
          <a:p>
            <a:r>
              <a:rPr lang="fr-FR" b="1" i="1" dirty="0">
                <a:solidFill>
                  <a:srgbClr val="FF0000"/>
                </a:solidFill>
              </a:rPr>
              <a:t>La cytologie urinaire</a:t>
            </a:r>
            <a:r>
              <a:rPr lang="fr-FR" dirty="0"/>
              <a:t> </a:t>
            </a:r>
            <a:r>
              <a:rPr lang="fr-F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sensibilité </a:t>
            </a:r>
            <a:r>
              <a:rPr lang="fr-FR" sz="2400" dirty="0"/>
              <a:t>élevée pour</a:t>
            </a:r>
            <a:r>
              <a:rPr lang="fr-FR" sz="2400" b="1" i="1" dirty="0"/>
              <a:t> la détection des cellules tumorales de haut grade </a:t>
            </a:r>
            <a:r>
              <a:rPr lang="fr-FR" sz="2400" dirty="0" smtClean="0"/>
              <a:t>(90 </a:t>
            </a:r>
            <a:r>
              <a:rPr lang="fr-FR" sz="2400" dirty="0"/>
              <a:t>% dans la détection du CIS vésical</a:t>
            </a:r>
            <a:r>
              <a:rPr lang="fr-FR" sz="2400" dirty="0" smtClean="0"/>
              <a:t>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mais présente une faible sensibilité pour les tumeurs de bas grade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b="1" i="1" dirty="0">
                <a:solidFill>
                  <a:srgbClr val="FF0000"/>
                </a:solidFill>
              </a:rPr>
              <a:t>La ponction-biopsie rénale</a:t>
            </a:r>
            <a:r>
              <a:rPr lang="fr-FR" i="1" dirty="0">
                <a:solidFill>
                  <a:srgbClr val="FF0000"/>
                </a:solidFill>
              </a:rPr>
              <a:t> 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sz="2600" dirty="0"/>
              <a:t>D</a:t>
            </a:r>
            <a:r>
              <a:rPr lang="fr-FR" sz="2600" dirty="0" smtClean="0"/>
              <a:t>ans </a:t>
            </a:r>
            <a:r>
              <a:rPr lang="fr-FR" sz="2600" dirty="0"/>
              <a:t>le bilan d’une </a:t>
            </a:r>
            <a:r>
              <a:rPr lang="fr-FR" sz="26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i="1" dirty="0" smtClean="0"/>
              <a:t>hématurie microscopique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i="1" dirty="0" smtClean="0"/>
              <a:t> </a:t>
            </a:r>
            <a:r>
              <a:rPr lang="fr-FR" sz="2200" i="1" dirty="0" smtClean="0"/>
              <a:t>associée </a:t>
            </a:r>
            <a:r>
              <a:rPr lang="fr-FR" sz="2200" i="1" dirty="0"/>
              <a:t>à une </a:t>
            </a:r>
            <a:r>
              <a:rPr lang="fr-FR" sz="2200" b="1" i="1" dirty="0"/>
              <a:t>protéinurie </a:t>
            </a:r>
            <a:r>
              <a:rPr lang="fr-FR" sz="2200" b="1" i="1" dirty="0" smtClean="0"/>
              <a:t>glomérulaire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i="1" dirty="0" smtClean="0"/>
              <a:t> </a:t>
            </a:r>
            <a:r>
              <a:rPr lang="fr-FR" sz="2200" i="1" dirty="0"/>
              <a:t>et/ou une </a:t>
            </a:r>
            <a:r>
              <a:rPr lang="fr-FR" sz="2200" b="1" i="1" dirty="0"/>
              <a:t>hypertension artérielle</a:t>
            </a:r>
            <a:r>
              <a:rPr lang="fr-FR" sz="22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dirty="0"/>
              <a:t>Elle permet d’obtenir la confirmation diagnostique et la caractérisation histologique de la néphropathie.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719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Étiologies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 smtClean="0"/>
              <a:t>      </a:t>
            </a:r>
            <a:r>
              <a:rPr lang="fr-FR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– Urologiques</a:t>
            </a:r>
            <a:endParaRPr lang="fr-FR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Tumeurs 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urothéliale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/>
              <a:t>Facteurs de risques fréquemment associés : âge ≥ 50 ans, sexe masculin, tabac, exposition professionnelle (amines aromatiques…).</a:t>
            </a:r>
          </a:p>
          <a:p>
            <a:r>
              <a:rPr lang="fr-FR" sz="2400" dirty="0" smtClean="0"/>
              <a:t> La </a:t>
            </a:r>
            <a:r>
              <a:rPr lang="fr-FR" sz="2400" dirty="0"/>
              <a:t>vessie ou les </a:t>
            </a:r>
            <a:r>
              <a:rPr lang="fr-FR" sz="2400" dirty="0" smtClean="0"/>
              <a:t>VES.</a:t>
            </a:r>
            <a:endParaRPr lang="fr-FR" sz="2400" dirty="0"/>
          </a:p>
          <a:p>
            <a:r>
              <a:rPr lang="fr-FR" sz="2400" dirty="0"/>
              <a:t>Bilan : cystoscopie et uroscanner ± cytologies.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     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Tumeurs 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rénales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dirty="0"/>
              <a:t>H</a:t>
            </a:r>
            <a:r>
              <a:rPr lang="fr-FR" sz="2400" dirty="0" smtClean="0"/>
              <a:t>ématurie </a:t>
            </a:r>
            <a:r>
              <a:rPr lang="fr-FR" sz="2400" dirty="0"/>
              <a:t>microscopique ou macroscopique totale.</a:t>
            </a:r>
          </a:p>
          <a:p>
            <a:r>
              <a:rPr lang="fr-FR" sz="2400" dirty="0"/>
              <a:t>De nature bénigne (angiomyolipome) ou maligne (adénocarcinome le plus souvent).</a:t>
            </a:r>
          </a:p>
          <a:p>
            <a:r>
              <a:rPr lang="fr-FR" sz="2400" dirty="0"/>
              <a:t>Souvent </a:t>
            </a:r>
            <a:r>
              <a:rPr lang="fr-FR" sz="2400" dirty="0" smtClean="0"/>
              <a:t>asymptomatiques.</a:t>
            </a:r>
            <a:endParaRPr lang="fr-FR" sz="2400" dirty="0"/>
          </a:p>
          <a:p>
            <a:r>
              <a:rPr lang="fr-FR" sz="2400" dirty="0" smtClean="0"/>
              <a:t>Bilan: échographie ou un scanner abdomino-pelvien injecté.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718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Étiologies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     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Infections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urinaires</a:t>
            </a:r>
            <a:endParaRPr lang="fr-FR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i="1" dirty="0"/>
              <a:t>Cause la plus </a:t>
            </a:r>
            <a:r>
              <a:rPr lang="fr-FR" b="1" i="1" dirty="0" smtClean="0"/>
              <a:t>fréquente</a:t>
            </a:r>
          </a:p>
          <a:p>
            <a:r>
              <a:rPr lang="fr-FR" dirty="0" smtClean="0"/>
              <a:t>tableau </a:t>
            </a:r>
            <a:r>
              <a:rPr lang="fr-FR" dirty="0"/>
              <a:t>clinique évocateur (brûlures mictionnelles, pollakiurie, douleurs lombaires…).</a:t>
            </a:r>
          </a:p>
          <a:p>
            <a:r>
              <a:rPr lang="fr-FR" dirty="0"/>
              <a:t>Diagnostic </a:t>
            </a:r>
            <a:r>
              <a:rPr lang="fr-FR" dirty="0" smtClean="0"/>
              <a:t>: BU </a:t>
            </a:r>
            <a:r>
              <a:rPr lang="fr-FR" b="1" dirty="0" smtClean="0">
                <a:solidFill>
                  <a:srgbClr val="FF0000"/>
                </a:solidFill>
              </a:rPr>
              <a:t>si + </a:t>
            </a:r>
            <a:r>
              <a:rPr lang="fr-FR" dirty="0" smtClean="0"/>
              <a:t>ECBU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b="1" i="1" dirty="0" smtClean="0"/>
              <a:t>Cystite +++, </a:t>
            </a:r>
            <a:r>
              <a:rPr lang="fr-FR" dirty="0"/>
              <a:t>pyélonéphrite ,</a:t>
            </a:r>
            <a:r>
              <a:rPr lang="fr-FR" dirty="0" smtClean="0"/>
              <a:t> prostatite</a:t>
            </a:r>
            <a:endParaRPr lang="fr-FR" dirty="0"/>
          </a:p>
          <a:p>
            <a:r>
              <a:rPr lang="fr-FR" dirty="0"/>
              <a:t>O</a:t>
            </a:r>
            <a:r>
              <a:rPr lang="fr-FR" dirty="0" smtClean="0"/>
              <a:t>u en </a:t>
            </a:r>
            <a:r>
              <a:rPr lang="fr-FR" dirty="0"/>
              <a:t>rapport avec un contexte épidémiologique : </a:t>
            </a:r>
          </a:p>
          <a:p>
            <a:pPr lvl="1"/>
            <a:r>
              <a:rPr lang="fr-FR" b="1" i="1" dirty="0"/>
              <a:t>tuberculose urinaire </a:t>
            </a:r>
            <a:endParaRPr lang="fr-FR" dirty="0"/>
          </a:p>
          <a:p>
            <a:pPr lvl="1"/>
            <a:r>
              <a:rPr lang="fr-FR" b="1" i="1" dirty="0"/>
              <a:t>bilharziose </a:t>
            </a:r>
            <a:endParaRPr lang="fr-FR" dirty="0"/>
          </a:p>
          <a:p>
            <a:pPr marL="0" indent="0">
              <a:buNone/>
            </a:pPr>
            <a:r>
              <a:rPr lang="fr-FR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Lithiases 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urinaires</a:t>
            </a:r>
            <a:endParaRPr lang="fr-FR" b="1" dirty="0"/>
          </a:p>
          <a:p>
            <a:r>
              <a:rPr lang="fr-FR" dirty="0" smtClean="0"/>
              <a:t>Colique Néphrétique, douleur lombaire</a:t>
            </a:r>
            <a:endParaRPr lang="fr-FR" dirty="0"/>
          </a:p>
          <a:p>
            <a:pPr>
              <a:buNone/>
            </a:pPr>
            <a:r>
              <a:rPr lang="fr-FR" dirty="0" smtClean="0"/>
              <a:t> Couple </a:t>
            </a:r>
            <a:r>
              <a:rPr lang="fr-FR" b="1" i="1" dirty="0" smtClean="0"/>
              <a:t>AUSP </a:t>
            </a:r>
            <a:r>
              <a:rPr lang="fr-FR" b="1" i="1" dirty="0"/>
              <a:t>+ </a:t>
            </a:r>
            <a:r>
              <a:rPr lang="fr-FR" b="1" i="1" dirty="0" smtClean="0"/>
              <a:t>échographie </a:t>
            </a:r>
            <a:r>
              <a:rPr lang="fr-FR" dirty="0"/>
              <a:t>lors d’un </a:t>
            </a:r>
            <a:r>
              <a:rPr lang="fr-FR" dirty="0" smtClean="0"/>
              <a:t>épisode</a:t>
            </a:r>
          </a:p>
          <a:p>
            <a:pPr>
              <a:buNone/>
            </a:pPr>
            <a:r>
              <a:rPr lang="fr-FR" dirty="0" smtClean="0"/>
              <a:t>douloureux </a:t>
            </a:r>
            <a:r>
              <a:rPr lang="fr-FR" b="1" i="1" dirty="0" smtClean="0"/>
              <a:t>Uroscanner</a:t>
            </a:r>
            <a:r>
              <a:rPr lang="fr-FR" dirty="0" smtClean="0"/>
              <a:t> </a:t>
            </a:r>
            <a:r>
              <a:rPr lang="fr-FR" dirty="0"/>
              <a:t>en dehors d’une phase </a:t>
            </a:r>
            <a:r>
              <a:rPr lang="fr-FR" dirty="0" smtClean="0"/>
              <a:t>aiguë.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897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Étiologies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5 - Prostatique</a:t>
            </a:r>
            <a:endParaRPr lang="fr-FR" sz="3800" dirty="0" smtClean="0"/>
          </a:p>
          <a:p>
            <a:pPr>
              <a:buFont typeface="Arial"/>
              <a:buChar char="•"/>
            </a:pPr>
            <a:r>
              <a:rPr lang="fr-FR" sz="3800" dirty="0" smtClean="0"/>
              <a:t>Signe rarement révélateur de cancer de prostate, elle est plus souvent associé à une prostatite ou une hypertrophie, et </a:t>
            </a:r>
            <a:r>
              <a:rPr lang="fr-FR" sz="3800" b="1" i="1" dirty="0" smtClean="0">
                <a:solidFill>
                  <a:srgbClr val="FF0000"/>
                </a:solidFill>
              </a:rPr>
              <a:t>reste un diagnostic d’élimination</a:t>
            </a:r>
            <a:r>
              <a:rPr lang="fr-FR" sz="3800" dirty="0" smtClean="0"/>
              <a:t>.</a:t>
            </a:r>
          </a:p>
          <a:p>
            <a:pPr marL="0" indent="0">
              <a:buNone/>
            </a:pPr>
            <a:r>
              <a:rPr lang="fr-FR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 </a:t>
            </a:r>
            <a:r>
              <a:rPr lang="fr-F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r-FR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Traumatisme</a:t>
            </a:r>
            <a:endParaRPr lang="fr-FR" sz="3800" dirty="0" smtClean="0"/>
          </a:p>
          <a:p>
            <a:pPr>
              <a:buFont typeface="Arial"/>
              <a:buChar char="•"/>
            </a:pPr>
            <a:r>
              <a:rPr lang="fr-FR" sz="3800" dirty="0" smtClean="0"/>
              <a:t> Une </a:t>
            </a:r>
            <a:r>
              <a:rPr lang="fr-FR" sz="3800" dirty="0"/>
              <a:t>fracture du parenchyme rénal, une atteinte du pédicule vasculaire ou encore une plaie vésicale.</a:t>
            </a:r>
          </a:p>
          <a:p>
            <a:pPr>
              <a:buNone/>
            </a:pPr>
            <a:r>
              <a:rPr lang="fr-FR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7 </a:t>
            </a:r>
            <a:r>
              <a:rPr lang="fr-FR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Iatrogène</a:t>
            </a:r>
          </a:p>
          <a:p>
            <a:pPr>
              <a:buFont typeface="Arial"/>
              <a:buChar char="•"/>
            </a:pPr>
            <a:r>
              <a:rPr lang="fr-FR" sz="3800" dirty="0" smtClean="0"/>
              <a:t> Sondage</a:t>
            </a:r>
            <a:r>
              <a:rPr lang="fr-FR" sz="3800" dirty="0"/>
              <a:t>, la pose d’un cathéter sus-pubien ou une </a:t>
            </a:r>
            <a:r>
              <a:rPr lang="fr-FR" sz="3800" dirty="0" smtClean="0"/>
              <a:t>résection endoscopique </a:t>
            </a:r>
            <a:endParaRPr lang="fr-FR" sz="3800" dirty="0"/>
          </a:p>
          <a:p>
            <a:pPr>
              <a:buFont typeface="Arial"/>
              <a:buChar char="•"/>
            </a:pPr>
            <a:r>
              <a:rPr lang="fr-FR" sz="3800" dirty="0"/>
              <a:t>Post-lithotritie extracorporelle ou biopsie rénale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335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64728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  </a:t>
            </a:r>
            <a:r>
              <a:rPr lang="fr-FR" b="1" i="1" dirty="0">
                <a:solidFill>
                  <a:srgbClr val="FF0000"/>
                </a:solidFill>
              </a:rPr>
              <a:t>Étiologies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5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B </a:t>
            </a:r>
            <a:r>
              <a:rPr lang="fr-FR" sz="5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Néphrologiques</a:t>
            </a:r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         1 </a:t>
            </a:r>
            <a:r>
              <a:rPr lang="fr-FR" b="1" i="1" dirty="0">
                <a:solidFill>
                  <a:srgbClr val="FF0000"/>
                </a:solidFill>
              </a:rPr>
              <a:t>- Néphropathies glomérulaires</a:t>
            </a:r>
          </a:p>
          <a:p>
            <a:pPr marL="0" lvl="1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        a – Glomérulonéphrite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/>
              <a:t>Aiguë post-infectieuse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Infection </a:t>
            </a:r>
            <a:r>
              <a:rPr lang="fr-FR" dirty="0"/>
              <a:t>ORL (le plus </a:t>
            </a:r>
            <a:r>
              <a:rPr lang="fr-FR" dirty="0" smtClean="0"/>
              <a:t>souvent) à </a:t>
            </a:r>
            <a:r>
              <a:rPr lang="fr-FR" dirty="0"/>
              <a:t>streptocoque.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Syndrome néphrétique.</a:t>
            </a:r>
            <a:endParaRPr lang="fr-FR" dirty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Baisse </a:t>
            </a:r>
            <a:r>
              <a:rPr lang="fr-FR" dirty="0"/>
              <a:t>de la fraction C3 du </a:t>
            </a:r>
            <a:r>
              <a:rPr lang="fr-FR" dirty="0" smtClean="0"/>
              <a:t>complément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/>
              <a:t>Rapidement </a:t>
            </a:r>
            <a:r>
              <a:rPr lang="fr-FR" b="1" dirty="0" smtClean="0"/>
              <a:t>progressive</a:t>
            </a:r>
            <a:endParaRPr lang="fr-FR" dirty="0"/>
          </a:p>
          <a:p>
            <a:pPr lvl="1">
              <a:buFont typeface="Arial"/>
              <a:buChar char="•"/>
            </a:pPr>
            <a:r>
              <a:rPr lang="fr-FR" dirty="0"/>
              <a:t>maladie de Wegener : </a:t>
            </a:r>
            <a:r>
              <a:rPr lang="fr-FR" dirty="0" smtClean="0"/>
              <a:t>vascularite</a:t>
            </a:r>
            <a:endParaRPr lang="fr-FR" dirty="0"/>
          </a:p>
          <a:p>
            <a:pPr lvl="1">
              <a:buFont typeface="Arial"/>
              <a:buChar char="•"/>
            </a:pPr>
            <a:r>
              <a:rPr lang="fr-FR" dirty="0"/>
              <a:t>syndrome pneumo-rénal de Goodpasture : présence d’anticorps anti-membrane basale glomérulaire.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/>
              <a:t>Chronique</a:t>
            </a:r>
          </a:p>
          <a:p>
            <a:pPr lvl="1">
              <a:buFont typeface="Arial"/>
              <a:buChar char="•"/>
            </a:pPr>
            <a:r>
              <a:rPr lang="fr-FR" dirty="0"/>
              <a:t>Glomérulonéphrite à dépôts </a:t>
            </a:r>
            <a:r>
              <a:rPr lang="fr-FR" dirty="0" err="1"/>
              <a:t>mésangiaux</a:t>
            </a:r>
            <a:r>
              <a:rPr lang="fr-FR" dirty="0"/>
              <a:t> d’</a:t>
            </a:r>
            <a:r>
              <a:rPr lang="fr-FR" dirty="0" err="1"/>
              <a:t>IgA</a:t>
            </a:r>
            <a:r>
              <a:rPr lang="fr-FR" dirty="0"/>
              <a:t> (maladie de Berger) : cause la plus fréquente des </a:t>
            </a:r>
            <a:r>
              <a:rPr lang="fr-FR" dirty="0" smtClean="0"/>
              <a:t>hématuries </a:t>
            </a:r>
            <a:r>
              <a:rPr lang="fr-FR" dirty="0"/>
              <a:t>macroscopiques glomérulaires </a:t>
            </a:r>
            <a:r>
              <a:rPr lang="fr-FR" dirty="0" smtClean="0"/>
              <a:t>récidivantes</a:t>
            </a:r>
            <a:r>
              <a:rPr lang="fr-FR" dirty="0"/>
              <a:t>.</a:t>
            </a:r>
          </a:p>
          <a:p>
            <a:pPr lvl="1">
              <a:buFont typeface="Arial"/>
              <a:buChar char="•"/>
            </a:pPr>
            <a:r>
              <a:rPr lang="fr-FR" dirty="0"/>
              <a:t>Glomérulonéphrite </a:t>
            </a:r>
            <a:r>
              <a:rPr lang="fr-FR" dirty="0" err="1"/>
              <a:t>membrano</a:t>
            </a:r>
            <a:r>
              <a:rPr lang="fr-FR" dirty="0"/>
              <a:t>-proliférative.</a:t>
            </a:r>
          </a:p>
          <a:p>
            <a:pPr lvl="1">
              <a:buFont typeface="Arial"/>
              <a:buChar char="•"/>
            </a:pPr>
            <a:r>
              <a:rPr lang="fr-FR" dirty="0"/>
              <a:t>Glomérulonéphrite extra-capillaire.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         b </a:t>
            </a:r>
            <a:r>
              <a:rPr lang="fr-FR" b="1" dirty="0">
                <a:solidFill>
                  <a:srgbClr val="0070C0"/>
                </a:solidFill>
              </a:rPr>
              <a:t>- Syndrome d’</a:t>
            </a:r>
            <a:r>
              <a:rPr lang="fr-FR" b="1" dirty="0" err="1">
                <a:solidFill>
                  <a:srgbClr val="0070C0"/>
                </a:solidFill>
              </a:rPr>
              <a:t>Alport</a:t>
            </a:r>
            <a:endParaRPr lang="fr-FR" b="1" dirty="0">
              <a:solidFill>
                <a:srgbClr val="0070C0"/>
              </a:solidFill>
            </a:endParaRPr>
          </a:p>
          <a:p>
            <a:pPr>
              <a:buFont typeface="Arial"/>
              <a:buChar char="•"/>
            </a:pPr>
            <a:r>
              <a:rPr lang="fr-FR" dirty="0"/>
              <a:t>Pathologie </a:t>
            </a:r>
            <a:r>
              <a:rPr lang="fr-FR" dirty="0" smtClean="0"/>
              <a:t>héréditaire, </a:t>
            </a:r>
            <a:r>
              <a:rPr lang="fr-FR" dirty="0"/>
              <a:t>hématurie macroscopique récidivante, surdité bilatérale et atteinte ophtalmologique (cataracte, atteinte maculaire).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0974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Étiologies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600" b="1" i="1" dirty="0" smtClean="0">
                <a:solidFill>
                  <a:srgbClr val="FF0000"/>
                </a:solidFill>
              </a:rPr>
              <a:t>        2 - Néphropathie interstitielle aiguë médicamenteuse</a:t>
            </a:r>
          </a:p>
          <a:p>
            <a:pPr>
              <a:buFont typeface="Arial"/>
              <a:buChar char="•"/>
            </a:pPr>
            <a:r>
              <a:rPr lang="fr-FR" sz="3600" dirty="0" smtClean="0"/>
              <a:t>Immuno-allergique</a:t>
            </a:r>
            <a:r>
              <a:rPr lang="fr-FR" sz="3600" dirty="0" smtClean="0"/>
              <a:t>, P</a:t>
            </a:r>
            <a:r>
              <a:rPr lang="fr-FR" sz="3600" dirty="0" smtClean="0"/>
              <a:t>rise </a:t>
            </a:r>
            <a:r>
              <a:rPr lang="fr-FR" sz="3600" dirty="0"/>
              <a:t>médicamenteuse : sulfamides, pénicillines…</a:t>
            </a:r>
          </a:p>
          <a:p>
            <a:pPr marL="0" indent="0">
              <a:buNone/>
            </a:pPr>
            <a:r>
              <a:rPr lang="fr-FR" sz="3600" b="1" i="1" dirty="0" smtClean="0">
                <a:solidFill>
                  <a:srgbClr val="FF0000"/>
                </a:solidFill>
              </a:rPr>
              <a:t>       3 </a:t>
            </a:r>
            <a:r>
              <a:rPr lang="fr-FR" sz="3600" b="1" i="1" dirty="0">
                <a:solidFill>
                  <a:srgbClr val="FF0000"/>
                </a:solidFill>
              </a:rPr>
              <a:t>- Néphropathies vasculaires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rgbClr val="0070C0"/>
                </a:solidFill>
              </a:rPr>
              <a:t>        a </a:t>
            </a:r>
            <a:r>
              <a:rPr lang="fr-FR" sz="3600" b="1" dirty="0">
                <a:solidFill>
                  <a:srgbClr val="0070C0"/>
                </a:solidFill>
              </a:rPr>
              <a:t>- Nécrose papillaire</a:t>
            </a:r>
          </a:p>
          <a:p>
            <a:pPr>
              <a:buFont typeface="Arial"/>
              <a:buChar char="•"/>
            </a:pPr>
            <a:r>
              <a:rPr lang="fr-FR" sz="3600" dirty="0"/>
              <a:t>U</a:t>
            </a:r>
            <a:r>
              <a:rPr lang="fr-FR" sz="3600" dirty="0" smtClean="0"/>
              <a:t>n </a:t>
            </a:r>
            <a:r>
              <a:rPr lang="fr-FR" sz="3600" dirty="0"/>
              <a:t>diabète, une </a:t>
            </a:r>
            <a:r>
              <a:rPr lang="fr-FR" sz="3600" dirty="0" smtClean="0"/>
              <a:t>drépanocytose </a:t>
            </a:r>
            <a:r>
              <a:rPr lang="fr-FR" sz="3600" dirty="0"/>
              <a:t>ou une prise d’AINS.</a:t>
            </a:r>
          </a:p>
          <a:p>
            <a:pPr>
              <a:buFont typeface="Arial"/>
              <a:buChar char="•"/>
            </a:pPr>
            <a:r>
              <a:rPr lang="fr-FR" sz="3600" dirty="0"/>
              <a:t>Elle se présente comme une colique néphrétique (par migration des fragments papillaires dans </a:t>
            </a:r>
            <a:r>
              <a:rPr lang="fr-FR" sz="3600" dirty="0" smtClean="0"/>
              <a:t>l’uretère)</a:t>
            </a:r>
            <a:endParaRPr lang="fr-FR" sz="3600" dirty="0"/>
          </a:p>
          <a:p>
            <a:pPr>
              <a:buNone/>
            </a:pPr>
            <a:r>
              <a:rPr lang="fr-FR" sz="3600" b="1" smtClean="0">
                <a:solidFill>
                  <a:srgbClr val="0070C0"/>
                </a:solidFill>
              </a:rPr>
              <a:t>        b </a:t>
            </a:r>
            <a:r>
              <a:rPr lang="fr-FR" sz="3600" b="1" dirty="0">
                <a:solidFill>
                  <a:srgbClr val="0070C0"/>
                </a:solidFill>
              </a:rPr>
              <a:t>- Infarctus rénal</a:t>
            </a:r>
          </a:p>
          <a:p>
            <a:pPr>
              <a:buFont typeface="Arial"/>
              <a:buChar char="•"/>
            </a:pPr>
            <a:r>
              <a:rPr lang="fr-FR" sz="3600" dirty="0" smtClean="0"/>
              <a:t> </a:t>
            </a:r>
            <a:r>
              <a:rPr lang="fr-FR" sz="3600" dirty="0"/>
              <a:t>P</a:t>
            </a:r>
            <a:r>
              <a:rPr lang="fr-FR" sz="3600" dirty="0" smtClean="0"/>
              <a:t>ost-traumatique</a:t>
            </a:r>
            <a:r>
              <a:rPr lang="fr-FR" sz="3600" dirty="0"/>
              <a:t>, </a:t>
            </a:r>
            <a:r>
              <a:rPr lang="fr-FR" sz="3600" dirty="0" smtClean="0"/>
              <a:t>maladie thromboembolique </a:t>
            </a:r>
            <a:r>
              <a:rPr lang="fr-FR" sz="3600" dirty="0"/>
              <a:t>(ACFA).</a:t>
            </a:r>
          </a:p>
          <a:p>
            <a:pPr>
              <a:buFont typeface="Arial"/>
              <a:buChar char="•"/>
            </a:pPr>
            <a:r>
              <a:rPr lang="fr-FR" sz="3600" dirty="0" smtClean="0"/>
              <a:t> Hématurie + </a:t>
            </a:r>
            <a:r>
              <a:rPr lang="fr-FR" sz="3600" dirty="0"/>
              <a:t>douleur lombaire brutale difficilement calmée par les antalgiques</a:t>
            </a:r>
            <a:r>
              <a:rPr lang="fr-FR" sz="3600" dirty="0" smtClean="0"/>
              <a:t>.</a:t>
            </a:r>
            <a:endParaRPr lang="fr-FR" sz="3600" dirty="0"/>
          </a:p>
          <a:p>
            <a:pPr marL="0" indent="0">
              <a:buNone/>
            </a:pPr>
            <a:r>
              <a:rPr lang="fr-FR" sz="3600" b="1" i="1" dirty="0" smtClean="0">
                <a:solidFill>
                  <a:srgbClr val="FF0000"/>
                </a:solidFill>
              </a:rPr>
              <a:t>        4 </a:t>
            </a:r>
            <a:r>
              <a:rPr lang="fr-FR" sz="3600" b="1" i="1" dirty="0">
                <a:solidFill>
                  <a:srgbClr val="FF0000"/>
                </a:solidFill>
              </a:rPr>
              <a:t>- Polykystose rénale autosomique dominante (PKRD)</a:t>
            </a:r>
          </a:p>
          <a:p>
            <a:pPr>
              <a:buFont typeface="Arial"/>
              <a:buChar char="•"/>
            </a:pPr>
            <a:r>
              <a:rPr lang="fr-FR" sz="3600" dirty="0"/>
              <a:t>Développement de kystes rénaux (± hépatiques) </a:t>
            </a:r>
            <a:r>
              <a:rPr lang="fr-FR" sz="3600" dirty="0" smtClean="0"/>
              <a:t>,</a:t>
            </a:r>
            <a:r>
              <a:rPr lang="fr-FR" sz="3600" dirty="0"/>
              <a:t>é</a:t>
            </a:r>
            <a:r>
              <a:rPr lang="fr-FR" sz="3600" dirty="0" smtClean="0"/>
              <a:t>volution </a:t>
            </a:r>
            <a:r>
              <a:rPr lang="fr-FR" sz="3600" dirty="0"/>
              <a:t>vers l’insuffisance rénale.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60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Étiologies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fr-F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fr-FR" sz="28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Autres </a:t>
            </a:r>
            <a:r>
              <a:rPr lang="fr-F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étiologies:  </a:t>
            </a:r>
            <a:r>
              <a:rPr lang="fr-FR" sz="2400" b="1" i="1" dirty="0" smtClean="0"/>
              <a:t>Les</a:t>
            </a:r>
            <a:r>
              <a:rPr lang="fr-FR" sz="2400" b="1" i="1" dirty="0"/>
              <a:t> hématuries d’effort</a:t>
            </a:r>
            <a:r>
              <a:rPr lang="fr-FR" sz="2400" dirty="0"/>
              <a:t> 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/>
              <a:t>A</a:t>
            </a:r>
            <a:r>
              <a:rPr lang="fr-FR" sz="3600" dirty="0" smtClean="0"/>
              <a:t>près </a:t>
            </a:r>
            <a:r>
              <a:rPr lang="fr-FR" sz="3600" dirty="0"/>
              <a:t>une activité physique prolongée. </a:t>
            </a:r>
            <a:endParaRPr lang="fr-F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 smtClean="0"/>
              <a:t>Le </a:t>
            </a:r>
            <a:r>
              <a:rPr lang="fr-FR" sz="3600" dirty="0"/>
              <a:t>plus souvent microscopiques (80 % des cas). </a:t>
            </a:r>
            <a:endParaRPr lang="fr-FR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3600" dirty="0" smtClean="0"/>
              <a:t>Le </a:t>
            </a:r>
            <a:r>
              <a:rPr lang="fr-FR" sz="3600" dirty="0"/>
              <a:t>mécanisme de ces hématuries est mixte </a:t>
            </a:r>
            <a:endParaRPr lang="fr-FR" sz="3600" dirty="0" smtClean="0"/>
          </a:p>
          <a:p>
            <a:pPr>
              <a:buNone/>
            </a:pPr>
            <a:r>
              <a:rPr lang="fr-FR" sz="3600" dirty="0" smtClean="0"/>
              <a:t>     </a:t>
            </a:r>
            <a:r>
              <a:rPr lang="fr-FR" sz="2400" dirty="0" smtClean="0"/>
              <a:t>Microtraumatismes </a:t>
            </a:r>
            <a:r>
              <a:rPr lang="fr-FR" sz="2400" dirty="0"/>
              <a:t>rénaux ou vésicaux (en rapport avec l’exercice) 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        Une </a:t>
            </a:r>
            <a:r>
              <a:rPr lang="fr-FR" sz="2400" dirty="0"/>
              <a:t>perméabilité glomérulaire accrue pendant l’effort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5030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rgbClr val="FF0000"/>
                </a:solidFill>
              </a:rPr>
              <a:t>Conclusion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i="1" dirty="0" smtClean="0"/>
              <a:t>Le dgc de l’hématurie macroscopique a beaucoup bénéficié de l’apport de l’imagerie moderne permettant fréquemment d’effectuer dans le contexte d’urgence le dgc rapide sans exploration massive</a:t>
            </a:r>
            <a:r>
              <a:rPr lang="fr-FR" i="1" dirty="0"/>
              <a:t>. </a:t>
            </a:r>
            <a:endParaRPr lang="fr-FR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i="1" dirty="0" smtClean="0"/>
              <a:t>Le recours à la cystoscopie reste toujours nécessaire en période d’hématurie lorsque ces explorations simples ne permettent pas un dgc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5762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/>
          <a:lstStyle/>
          <a:p>
            <a:r>
              <a:rPr lang="fr-FR" b="1" dirty="0" smtClean="0"/>
              <a:t>Plan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412776"/>
            <a:ext cx="7596336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Définition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Physiopathologie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Diagnostic positif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Diagnostic Différentiel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Enquête Etiologique</a:t>
            </a:r>
            <a:r>
              <a:rPr lang="fr-FR" sz="2800" i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Conclusion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/>
            </a:r>
            <a:br>
              <a:rPr lang="fr-FR" b="1" i="1" dirty="0" smtClean="0">
                <a:solidFill>
                  <a:srgbClr val="FF0000"/>
                </a:solidFill>
              </a:rPr>
            </a:br>
            <a:r>
              <a:rPr lang="fr-FR" b="1" i="1" dirty="0" smtClean="0">
                <a:solidFill>
                  <a:srgbClr val="FF0000"/>
                </a:solidFill>
              </a:rPr>
              <a:t> Définitions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4422"/>
            <a:ext cx="9286908" cy="5643578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fr-FR" sz="2400" dirty="0" smtClean="0"/>
              <a:t>C’est l’émission de </a:t>
            </a:r>
            <a:r>
              <a:rPr lang="fr-FR" sz="2400" dirty="0" smtClean="0">
                <a:solidFill>
                  <a:srgbClr val="FF0000"/>
                </a:solidFill>
              </a:rPr>
              <a:t>sang </a:t>
            </a:r>
            <a:r>
              <a:rPr lang="fr-FR" sz="2400" dirty="0" smtClean="0"/>
              <a:t>(hématies)dans les </a:t>
            </a:r>
            <a:r>
              <a:rPr lang="fr-FR" sz="2400" dirty="0" smtClean="0">
                <a:solidFill>
                  <a:srgbClr val="FF0000"/>
                </a:solidFill>
              </a:rPr>
              <a:t>urines</a:t>
            </a:r>
            <a:r>
              <a:rPr lang="fr-FR" sz="2400" dirty="0" smtClean="0"/>
              <a:t> au cours de la </a:t>
            </a:r>
            <a:r>
              <a:rPr lang="fr-FR" sz="2400" dirty="0" smtClean="0">
                <a:solidFill>
                  <a:srgbClr val="FF0000"/>
                </a:solidFill>
              </a:rPr>
              <a:t>miction</a:t>
            </a:r>
            <a:r>
              <a:rPr lang="fr-FR" sz="2400" dirty="0" smtClean="0"/>
              <a:t>, en </a:t>
            </a:r>
            <a:r>
              <a:rPr lang="fr-FR" sz="2400" dirty="0" smtClean="0">
                <a:solidFill>
                  <a:srgbClr val="FF0000"/>
                </a:solidFill>
              </a:rPr>
              <a:t>quantité anormale</a:t>
            </a:r>
            <a:r>
              <a:rPr lang="fr-FR" sz="2400" dirty="0" smtClean="0"/>
              <a:t>(≥ 10 GR/mm3 ou 10 000GR/</a:t>
            </a:r>
            <a:r>
              <a:rPr lang="fr-FR" sz="2400" dirty="0" err="1" smtClean="0"/>
              <a:t>mL</a:t>
            </a:r>
            <a:r>
              <a:rPr lang="fr-FR" sz="2400" dirty="0" smtClean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i="1" dirty="0" smtClean="0"/>
              <a:t>On en distingue 2 types</a:t>
            </a:r>
            <a:r>
              <a:rPr lang="fr-FR" sz="2400" i="1" dirty="0"/>
              <a:t>:</a:t>
            </a:r>
            <a:endParaRPr lang="fr-FR" sz="2400" i="1" dirty="0" smtClean="0"/>
          </a:p>
          <a:p>
            <a:pPr lvl="0"/>
            <a:r>
              <a:rPr lang="fr-F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Hématurie microscopique</a:t>
            </a:r>
            <a:r>
              <a:rPr lang="fr-FR" sz="2400" i="1" dirty="0" smtClean="0"/>
              <a:t>: </a:t>
            </a:r>
          </a:p>
          <a:p>
            <a:r>
              <a:rPr lang="fr-FR" sz="2400" i="1" dirty="0" smtClean="0"/>
              <a:t>invisible à l’œil nu </a:t>
            </a:r>
          </a:p>
          <a:p>
            <a:r>
              <a:rPr lang="fr-FR" sz="2400" dirty="0" smtClean="0"/>
              <a:t>L’émission de plus de 10000 GR/min </a:t>
            </a:r>
          </a:p>
          <a:p>
            <a:pPr lvl="0">
              <a:buNone/>
            </a:pPr>
            <a:r>
              <a:rPr lang="fr-FR" sz="2400" dirty="0" smtClean="0"/>
              <a:t>                                      ou 10GR/mm3 </a:t>
            </a:r>
          </a:p>
          <a:p>
            <a:pPr lvl="0"/>
            <a:r>
              <a:rPr lang="fr-FR" sz="2400" dirty="0" smtClean="0"/>
              <a:t>à toujours confirmer par un ECBU</a:t>
            </a:r>
          </a:p>
          <a:p>
            <a:r>
              <a:rPr lang="fr-F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Hématurie macroscopique</a:t>
            </a:r>
            <a:r>
              <a:rPr lang="fr-FR" sz="2400" i="1" dirty="0" smtClean="0"/>
              <a:t>:</a:t>
            </a:r>
          </a:p>
          <a:p>
            <a:r>
              <a:rPr lang="fr-FR" sz="2400" i="1" dirty="0" smtClean="0"/>
              <a:t> coloration rosée, rouge ou brunâtre </a:t>
            </a:r>
          </a:p>
          <a:p>
            <a:r>
              <a:rPr lang="fr-FR" sz="2400" i="1" dirty="0" smtClean="0"/>
              <a:t>visible à l’œil nu</a:t>
            </a:r>
          </a:p>
          <a:p>
            <a:r>
              <a:rPr lang="fr-FR" sz="2400" dirty="0" smtClean="0"/>
              <a:t>devient macroscopique au-delà </a:t>
            </a:r>
          </a:p>
          <a:p>
            <a:pPr>
              <a:buNone/>
            </a:pPr>
            <a:r>
              <a:rPr lang="fr-FR" sz="2400" dirty="0" smtClean="0"/>
              <a:t>    de 500 000 GR par min</a:t>
            </a:r>
            <a:endParaRPr lang="fr-FR" sz="2400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500570"/>
            <a:ext cx="1973796" cy="210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59" y="2357430"/>
            <a:ext cx="2087117" cy="19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46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i="1" dirty="0" smtClean="0">
                <a:solidFill>
                  <a:srgbClr val="FF0000"/>
                </a:solidFill>
              </a:rPr>
              <a:t>Il faut savoir que…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321471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fr-FR" sz="2800" i="1" dirty="0" smtClean="0">
                <a:solidFill>
                  <a:prstClr val="black"/>
                </a:solidFill>
              </a:rPr>
              <a:t>L’hématurie micro- ou macroscopique est </a:t>
            </a:r>
            <a:r>
              <a:rPr lang="fr-F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symptôme </a:t>
            </a:r>
            <a:r>
              <a:rPr lang="fr-FR" sz="2800" i="1" dirty="0" smtClean="0">
                <a:solidFill>
                  <a:prstClr val="black"/>
                </a:solidFill>
              </a:rPr>
              <a:t>fréquent qui nécessite toujours </a:t>
            </a:r>
            <a:r>
              <a:rPr lang="fr-F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enquête étiologique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recherchant en premier une </a:t>
            </a:r>
            <a:r>
              <a:rPr lang="fr-F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affection tumorale .</a:t>
            </a:r>
          </a:p>
          <a:p>
            <a:pPr>
              <a:lnSpc>
                <a:spcPct val="170000"/>
              </a:lnSpc>
              <a:buNone/>
            </a:pPr>
            <a:endParaRPr lang="fr-FR" sz="28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fr-F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parallélisme 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fr-F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l’importance de 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l’hématurie et</a:t>
            </a:r>
          </a:p>
          <a:p>
            <a:pPr>
              <a:lnSpc>
                <a:spcPct val="170000"/>
              </a:lnSpc>
              <a:buNone/>
            </a:pPr>
            <a:r>
              <a:rPr lang="fr-F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la gravité  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lésions constatées.</a:t>
            </a:r>
          </a:p>
        </p:txBody>
      </p:sp>
    </p:spTree>
    <p:extLst>
      <p:ext uri="{BB962C8B-B14F-4D97-AF65-F5344CB8AC3E}">
        <p14:creationId xmlns="" xmlns:p14="http://schemas.microsoft.com/office/powerpoint/2010/main" val="20117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i="1" dirty="0" smtClean="0">
                <a:solidFill>
                  <a:srgbClr val="FF0000"/>
                </a:solidFill>
              </a:rPr>
              <a:t>Physiopathologie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36"/>
            <a:ext cx="421481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Soit il s’agit d’un cadre </a:t>
            </a:r>
          </a:p>
          <a:p>
            <a:pPr algn="ctr">
              <a:buNone/>
            </a:pPr>
            <a:r>
              <a:rPr lang="fr-FR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urologique</a:t>
            </a:r>
            <a:r>
              <a:rPr lang="fr-FR" sz="2200" dirty="0" smtClean="0"/>
              <a:t>.</a:t>
            </a:r>
          </a:p>
          <a:p>
            <a:pPr algn="ctr">
              <a:buNone/>
            </a:pPr>
            <a:endParaRPr lang="fr-FR" sz="2200" dirty="0" smtClean="0"/>
          </a:p>
          <a:p>
            <a:pPr algn="ctr">
              <a:buNone/>
            </a:pPr>
            <a:r>
              <a:rPr lang="fr-FR" sz="2200" i="1" dirty="0" smtClean="0"/>
              <a:t>lésion du parenchyme </a:t>
            </a:r>
          </a:p>
          <a:p>
            <a:pPr algn="ctr">
              <a:buNone/>
            </a:pPr>
            <a:r>
              <a:rPr lang="fr-FR" sz="2200" i="1" dirty="0" smtClean="0"/>
              <a:t>ou de l’arbre urinaire</a:t>
            </a:r>
            <a:endParaRPr lang="fr-FR" sz="2200" i="1" dirty="0" smtClean="0">
              <a:sym typeface="Wingdings" pitchFamily="2" charset="2"/>
            </a:endParaRPr>
          </a:p>
          <a:p>
            <a:pPr algn="ctr">
              <a:buNone/>
            </a:pPr>
            <a:endParaRPr lang="fr-FR" sz="2200" b="1" i="1" dirty="0" smtClean="0"/>
          </a:p>
          <a:p>
            <a:pPr algn="ctr">
              <a:buNone/>
            </a:pPr>
            <a:endParaRPr lang="fr-FR" sz="2200" b="1" i="1" dirty="0" smtClean="0"/>
          </a:p>
          <a:p>
            <a:pPr algn="ctr">
              <a:buNone/>
            </a:pPr>
            <a:r>
              <a:rPr lang="fr-FR" sz="2200" dirty="0" smtClean="0"/>
              <a:t>effraction de vaisseaux sanguins</a:t>
            </a:r>
            <a:r>
              <a:rPr lang="fr-FR" sz="2200" dirty="0" smtClean="0">
                <a:sym typeface="Wingdings" pitchFamily="2" charset="2"/>
              </a:rPr>
              <a:t> </a:t>
            </a:r>
          </a:p>
          <a:p>
            <a:pPr algn="ctr">
              <a:buNone/>
            </a:pPr>
            <a:endParaRPr lang="fr-FR" sz="2200" dirty="0" smtClean="0"/>
          </a:p>
          <a:p>
            <a:pPr algn="ctr">
              <a:buNone/>
            </a:pPr>
            <a:endParaRPr lang="fr-FR" sz="2200" dirty="0" smtClean="0"/>
          </a:p>
          <a:p>
            <a:pPr algn="ctr">
              <a:buNone/>
            </a:pPr>
            <a:r>
              <a:rPr lang="fr-FR" sz="2200" dirty="0" smtClean="0"/>
              <a:t>passage du sang dans la lumière des voies urinaires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214810" y="1428736"/>
            <a:ext cx="4929190" cy="5429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Soit il s’agit d’un cadre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néphrologique</a:t>
            </a:r>
            <a:r>
              <a:rPr kumimoji="0" lang="fr-FR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Passage des hématies à travers</a:t>
            </a:r>
            <a:r>
              <a:rPr kumimoji="0" lang="fr-FR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une</a:t>
            </a:r>
            <a:r>
              <a:rPr kumimoji="0" lang="fr-FR" sz="29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membrane basale glomérulaire altérée</a:t>
            </a: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fr-F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Expliquant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l’absence de caillots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 raison de l’action fibrinolytique de l’urokinase tubulaire ;</a:t>
            </a: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présence de cylindres hématiques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 </a:t>
            </a: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d’hématies déformées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 l’analyse du culot urinaire ;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l’association fréquente à une protéinurie 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(≥ 0,3 g/24 h), voire à un syndrome néphrotique ou </a:t>
            </a:r>
            <a:r>
              <a:rPr kumimoji="0" lang="fr-FR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néphritique</a:t>
            </a: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28670"/>
            <a:ext cx="352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deux cadres nosologiques </a:t>
            </a:r>
            <a:r>
              <a:rPr lang="fr-FR" dirty="0" smtClean="0"/>
              <a:t>: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1714480" y="357187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1714480" y="4714884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23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Diagnostic positif</a:t>
            </a:r>
            <a:endParaRPr lang="fr-FR" sz="3600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86454"/>
          </a:xfrm>
        </p:spPr>
        <p:txBody>
          <a:bodyPr>
            <a:normAutofit/>
          </a:bodyPr>
          <a:lstStyle/>
          <a:p>
            <a:endParaRPr lang="fr-FR" sz="2800" i="1" dirty="0" smtClean="0">
              <a:solidFill>
                <a:srgbClr val="FF0000"/>
              </a:solidFill>
            </a:endParaRPr>
          </a:p>
          <a:p>
            <a:pPr lvl="0"/>
            <a:r>
              <a:rPr lang="fr-F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Hématurie macroscopique</a:t>
            </a:r>
            <a:r>
              <a:rPr lang="fr-FR" sz="2800" i="1" dirty="0" smtClean="0"/>
              <a:t>: </a:t>
            </a:r>
          </a:p>
          <a:p>
            <a:pPr lvl="1"/>
            <a:r>
              <a:rPr lang="fr-FR" i="1" dirty="0" smtClean="0"/>
              <a:t>Diagnostic facile.</a:t>
            </a:r>
          </a:p>
          <a:p>
            <a:pPr lvl="1"/>
            <a:r>
              <a:rPr lang="fr-FR" i="1" dirty="0" smtClean="0"/>
              <a:t>C’est la présence d’urines rouges plus ou moins foncées.</a:t>
            </a:r>
          </a:p>
          <a:p>
            <a:endParaRPr lang="fr-FR" sz="2800" i="1" dirty="0" smtClean="0">
              <a:solidFill>
                <a:srgbClr val="FF0000"/>
              </a:solidFill>
            </a:endParaRPr>
          </a:p>
          <a:p>
            <a:pPr lvl="0"/>
            <a:r>
              <a:rPr lang="fr-FR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Hématurie microscopique</a:t>
            </a:r>
            <a:r>
              <a:rPr lang="fr-FR" sz="2800" i="1" dirty="0" smtClean="0"/>
              <a:t>: </a:t>
            </a:r>
            <a:endParaRPr lang="fr-FR" sz="2800" i="1" dirty="0" smtClean="0">
              <a:solidFill>
                <a:srgbClr val="FF0000"/>
              </a:solidFill>
            </a:endParaRPr>
          </a:p>
          <a:p>
            <a:r>
              <a:rPr lang="fr-FR" sz="2800" i="1" dirty="0" smtClean="0">
                <a:solidFill>
                  <a:srgbClr val="FF0000"/>
                </a:solidFill>
              </a:rPr>
              <a:t>La bandelette urinaire:</a:t>
            </a:r>
          </a:p>
          <a:p>
            <a:r>
              <a:rPr lang="fr-FR" sz="2800" dirty="0" smtClean="0"/>
              <a:t>examen de dépistage</a:t>
            </a:r>
            <a:r>
              <a:rPr lang="fr-FR" sz="2800" i="1" dirty="0" smtClean="0"/>
              <a:t> : + si ≥ </a:t>
            </a:r>
            <a:r>
              <a:rPr lang="fr-FR" sz="2800" dirty="0" smtClean="0"/>
              <a:t>5 000 GR/mn</a:t>
            </a:r>
            <a:endParaRPr lang="fr-FR" sz="2800" i="1" dirty="0" smtClean="0"/>
          </a:p>
          <a:p>
            <a:r>
              <a:rPr lang="fr-FR" sz="2800" i="1" dirty="0" smtClean="0"/>
              <a:t> La sensibilité : 90 % </a:t>
            </a:r>
          </a:p>
          <a:p>
            <a:r>
              <a:rPr lang="fr-FR" sz="2800" i="1" dirty="0" smtClean="0"/>
              <a:t>faux-positifs : </a:t>
            </a:r>
            <a:r>
              <a:rPr lang="fr-FR" sz="2800" i="1" dirty="0" err="1" smtClean="0"/>
              <a:t>myoglobinurie</a:t>
            </a:r>
            <a:r>
              <a:rPr lang="fr-FR" sz="2800" i="1" dirty="0" smtClean="0"/>
              <a:t>, hémoglobinurie.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328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6800" i="1" dirty="0" smtClean="0">
                <a:solidFill>
                  <a:srgbClr val="FF0000"/>
                </a:solidFill>
              </a:rPr>
              <a:t>Méthodes cytologiques : </a:t>
            </a:r>
            <a:r>
              <a:rPr lang="fr-FR" sz="6800" b="1" i="1" dirty="0" smtClean="0"/>
              <a:t>Dgc DE CONFIRMATION</a:t>
            </a:r>
          </a:p>
          <a:p>
            <a:pPr marL="342900" lvl="2" indent="-342900">
              <a:lnSpc>
                <a:spcPct val="120000"/>
              </a:lnSpc>
            </a:pPr>
            <a:r>
              <a:rPr lang="fr-FR" sz="6800" b="1" i="1" dirty="0" smtClean="0">
                <a:solidFill>
                  <a:srgbClr val="0070C0"/>
                </a:solidFill>
              </a:rPr>
              <a:t>Examen du culot urinaire par centrifugation :</a:t>
            </a:r>
            <a:endParaRPr lang="fr-FR" sz="6800" b="1" dirty="0" smtClean="0">
              <a:solidFill>
                <a:srgbClr val="0070C0"/>
              </a:solidFill>
            </a:endParaRPr>
          </a:p>
          <a:p>
            <a:pPr lvl="0">
              <a:lnSpc>
                <a:spcPct val="120000"/>
              </a:lnSpc>
              <a:buNone/>
            </a:pPr>
            <a:r>
              <a:rPr lang="fr-FR" sz="6800" dirty="0" smtClean="0"/>
              <a:t>                                </a:t>
            </a:r>
            <a:r>
              <a:rPr lang="fr-FR" sz="7200" b="1" dirty="0" smtClean="0"/>
              <a:t>+</a:t>
            </a:r>
            <a:r>
              <a:rPr lang="fr-FR" sz="6800" dirty="0" smtClean="0"/>
              <a:t>    &gt;10 hématies / mm3 </a:t>
            </a:r>
          </a:p>
          <a:p>
            <a:pPr lvl="0">
              <a:lnSpc>
                <a:spcPct val="120000"/>
              </a:lnSpc>
              <a:buNone/>
            </a:pPr>
            <a:r>
              <a:rPr lang="fr-FR" sz="6800" dirty="0" smtClean="0"/>
              <a:t>                                 ou &gt; 10 000 éléments / ml.</a:t>
            </a:r>
          </a:p>
          <a:p>
            <a:pPr lvl="0">
              <a:lnSpc>
                <a:spcPct val="120000"/>
              </a:lnSpc>
            </a:pPr>
            <a:r>
              <a:rPr lang="fr-FR" sz="6800" b="1" i="1" dirty="0" smtClean="0">
                <a:solidFill>
                  <a:srgbClr val="0070C0"/>
                </a:solidFill>
              </a:rPr>
              <a:t>Compte d’</a:t>
            </a:r>
            <a:r>
              <a:rPr lang="fr-FR" sz="6800" b="1" i="1" dirty="0" err="1" smtClean="0">
                <a:solidFill>
                  <a:srgbClr val="0070C0"/>
                </a:solidFill>
              </a:rPr>
              <a:t>Addis</a:t>
            </a:r>
            <a:r>
              <a:rPr lang="fr-FR" sz="6800" b="1" i="1" dirty="0" smtClean="0">
                <a:solidFill>
                  <a:srgbClr val="0070C0"/>
                </a:solidFill>
              </a:rPr>
              <a:t> (HLM) :</a:t>
            </a:r>
          </a:p>
          <a:p>
            <a:pPr lvl="0">
              <a:lnSpc>
                <a:spcPct val="120000"/>
              </a:lnSpc>
              <a:buNone/>
            </a:pPr>
            <a:r>
              <a:rPr lang="fr-FR" sz="6800" b="1" i="1" dirty="0" smtClean="0">
                <a:solidFill>
                  <a:srgbClr val="0070C0"/>
                </a:solidFill>
              </a:rPr>
              <a:t>      </a:t>
            </a:r>
            <a:r>
              <a:rPr lang="fr-FR" sz="6800" b="1" i="1" dirty="0" smtClean="0">
                <a:solidFill>
                  <a:schemeClr val="tx2">
                    <a:lumMod val="75000"/>
                  </a:schemeClr>
                </a:solidFill>
              </a:rPr>
              <a:t>   Le décompte des </a:t>
            </a:r>
            <a:r>
              <a:rPr lang="fr-FR" sz="6800" b="1" i="1" dirty="0" err="1" smtClean="0">
                <a:solidFill>
                  <a:schemeClr val="tx2">
                    <a:lumMod val="75000"/>
                  </a:schemeClr>
                </a:solidFill>
              </a:rPr>
              <a:t>hematies</a:t>
            </a:r>
            <a:r>
              <a:rPr lang="fr-FR" sz="6800" b="1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fr-FR" sz="6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buNone/>
            </a:pPr>
            <a:r>
              <a:rPr lang="fr-FR" sz="6400" dirty="0" smtClean="0">
                <a:solidFill>
                  <a:srgbClr val="FF0000"/>
                </a:solidFill>
              </a:rPr>
              <a:t>                  H</a:t>
            </a:r>
            <a:r>
              <a:rPr lang="fr-FR" sz="6400" dirty="0" smtClean="0"/>
              <a:t> </a:t>
            </a:r>
            <a:r>
              <a:rPr lang="fr-FR" sz="6400" b="1" u="sng" dirty="0" smtClean="0">
                <a:solidFill>
                  <a:srgbClr val="FF0000"/>
                </a:solidFill>
              </a:rPr>
              <a:t>microscopique </a:t>
            </a:r>
            <a:r>
              <a:rPr lang="fr-FR" sz="6400" dirty="0" smtClean="0">
                <a:solidFill>
                  <a:srgbClr val="FF0000"/>
                </a:solidFill>
              </a:rPr>
              <a:t> &gt;10 000/min</a:t>
            </a:r>
            <a:r>
              <a:rPr lang="fr-FR" sz="6400" dirty="0" smtClean="0"/>
              <a:t>. </a:t>
            </a:r>
          </a:p>
          <a:p>
            <a:pPr lvl="1">
              <a:lnSpc>
                <a:spcPct val="120000"/>
              </a:lnSpc>
              <a:buNone/>
            </a:pPr>
            <a:r>
              <a:rPr lang="fr-FR" sz="6400" dirty="0" smtClean="0">
                <a:solidFill>
                  <a:srgbClr val="FF0000"/>
                </a:solidFill>
              </a:rPr>
              <a:t>                  H</a:t>
            </a:r>
            <a:r>
              <a:rPr lang="fr-FR" sz="6400" b="1" dirty="0" smtClean="0"/>
              <a:t> </a:t>
            </a:r>
            <a:r>
              <a:rPr lang="fr-FR" sz="6400" b="1" u="sng" dirty="0" smtClean="0">
                <a:solidFill>
                  <a:srgbClr val="FF0000"/>
                </a:solidFill>
              </a:rPr>
              <a:t>macroscopique </a:t>
            </a:r>
            <a:r>
              <a:rPr lang="fr-FR" sz="6400" dirty="0" smtClean="0">
                <a:solidFill>
                  <a:srgbClr val="FF0000"/>
                </a:solidFill>
              </a:rPr>
              <a:t> &gt; 500 000/min</a:t>
            </a:r>
            <a:r>
              <a:rPr lang="fr-FR" sz="6400" dirty="0" smtClean="0"/>
              <a:t>. </a:t>
            </a:r>
          </a:p>
          <a:p>
            <a:pPr lvl="1">
              <a:lnSpc>
                <a:spcPct val="120000"/>
              </a:lnSpc>
              <a:buNone/>
            </a:pPr>
            <a:r>
              <a:rPr lang="fr-FR" sz="6400" dirty="0" smtClean="0">
                <a:solidFill>
                  <a:srgbClr val="FF0000"/>
                </a:solidFill>
              </a:rPr>
              <a:t>                  </a:t>
            </a:r>
            <a:r>
              <a:rPr lang="fr-FR" sz="6400" b="1" u="sng" dirty="0" smtClean="0">
                <a:solidFill>
                  <a:srgbClr val="FF0000"/>
                </a:solidFill>
              </a:rPr>
              <a:t>Pas d’hématurie </a:t>
            </a:r>
            <a:r>
              <a:rPr lang="fr-FR" sz="6400" b="1" dirty="0" smtClean="0"/>
              <a:t>  </a:t>
            </a:r>
            <a:r>
              <a:rPr lang="fr-FR" sz="6400" dirty="0" smtClean="0">
                <a:solidFill>
                  <a:srgbClr val="FF0000"/>
                </a:solidFill>
              </a:rPr>
              <a:t>&lt; 5 000/min</a:t>
            </a:r>
            <a:r>
              <a:rPr lang="fr-FR" sz="6400" dirty="0" smtClean="0"/>
              <a:t>. </a:t>
            </a:r>
          </a:p>
          <a:p>
            <a:pPr lvl="1">
              <a:lnSpc>
                <a:spcPct val="120000"/>
              </a:lnSpc>
              <a:buNone/>
            </a:pPr>
            <a:r>
              <a:rPr lang="fr-FR" sz="6400" dirty="0" smtClean="0">
                <a:solidFill>
                  <a:srgbClr val="FF0000"/>
                </a:solidFill>
              </a:rPr>
              <a:t>                  [ 5 000 - 10 000]/min</a:t>
            </a:r>
            <a:r>
              <a:rPr lang="fr-FR" sz="6400" dirty="0" smtClean="0"/>
              <a:t> : Hématurie incertaine= refaire le test.</a:t>
            </a:r>
          </a:p>
          <a:p>
            <a:pPr lvl="0">
              <a:lnSpc>
                <a:spcPct val="120000"/>
              </a:lnSpc>
              <a:buNone/>
            </a:pPr>
            <a:r>
              <a:rPr lang="fr-FR" sz="6800" b="1" i="1" dirty="0" smtClean="0">
                <a:solidFill>
                  <a:schemeClr val="tx2">
                    <a:lumMod val="75000"/>
                  </a:schemeClr>
                </a:solidFill>
              </a:rPr>
              <a:t>        Le décompte des leucocytes</a:t>
            </a:r>
            <a:r>
              <a:rPr lang="fr-FR" sz="6800" dirty="0" smtClean="0"/>
              <a:t> </a:t>
            </a:r>
            <a:r>
              <a:rPr lang="fr-FR" sz="6800" b="1" dirty="0" smtClean="0"/>
              <a:t>: </a:t>
            </a:r>
            <a:endParaRPr lang="fr-FR" sz="6800" dirty="0" smtClean="0"/>
          </a:p>
          <a:p>
            <a:pPr lvl="1">
              <a:lnSpc>
                <a:spcPct val="120000"/>
              </a:lnSpc>
              <a:buNone/>
            </a:pPr>
            <a:r>
              <a:rPr lang="fr-FR" sz="6400" dirty="0" smtClean="0">
                <a:solidFill>
                  <a:srgbClr val="FF0000"/>
                </a:solidFill>
              </a:rPr>
              <a:t>                  </a:t>
            </a:r>
            <a:r>
              <a:rPr lang="fr-FR" sz="6400" u="sng" dirty="0" smtClean="0">
                <a:solidFill>
                  <a:srgbClr val="FF0000"/>
                </a:solidFill>
              </a:rPr>
              <a:t>pathologique</a:t>
            </a:r>
            <a:r>
              <a:rPr lang="fr-FR" sz="6400" dirty="0" smtClean="0">
                <a:solidFill>
                  <a:srgbClr val="FF0000"/>
                </a:solidFill>
              </a:rPr>
              <a:t> </a:t>
            </a:r>
            <a:r>
              <a:rPr lang="fr-FR" sz="6400" dirty="0" smtClean="0"/>
              <a:t>:  </a:t>
            </a:r>
            <a:r>
              <a:rPr lang="fr-FR" sz="6400" dirty="0" smtClean="0">
                <a:solidFill>
                  <a:srgbClr val="FF0000"/>
                </a:solidFill>
              </a:rPr>
              <a:t>&gt; 10 000/min</a:t>
            </a:r>
            <a:r>
              <a:rPr lang="fr-FR" sz="6400" dirty="0" smtClean="0"/>
              <a:t>,</a:t>
            </a:r>
          </a:p>
          <a:p>
            <a:pPr lvl="1">
              <a:lnSpc>
                <a:spcPct val="120000"/>
              </a:lnSpc>
              <a:buNone/>
            </a:pPr>
            <a:r>
              <a:rPr lang="fr-FR" sz="6400" dirty="0" smtClean="0">
                <a:solidFill>
                  <a:srgbClr val="FF0000"/>
                </a:solidFill>
              </a:rPr>
              <a:t>                </a:t>
            </a:r>
            <a:r>
              <a:rPr lang="fr-FR" sz="6400" dirty="0" smtClean="0"/>
              <a:t>douteuse </a:t>
            </a:r>
            <a:r>
              <a:rPr lang="fr-FR" sz="6400" u="sng" dirty="0" smtClean="0">
                <a:solidFill>
                  <a:srgbClr val="FF0000"/>
                </a:solidFill>
              </a:rPr>
              <a:t>non pathologique </a:t>
            </a:r>
            <a:r>
              <a:rPr lang="fr-FR" sz="6400" dirty="0" smtClean="0"/>
              <a:t>: </a:t>
            </a:r>
            <a:r>
              <a:rPr lang="fr-FR" sz="6400" dirty="0" smtClean="0">
                <a:solidFill>
                  <a:srgbClr val="FF0000"/>
                </a:solidFill>
              </a:rPr>
              <a:t>&lt; 5 000/min</a:t>
            </a:r>
            <a:endParaRPr lang="fr-FR" sz="6400" dirty="0" smtClean="0"/>
          </a:p>
          <a:p>
            <a:pPr lvl="1">
              <a:buNone/>
            </a:pPr>
            <a:endParaRPr lang="fr-FR" sz="6400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796908"/>
          </a:xfrm>
        </p:spPr>
        <p:txBody>
          <a:bodyPr>
            <a:noAutofit/>
          </a:bodyPr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 Diagnostic positif</a:t>
            </a:r>
            <a:endParaRPr lang="fr-FR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EVALUER  LA  GRAVITE  DE  L’HEMATURIE 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72140"/>
          </a:xfrm>
        </p:spPr>
        <p:txBody>
          <a:bodyPr>
            <a:normAutofit/>
          </a:bodyPr>
          <a:lstStyle/>
          <a:p>
            <a:pPr lvl="0"/>
            <a:r>
              <a:rPr lang="fr-FR" sz="2400" b="1" i="1" dirty="0" smtClean="0">
                <a:solidFill>
                  <a:srgbClr val="0070C0"/>
                </a:solidFill>
              </a:rPr>
              <a:t>Etat de choc : </a:t>
            </a:r>
          </a:p>
          <a:p>
            <a:pPr lvl="1"/>
            <a:r>
              <a:rPr lang="fr-FR" sz="2400" dirty="0" smtClean="0"/>
              <a:t>Réanimation. (TA ,FC, ,</a:t>
            </a:r>
            <a:r>
              <a:rPr lang="fr-FR" sz="2400" dirty="0" err="1" smtClean="0"/>
              <a:t>Hgb</a:t>
            </a:r>
            <a:r>
              <a:rPr lang="fr-FR" sz="2400" dirty="0" smtClean="0"/>
              <a:t> )</a:t>
            </a:r>
          </a:p>
          <a:p>
            <a:pPr lvl="1"/>
            <a:r>
              <a:rPr lang="fr-FR" sz="2400" dirty="0" smtClean="0"/>
              <a:t>Il est exceptionnel, sauf dans le cas d’une hématurie abondante </a:t>
            </a:r>
          </a:p>
          <a:p>
            <a:pPr lvl="1">
              <a:buNone/>
            </a:pPr>
            <a:r>
              <a:rPr lang="fr-FR" sz="2400" dirty="0" smtClean="0"/>
              <a:t>     (Traumatisme du rein ou tumeur vésicale qui saigne).</a:t>
            </a:r>
          </a:p>
          <a:p>
            <a:pPr lvl="0"/>
            <a:r>
              <a:rPr lang="fr-FR" sz="2400" b="1" i="1" dirty="0" smtClean="0">
                <a:solidFill>
                  <a:srgbClr val="0070C0"/>
                </a:solidFill>
              </a:rPr>
              <a:t>Signes d’anémie : </a:t>
            </a:r>
            <a:r>
              <a:rPr lang="fr-FR" sz="2400" dirty="0" smtClean="0"/>
              <a:t>Le plus souvent, </a:t>
            </a:r>
          </a:p>
          <a:p>
            <a:pPr lvl="1"/>
            <a:r>
              <a:rPr lang="fr-FR" sz="2400" dirty="0" smtClean="0"/>
              <a:t>Secondaire à une hématurie chronique.</a:t>
            </a:r>
          </a:p>
          <a:p>
            <a:pPr lvl="1"/>
            <a:r>
              <a:rPr lang="fr-FR" sz="2400" dirty="0" smtClean="0"/>
              <a:t>Transfusion de sang iso-groupe iso-rhésus.</a:t>
            </a:r>
          </a:p>
          <a:p>
            <a:pPr lvl="0"/>
            <a:r>
              <a:rPr lang="fr-FR" sz="2400" b="1" i="1" dirty="0" smtClean="0">
                <a:solidFill>
                  <a:srgbClr val="0070C0"/>
                </a:solidFill>
              </a:rPr>
              <a:t>Rétention aiguë d’urines :</a:t>
            </a:r>
          </a:p>
          <a:p>
            <a:pPr lvl="1"/>
            <a:r>
              <a:rPr lang="fr-FR" sz="2400" dirty="0" smtClean="0"/>
              <a:t>Secondaire à des caillots.</a:t>
            </a:r>
          </a:p>
          <a:p>
            <a:pPr lvl="1"/>
            <a:r>
              <a:rPr lang="fr-FR" sz="2400" dirty="0" smtClean="0"/>
              <a:t>Douleurs avec globe vésical.</a:t>
            </a:r>
          </a:p>
          <a:p>
            <a:pPr lvl="1"/>
            <a:r>
              <a:rPr lang="fr-FR" sz="2400" dirty="0" smtClean="0"/>
              <a:t>Lavage + décaillotage de la vessie.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42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1368</Words>
  <Application>Microsoft Office PowerPoint</Application>
  <PresentationFormat>Affichage à l'écran (4:3)</PresentationFormat>
  <Paragraphs>309</Paragraphs>
  <Slides>28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Hématurie</vt:lpstr>
      <vt:lpstr>Objectifs Pédagogiques </vt:lpstr>
      <vt:lpstr>Plan</vt:lpstr>
      <vt:lpstr>  Définitions </vt:lpstr>
      <vt:lpstr>Il faut savoir que…</vt:lpstr>
      <vt:lpstr> Physiopathologie </vt:lpstr>
      <vt:lpstr>Diagnostic positif</vt:lpstr>
      <vt:lpstr> Diagnostic positif</vt:lpstr>
      <vt:lpstr>EVALUER  LA  GRAVITE  DE  L’HEMATURIE </vt:lpstr>
      <vt:lpstr>Diagnostic différentiel</vt:lpstr>
      <vt:lpstr>  Enquête étiologique </vt:lpstr>
      <vt:lpstr> Enquête étiologique</vt:lpstr>
      <vt:lpstr>Enquête étiologique</vt:lpstr>
      <vt:lpstr> Enquête étiologique</vt:lpstr>
      <vt:lpstr>Enquête étiologique</vt:lpstr>
      <vt:lpstr> Enquête étiologique</vt:lpstr>
      <vt:lpstr>Enquête étiologique</vt:lpstr>
      <vt:lpstr> Enquête étiologique</vt:lpstr>
      <vt:lpstr> Enquête étiologique</vt:lpstr>
      <vt:lpstr>Enquête étiologique</vt:lpstr>
      <vt:lpstr>Enquête étiologique</vt:lpstr>
      <vt:lpstr> Étiologies</vt:lpstr>
      <vt:lpstr> Étiologies</vt:lpstr>
      <vt:lpstr>Étiologies</vt:lpstr>
      <vt:lpstr>  Étiologies</vt:lpstr>
      <vt:lpstr> Étiologies</vt:lpstr>
      <vt:lpstr> Étiologies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Zerouala</cp:lastModifiedBy>
  <cp:revision>282</cp:revision>
  <dcterms:created xsi:type="dcterms:W3CDTF">2017-03-06T21:14:53Z</dcterms:created>
  <dcterms:modified xsi:type="dcterms:W3CDTF">2021-01-09T17:24:19Z</dcterms:modified>
</cp:coreProperties>
</file>