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2" r:id="rId4"/>
    <p:sldId id="277" r:id="rId5"/>
    <p:sldId id="281" r:id="rId6"/>
    <p:sldId id="283" r:id="rId7"/>
    <p:sldId id="284" r:id="rId8"/>
    <p:sldId id="258" r:id="rId9"/>
    <p:sldId id="259" r:id="rId10"/>
    <p:sldId id="260" r:id="rId11"/>
    <p:sldId id="261" r:id="rId12"/>
    <p:sldId id="287" r:id="rId13"/>
    <p:sldId id="262" r:id="rId14"/>
    <p:sldId id="263" r:id="rId15"/>
    <p:sldId id="290" r:id="rId16"/>
    <p:sldId id="264" r:id="rId17"/>
    <p:sldId id="265" r:id="rId18"/>
    <p:sldId id="266" r:id="rId19"/>
    <p:sldId id="267" r:id="rId20"/>
    <p:sldId id="289" r:id="rId21"/>
    <p:sldId id="268" r:id="rId22"/>
    <p:sldId id="288" r:id="rId23"/>
    <p:sldId id="269" r:id="rId24"/>
    <p:sldId id="286" r:id="rId25"/>
    <p:sldId id="280" r:id="rId26"/>
    <p:sldId id="270" r:id="rId27"/>
    <p:sldId id="291" r:id="rId28"/>
    <p:sldId id="271" r:id="rId29"/>
    <p:sldId id="272" r:id="rId30"/>
    <p:sldId id="27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0ABC5-CDFA-471C-8D4F-87107A21EE90}" type="datetimeFigureOut">
              <a:rPr lang="fr-FR" smtClean="0"/>
              <a:t>03/01/2022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77C17-BA7A-437F-8475-6C020105D5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91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77C17-BA7A-437F-8475-6C020105D580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99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CE5B9-0146-4A1E-B483-8F8EF995871A}" type="datetimeFigureOut">
              <a:rPr lang="fr-FR" smtClean="0"/>
              <a:pPr/>
              <a:t>03/01/2022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A0A54-F75D-4497-8852-3941D7A2D68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/>
              <a:t>Tumeurs de la vessie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5157192"/>
            <a:ext cx="6400800" cy="864096"/>
          </a:xfrm>
        </p:spPr>
        <p:txBody>
          <a:bodyPr/>
          <a:lstStyle/>
          <a:p>
            <a:r>
              <a:rPr lang="fr-FR" dirty="0" smtClean="0"/>
              <a:t>Dr BRAHMI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7935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600" b="1" dirty="0" smtClean="0"/>
              <a:t>B </a:t>
            </a:r>
            <a:r>
              <a:rPr lang="fr-FR" sz="3600" b="1" dirty="0"/>
              <a:t>- Interrogatoire</a:t>
            </a:r>
          </a:p>
          <a:p>
            <a:pPr>
              <a:buNone/>
            </a:pPr>
            <a:r>
              <a:rPr lang="fr-FR" dirty="0"/>
              <a:t>1 - Recherche de facteurs de </a:t>
            </a:r>
            <a:r>
              <a:rPr lang="fr-FR" dirty="0" smtClean="0"/>
              <a:t>risque</a:t>
            </a:r>
          </a:p>
          <a:p>
            <a:pPr>
              <a:buNone/>
            </a:pPr>
            <a:r>
              <a:rPr lang="fr-FR" dirty="0" smtClean="0"/>
              <a:t>2- Caractères de l’hématurie</a:t>
            </a:r>
          </a:p>
          <a:p>
            <a:pPr>
              <a:buNone/>
            </a:pPr>
            <a:r>
              <a:rPr lang="fr-FR" dirty="0" smtClean="0"/>
              <a:t>3-Signes assoies</a:t>
            </a:r>
          </a:p>
          <a:p>
            <a:pPr lvl="0">
              <a:buNone/>
            </a:pPr>
            <a:endParaRPr lang="fr-FR" sz="3600" b="1" dirty="0" smtClean="0"/>
          </a:p>
          <a:p>
            <a:pPr lvl="0">
              <a:buNone/>
            </a:pPr>
            <a:r>
              <a:rPr lang="fr-FR" sz="3600" b="1" dirty="0" smtClean="0"/>
              <a:t>C-Examen physique : </a:t>
            </a:r>
          </a:p>
          <a:p>
            <a:pPr>
              <a:buNone/>
            </a:pPr>
            <a:r>
              <a:rPr lang="fr-FR" dirty="0" smtClean="0"/>
              <a:t>-Examen physique : souvent pauvre</a:t>
            </a:r>
          </a:p>
          <a:p>
            <a:pPr lvl="0"/>
            <a:endParaRPr lang="fr-FR" dirty="0" smtClean="0"/>
          </a:p>
          <a:p>
            <a:pPr lvl="0">
              <a:buNone/>
            </a:pPr>
            <a:r>
              <a:rPr lang="fr-FR" dirty="0" smtClean="0"/>
              <a:t>-En cas de TVNIM Dans la majorité des cas, les patients ne présentent qu’une hématurie isolée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5937523"/>
          </a:xfrm>
        </p:spPr>
        <p:txBody>
          <a:bodyPr>
            <a:noAutofit/>
          </a:bodyPr>
          <a:lstStyle/>
          <a:p>
            <a:pPr lvl="0">
              <a:buNone/>
            </a:pPr>
            <a:endParaRPr lang="fr-FR" sz="2000" dirty="0" smtClean="0"/>
          </a:p>
          <a:p>
            <a:pPr lvl="0">
              <a:buNone/>
            </a:pPr>
            <a:r>
              <a:rPr lang="fr-FR" sz="2600" dirty="0" smtClean="0"/>
              <a:t>Examen </a:t>
            </a:r>
            <a:r>
              <a:rPr lang="fr-FR" sz="2600" dirty="0"/>
              <a:t>physique </a:t>
            </a:r>
            <a:r>
              <a:rPr lang="fr-FR" sz="2600" dirty="0" smtClean="0"/>
              <a:t>: </a:t>
            </a:r>
            <a:r>
              <a:rPr lang="fr-FR" sz="2600" dirty="0"/>
              <a:t>souvent </a:t>
            </a:r>
            <a:r>
              <a:rPr lang="fr-FR" sz="2600" dirty="0" smtClean="0"/>
              <a:t>pauvre</a:t>
            </a:r>
          </a:p>
          <a:p>
            <a:pPr lvl="0">
              <a:buNone/>
            </a:pPr>
            <a:endParaRPr lang="fr-FR" sz="2600" dirty="0"/>
          </a:p>
          <a:p>
            <a:pPr lvl="0"/>
            <a:r>
              <a:rPr lang="fr-FR" sz="2600" dirty="0" smtClean="0"/>
              <a:t>Apprécier l’état </a:t>
            </a:r>
            <a:r>
              <a:rPr lang="fr-FR" sz="2600" dirty="0"/>
              <a:t>général du patient</a:t>
            </a:r>
          </a:p>
          <a:p>
            <a:pPr lvl="0"/>
            <a:r>
              <a:rPr lang="fr-FR" sz="2600" dirty="0"/>
              <a:t>Examen de fosses lombaires : gros reins (UHN)</a:t>
            </a:r>
          </a:p>
          <a:p>
            <a:pPr lvl="0"/>
            <a:r>
              <a:rPr lang="fr-FR" sz="2600" dirty="0"/>
              <a:t>Examen de l’abdomen :</a:t>
            </a:r>
          </a:p>
          <a:p>
            <a:pPr lvl="0" indent="106363">
              <a:buFont typeface="Wingdings" pitchFamily="2" charset="2"/>
              <a:buChar char="ü"/>
            </a:pPr>
            <a:r>
              <a:rPr lang="fr-FR" sz="2600" dirty="0"/>
              <a:t>Rarement masse sus pubienne évoquant une volumineuse </a:t>
            </a:r>
            <a:r>
              <a:rPr lang="fr-FR" sz="2600" dirty="0" smtClean="0"/>
              <a:t>tumeur.</a:t>
            </a:r>
            <a:endParaRPr lang="fr-FR" sz="2600" dirty="0"/>
          </a:p>
          <a:p>
            <a:pPr lvl="0" indent="106363">
              <a:buFont typeface="Wingdings" pitchFamily="2" charset="2"/>
              <a:buChar char="ü"/>
            </a:pPr>
            <a:r>
              <a:rPr lang="fr-FR" sz="2600" dirty="0"/>
              <a:t>Recherche une hépatomégalie</a:t>
            </a:r>
          </a:p>
          <a:p>
            <a:pPr lvl="0"/>
            <a:r>
              <a:rPr lang="fr-FR" sz="2600" dirty="0"/>
              <a:t>Examen des aires </a:t>
            </a:r>
            <a:r>
              <a:rPr lang="fr-FR" sz="2600" dirty="0" smtClean="0"/>
              <a:t>ganglionnaire</a:t>
            </a:r>
            <a:r>
              <a:rPr lang="fr-FR" sz="2600" dirty="0"/>
              <a:t> : </a:t>
            </a:r>
            <a:r>
              <a:rPr lang="fr-FR" sz="2600" dirty="0" smtClean="0"/>
              <a:t>Ganglion de TROISIER++</a:t>
            </a:r>
            <a:endParaRPr lang="fr-F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551"/>
            <a:ext cx="8229600" cy="1143000"/>
          </a:xfrm>
        </p:spPr>
        <p:txBody>
          <a:bodyPr/>
          <a:lstStyle/>
          <a:p>
            <a:r>
              <a:rPr lang="fr-FR" dirty="0"/>
              <a:t>Touchers pelviens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89031"/>
            <a:ext cx="8229600" cy="1252735"/>
          </a:xfrm>
        </p:spPr>
        <p:txBody>
          <a:bodyPr/>
          <a:lstStyle/>
          <a:p>
            <a:pPr lvl="0"/>
            <a:r>
              <a:rPr lang="fr-FR" dirty="0"/>
              <a:t> </a:t>
            </a:r>
            <a:r>
              <a:rPr lang="fr-FR" dirty="0" smtClean="0"/>
              <a:t> </a:t>
            </a:r>
            <a:r>
              <a:rPr lang="fr-FR" dirty="0"/>
              <a:t>faits systématiquement à la recherche d’un blindage pelvien.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683568" y="5445224"/>
            <a:ext cx="5281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00" dirty="0"/>
              <a:t>Examen somatique complet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6105D1-11BF-470B-8F64-C6C620229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088" y="2596277"/>
            <a:ext cx="2905182" cy="268660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="" xmlns:a16="http://schemas.microsoft.com/office/drawing/2014/main" id="{BBCCFC9F-F514-4E2D-8504-CCBBFAB3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614600"/>
            <a:ext cx="3024336" cy="268660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998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D</a:t>
            </a:r>
            <a:r>
              <a:rPr lang="fr-FR" b="1" dirty="0" smtClean="0"/>
              <a:t> </a:t>
            </a:r>
            <a:r>
              <a:rPr lang="fr-FR" b="1" dirty="0"/>
              <a:t>- Examens complémentaires à visée diagnostique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>
              <a:buNone/>
            </a:pPr>
            <a:r>
              <a:rPr lang="fr-FR" b="1" dirty="0" smtClean="0"/>
              <a:t>1- la Cytologie urinaire: </a:t>
            </a:r>
          </a:p>
          <a:p>
            <a:pPr>
              <a:buNone/>
            </a:pPr>
            <a:r>
              <a:rPr lang="fr-FR" dirty="0" smtClean="0"/>
              <a:t>rechercher des cellules tumorales de haut grade dans les urines</a:t>
            </a:r>
          </a:p>
          <a:p>
            <a:pPr lvl="0">
              <a:buNone/>
            </a:pPr>
            <a:r>
              <a:rPr lang="fr-FR" dirty="0" smtClean="0"/>
              <a:t>Inconvénient : </a:t>
            </a:r>
          </a:p>
          <a:p>
            <a:pPr lvl="0">
              <a:buFont typeface="Wingdings" pitchFamily="2" charset="2"/>
              <a:buChar char="ü"/>
            </a:pPr>
            <a:r>
              <a:rPr lang="fr-FR" dirty="0" smtClean="0"/>
              <a:t>tumeur n’ importe où dans la VE si cytologie positif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 présente une faible sensibilité pour les tumeurs de bas grade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5482952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400" dirty="0" smtClean="0"/>
              <a:t>Très sensible pour détecter les lésions </a:t>
            </a:r>
            <a:r>
              <a:rPr lang="fr-FR" sz="2400" dirty="0" err="1" smtClean="0"/>
              <a:t>éxophytiques</a:t>
            </a:r>
            <a:r>
              <a:rPr lang="fr-FR" sz="2400" dirty="0" smtClean="0"/>
              <a:t> de plus de 05 mm</a:t>
            </a:r>
          </a:p>
          <a:p>
            <a:pPr>
              <a:buNone/>
            </a:pPr>
            <a:r>
              <a:rPr lang="fr-FR" sz="2400" dirty="0" smtClean="0"/>
              <a:t>Limitée dans les petites lésions, et les lésions planes. </a:t>
            </a:r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r>
              <a:rPr lang="fr-FR" sz="2400" dirty="0" smtClean="0"/>
              <a:t>Sa normalité n’élimine pas le diagnostic</a:t>
            </a:r>
          </a:p>
          <a:p>
            <a:pPr>
              <a:buNone/>
            </a:pPr>
            <a:endParaRPr lang="fr-FR" sz="2400" b="1" dirty="0" smtClean="0"/>
          </a:p>
        </p:txBody>
      </p:sp>
      <p:pic>
        <p:nvPicPr>
          <p:cNvPr id="4" name="Picture 1026" descr="D:\SKOWRON\imagerie\hématurie\ech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664296" cy="2520280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2 - Échographie abdomino-pelvienne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/>
              <a:t>3) Cystoscopie :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4860" y="210110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b="1" dirty="0" smtClean="0"/>
              <a:t>-</a:t>
            </a:r>
            <a:r>
              <a:rPr lang="fr-FR" dirty="0"/>
              <a:t>indication: en cas d’hématurie persistante avec échographie normale </a:t>
            </a:r>
          </a:p>
          <a:p>
            <a:pPr>
              <a:buNone/>
            </a:pPr>
            <a:r>
              <a:rPr lang="fr-FR" dirty="0"/>
              <a:t>-Elle est réalisée habituellement par fibroscopie sous anesthésie locale.</a:t>
            </a:r>
          </a:p>
          <a:p>
            <a:pPr>
              <a:buNone/>
            </a:pPr>
            <a:r>
              <a:rPr lang="fr-FR" dirty="0"/>
              <a:t>-Elle définit les caractères de la tumeur :</a:t>
            </a:r>
          </a:p>
          <a:p>
            <a:pPr marL="1169988" indent="0">
              <a:buFont typeface="Wingdings" pitchFamily="2" charset="2"/>
              <a:buChar char="ü"/>
            </a:pPr>
            <a:r>
              <a:rPr lang="fr-FR" dirty="0"/>
              <a:t>- le siège</a:t>
            </a:r>
          </a:p>
          <a:p>
            <a:pPr marL="1169988" indent="0">
              <a:buFont typeface="Wingdings" pitchFamily="2" charset="2"/>
              <a:buChar char="ü"/>
            </a:pPr>
            <a:r>
              <a:rPr lang="fr-FR" dirty="0"/>
              <a:t>- le nombre : unique ou multiple</a:t>
            </a:r>
          </a:p>
          <a:p>
            <a:pPr marL="1169988" indent="0">
              <a:buFont typeface="Wingdings" pitchFamily="2" charset="2"/>
              <a:buChar char="ü"/>
            </a:pPr>
            <a:r>
              <a:rPr lang="fr-FR" dirty="0"/>
              <a:t>-l’aspect macroscopique </a:t>
            </a:r>
          </a:p>
          <a:p>
            <a:pPr marL="1169988" indent="0">
              <a:buFont typeface="Wingdings" pitchFamily="2" charset="2"/>
              <a:buChar char="ü"/>
            </a:pPr>
            <a:r>
              <a:rPr lang="fr-FR" dirty="0"/>
              <a:t>-le type d’implantation</a:t>
            </a:r>
          </a:p>
          <a:p>
            <a:endParaRPr lang="fr-F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61729"/>
            <a:ext cx="2651175" cy="20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3654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33670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4-Résection endoscopique de la tumeur de vessie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La résection doit être macroscopiquement complète (si possible), et suffisamment profonde pour analyser le muscle vésical.</a:t>
            </a:r>
          </a:p>
          <a:p>
            <a:pPr marL="0" indent="0"/>
            <a:r>
              <a:rPr lang="fr-FR" dirty="0" smtClean="0"/>
              <a:t>La résection est à la fois un geste:</a:t>
            </a:r>
          </a:p>
          <a:p>
            <a:pPr marL="0" indent="0">
              <a:buFont typeface="Wingdings" pitchFamily="2" charset="2"/>
              <a:buChar char="ü"/>
            </a:pPr>
            <a:r>
              <a:rPr lang="fr-FR" dirty="0" smtClean="0">
                <a:solidFill>
                  <a:srgbClr val="00B0F0"/>
                </a:solidFill>
              </a:rPr>
              <a:t>THÉRAPEUTIQUE</a:t>
            </a:r>
            <a:r>
              <a:rPr lang="fr-FR" dirty="0" smtClean="0"/>
              <a:t> lorsque la tumeur n’infiltre pas le muscle.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B0F0"/>
                </a:solidFill>
              </a:rPr>
              <a:t>DIAGNOSTIQUE: </a:t>
            </a:r>
            <a:r>
              <a:rPr lang="fr-FR" dirty="0" smtClean="0"/>
              <a:t>Détermine des éléments qui conditionnent  la suite de la prise en charge qui sont: </a:t>
            </a:r>
            <a:r>
              <a:rPr lang="fr-FR" dirty="0"/>
              <a:t>type </a:t>
            </a:r>
            <a:r>
              <a:rPr lang="fr-FR" dirty="0" smtClean="0"/>
              <a:t>histologique, stade et grade tumoral et la présence de CIS,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76672"/>
            <a:ext cx="8428654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1 - Type histologique</a:t>
            </a:r>
          </a:p>
          <a:p>
            <a:pPr>
              <a:buNone/>
            </a:pPr>
            <a:r>
              <a:rPr lang="fr-FR" sz="2800" dirty="0" smtClean="0"/>
              <a:t>Dans 90 % des cas, les tumeurs de vessie sont des CARCINOMES UROTHÉLIAUX</a:t>
            </a:r>
          </a:p>
          <a:p>
            <a:pPr>
              <a:buNone/>
            </a:pPr>
            <a:r>
              <a:rPr lang="fr-FR" b="1" dirty="0" smtClean="0"/>
              <a:t>2 - Stade tumoral T: </a:t>
            </a:r>
          </a:p>
          <a:p>
            <a:pPr>
              <a:buNone/>
            </a:pPr>
            <a:r>
              <a:rPr lang="fr-FR" sz="2800" dirty="0" smtClean="0"/>
              <a:t>Détermine </a:t>
            </a:r>
            <a:r>
              <a:rPr lang="fr-FR" sz="2800" dirty="0"/>
              <a:t>si l’on se trouve dans le cadre d’une </a:t>
            </a:r>
            <a:r>
              <a:rPr lang="fr-FR" sz="2800" dirty="0" smtClean="0"/>
              <a:t>tumeur superficielle </a:t>
            </a:r>
            <a:r>
              <a:rPr lang="fr-FR" sz="2800" dirty="0"/>
              <a:t>(TVNIM) ou invasive (TVIM),</a:t>
            </a:r>
          </a:p>
          <a:p>
            <a:pPr>
              <a:buNone/>
            </a:pPr>
            <a:r>
              <a:rPr lang="fr-FR" b="1" dirty="0" smtClean="0"/>
              <a:t>3 - Grade </a:t>
            </a:r>
            <a:r>
              <a:rPr lang="fr-FR" b="1" dirty="0"/>
              <a:t>tumoral: </a:t>
            </a:r>
            <a:r>
              <a:rPr lang="fr-FR" sz="2800" dirty="0" smtClean="0"/>
              <a:t>classification </a:t>
            </a:r>
            <a:r>
              <a:rPr lang="fr-FR" sz="2800" dirty="0"/>
              <a:t>OMS 2016</a:t>
            </a:r>
          </a:p>
          <a:p>
            <a:pPr>
              <a:buNone/>
            </a:pPr>
            <a:r>
              <a:rPr lang="fr-FR" sz="2800" dirty="0"/>
              <a:t>-Néoplasie de faible potentiel de </a:t>
            </a:r>
            <a:r>
              <a:rPr lang="fr-FR" sz="2800" dirty="0" smtClean="0"/>
              <a:t>malignité</a:t>
            </a:r>
            <a:endParaRPr lang="fr-FR" sz="2800" dirty="0"/>
          </a:p>
          <a:p>
            <a:pPr>
              <a:buNone/>
            </a:pPr>
            <a:r>
              <a:rPr lang="fr-FR" sz="2800" dirty="0"/>
              <a:t>-   tumeur de bas grade (bon pronostic) </a:t>
            </a:r>
          </a:p>
          <a:p>
            <a:pPr>
              <a:buFontTx/>
              <a:buChar char="-"/>
            </a:pPr>
            <a:r>
              <a:rPr lang="fr-FR" sz="2800" dirty="0"/>
              <a:t> de haut grade (mauvais pronostic) </a:t>
            </a:r>
          </a:p>
          <a:p>
            <a:pPr>
              <a:buNone/>
            </a:pPr>
            <a:r>
              <a:rPr lang="fr-FR" b="1" dirty="0" smtClean="0"/>
              <a:t> 4-  la présence de Cis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597352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/>
              <a:t>E - Examens complémentaires du bilan d’extension</a:t>
            </a:r>
          </a:p>
          <a:p>
            <a:pPr>
              <a:buNone/>
            </a:pPr>
            <a:r>
              <a:rPr lang="fr-FR" b="1" dirty="0" smtClean="0"/>
              <a:t>1 - En cas de TVNIM</a:t>
            </a:r>
          </a:p>
          <a:p>
            <a:pPr>
              <a:buNone/>
            </a:pPr>
            <a:r>
              <a:rPr lang="fr-FR" sz="2400" dirty="0" smtClean="0"/>
              <a:t>Aucun bilan d’extension n’est nécessaire pour la tumeur de vessie elle-même.</a:t>
            </a:r>
            <a:endParaRPr lang="fr-FR" sz="2400" b="1" dirty="0" smtClean="0"/>
          </a:p>
          <a:p>
            <a:pPr>
              <a:buNone/>
            </a:pPr>
            <a:r>
              <a:rPr lang="fr-FR" sz="2400" dirty="0" smtClean="0"/>
              <a:t>En cas d’une tumeur  volumineuse et de haut grade un </a:t>
            </a:r>
            <a:r>
              <a:rPr lang="fr-FR" sz="2400" dirty="0" smtClean="0">
                <a:solidFill>
                  <a:srgbClr val="0070C0"/>
                </a:solidFill>
              </a:rPr>
              <a:t>uroscanner </a:t>
            </a:r>
            <a:r>
              <a:rPr lang="fr-FR" sz="2400" dirty="0" smtClean="0"/>
              <a:t>doit être réalisé afin de rechercher une localisation tumorale concomitante sur le </a:t>
            </a:r>
            <a:r>
              <a:rPr lang="fr-FR" sz="2400" dirty="0" smtClean="0">
                <a:solidFill>
                  <a:srgbClr val="0070C0"/>
                </a:solidFill>
              </a:rPr>
              <a:t>haut appareil urinaire</a:t>
            </a:r>
            <a:r>
              <a:rPr lang="fr-FR" sz="2400" dirty="0" smtClean="0"/>
              <a:t>.</a:t>
            </a:r>
          </a:p>
          <a:p>
            <a:pPr>
              <a:buNone/>
            </a:pPr>
            <a:r>
              <a:rPr lang="fr-FR" sz="2400" b="1" dirty="0" smtClean="0"/>
              <a:t>2 - En cas de TVIM</a:t>
            </a:r>
          </a:p>
          <a:p>
            <a:pPr>
              <a:buNone/>
            </a:pP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B050"/>
                </a:solidFill>
              </a:rPr>
              <a:t>un scanner thoraco-abdomino-pelvien:</a:t>
            </a:r>
          </a:p>
          <a:p>
            <a:pPr>
              <a:buNone/>
            </a:pPr>
            <a:r>
              <a:rPr lang="fr-FR" sz="2400" dirty="0" smtClean="0"/>
              <a:t>-apprécier l’envahissement de la graisse péri-vésicale et des organes de voisinage</a:t>
            </a:r>
          </a:p>
          <a:p>
            <a:pPr>
              <a:buNone/>
            </a:pPr>
            <a:r>
              <a:rPr lang="fr-FR" sz="2400" dirty="0" smtClean="0"/>
              <a:t>-rechercher des adénopathies métastatiques.</a:t>
            </a:r>
          </a:p>
          <a:p>
            <a:pPr>
              <a:buNone/>
            </a:pPr>
            <a:r>
              <a:rPr lang="fr-FR" sz="2400" dirty="0" smtClean="0"/>
              <a:t>-évaluation d’un éventuel retentissement sur le haut appareil urinaire</a:t>
            </a:r>
          </a:p>
          <a:p>
            <a:pPr>
              <a:buNone/>
            </a:pPr>
            <a:r>
              <a:rPr lang="fr-FR" sz="2400" dirty="0" smtClean="0"/>
              <a:t>-rechercher une tumeur concomitante du haut appareil</a:t>
            </a:r>
          </a:p>
          <a:p>
            <a:pPr>
              <a:buFontTx/>
              <a:buChar char="-"/>
            </a:pPr>
            <a:r>
              <a:rPr lang="fr-FR" sz="2400" dirty="0" smtClean="0"/>
              <a:t>Rechercher des métastases à distance( foie, poumon)</a:t>
            </a:r>
          </a:p>
          <a:p>
            <a:pPr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La scintigraphie osseuse</a:t>
            </a:r>
          </a:p>
          <a:p>
            <a:pPr>
              <a:buNone/>
            </a:pPr>
            <a:r>
              <a:rPr lang="fr-FR" sz="2400" dirty="0" smtClean="0"/>
              <a:t>Rechercher des métastases osseuses</a:t>
            </a:r>
          </a:p>
          <a:p>
            <a:pPr lvl="0">
              <a:buNone/>
            </a:pPr>
            <a:r>
              <a:rPr lang="fr-FR" sz="2400" dirty="0" smtClean="0">
                <a:solidFill>
                  <a:srgbClr val="00B050"/>
                </a:solidFill>
              </a:rPr>
              <a:t>Autres: </a:t>
            </a:r>
            <a:r>
              <a:rPr lang="fr-FR" sz="2400" b="1" dirty="0" smtClean="0"/>
              <a:t>Echographie hépatique</a:t>
            </a:r>
            <a:r>
              <a:rPr lang="fr-FR" sz="2400" dirty="0" smtClean="0"/>
              <a:t>: métastase hépatique</a:t>
            </a:r>
          </a:p>
          <a:p>
            <a:pPr>
              <a:buNone/>
            </a:pPr>
            <a:r>
              <a:rPr lang="fr-FR" sz="2400" dirty="0" smtClean="0"/>
              <a:t>               </a:t>
            </a:r>
            <a:r>
              <a:rPr lang="fr-FR" sz="2000" b="1" dirty="0" smtClean="0"/>
              <a:t>TDM cérébrale</a:t>
            </a:r>
            <a:r>
              <a:rPr lang="fr-FR" sz="2000" dirty="0" smtClean="0"/>
              <a:t> : si manifestation clinique</a:t>
            </a:r>
          </a:p>
          <a:p>
            <a:pPr lvl="0"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V - Traitement</a:t>
            </a:r>
            <a:br>
              <a:rPr lang="fr-FR" b="1" dirty="0" smtClean="0"/>
            </a:br>
            <a:r>
              <a:rPr lang="fr-FR" b="1" dirty="0" smtClean="0"/>
              <a:t>A </a:t>
            </a:r>
            <a:r>
              <a:rPr lang="fr-FR" sz="2700" b="1" dirty="0" smtClean="0"/>
              <a:t>- Traitement des tumeurs de vessie non infiltrant le muscle (TVNIM</a:t>
            </a:r>
            <a:r>
              <a:rPr lang="fr-FR" b="1" dirty="0" smtClean="0"/>
              <a:t>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507288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+1 </a:t>
            </a:r>
            <a:r>
              <a:rPr lang="fr-FR" b="1" dirty="0" smtClean="0"/>
              <a:t>– RTUV: </a:t>
            </a:r>
            <a:r>
              <a:rPr lang="fr-FR" dirty="0" smtClean="0"/>
              <a:t>complète++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</a:t>
            </a:r>
            <a:r>
              <a:rPr lang="fr-FR" dirty="0" smtClean="0"/>
              <a:t> 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fr-FR" dirty="0" smtClean="0"/>
              <a:t>ce </a:t>
            </a:r>
            <a:r>
              <a:rPr lang="fr-FR" dirty="0"/>
              <a:t>sont des tumeurs développées au dépend de la paroi vésicale ; il s’agit dans 90% d’une tumeur </a:t>
            </a:r>
            <a:r>
              <a:rPr lang="fr-FR" dirty="0" err="1" smtClean="0"/>
              <a:t>urothéliale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Divisées en   :  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Tumeurs vésicales non infiltrant le muscle (TVNIM)</a:t>
            </a:r>
            <a:r>
              <a:rPr lang="fr-FR" sz="2400" dirty="0" smtClean="0"/>
              <a:t> :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Tumeurs vésicales infiltrant le muscle (TVIM) :</a:t>
            </a:r>
            <a:endParaRPr lang="fr-FR" sz="2400" dirty="0" smtClean="0"/>
          </a:p>
          <a:p>
            <a:pPr lvl="0"/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2 - Instillations </a:t>
            </a:r>
            <a:r>
              <a:rPr lang="fr-FR" b="1" dirty="0" err="1"/>
              <a:t>endo</a:t>
            </a:r>
            <a:r>
              <a:rPr lang="fr-FR" b="1" dirty="0"/>
              <a:t>-vésicales:</a:t>
            </a: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Le </a:t>
            </a:r>
            <a:r>
              <a:rPr lang="fr-FR" dirty="0"/>
              <a:t>but des instillations est de </a:t>
            </a:r>
            <a:r>
              <a:rPr lang="fr-FR" dirty="0" smtClean="0"/>
              <a:t>prévenir</a:t>
            </a:r>
          </a:p>
          <a:p>
            <a:pPr>
              <a:buFontTx/>
              <a:buChar char="-"/>
            </a:pPr>
            <a:r>
              <a:rPr lang="fr-FR" dirty="0" smtClean="0"/>
              <a:t>la </a:t>
            </a:r>
            <a:r>
              <a:rPr lang="fr-FR" dirty="0"/>
              <a:t>RÉCIDIVE d’une tumeur de vessie n’infiltrant pas le muscle.</a:t>
            </a:r>
          </a:p>
          <a:p>
            <a:pPr>
              <a:buFontTx/>
              <a:buChar char="-"/>
            </a:pPr>
            <a:r>
              <a:rPr lang="fr-FR" dirty="0" smtClean="0"/>
              <a:t>La PROGRESSION </a:t>
            </a:r>
            <a:r>
              <a:rPr lang="fr-FR" dirty="0"/>
              <a:t>vers une tumeur invasive.</a:t>
            </a:r>
            <a:endParaRPr lang="fr-FR" b="1" dirty="0"/>
          </a:p>
          <a:p>
            <a:pPr>
              <a:buNone/>
            </a:pPr>
            <a:r>
              <a:rPr lang="fr-FR" dirty="0"/>
              <a:t>Deux types d’instillations peuvent être utilisés : </a:t>
            </a:r>
          </a:p>
          <a:p>
            <a:pPr>
              <a:buFontTx/>
              <a:buChar char="-"/>
            </a:pPr>
            <a:r>
              <a:rPr lang="fr-FR" dirty="0"/>
              <a:t>la chimiothérapie </a:t>
            </a:r>
            <a:r>
              <a:rPr lang="fr-FR" dirty="0" err="1"/>
              <a:t>intravésicale</a:t>
            </a:r>
            <a:r>
              <a:rPr lang="fr-FR" dirty="0"/>
              <a:t> par </a:t>
            </a:r>
            <a:r>
              <a:rPr lang="fr-FR" dirty="0" err="1"/>
              <a:t>mitomycine</a:t>
            </a:r>
            <a:r>
              <a:rPr lang="fr-FR" dirty="0"/>
              <a:t> C (</a:t>
            </a:r>
            <a:r>
              <a:rPr lang="fr-FR" dirty="0" err="1"/>
              <a:t>Amétycine</a:t>
            </a:r>
            <a:r>
              <a:rPr lang="fr-FR" dirty="0"/>
              <a:t>®)</a:t>
            </a:r>
          </a:p>
          <a:p>
            <a:pPr>
              <a:buFontTx/>
              <a:buChar char="-"/>
            </a:pPr>
            <a:r>
              <a:rPr lang="fr-FR" dirty="0"/>
              <a:t>l’immunothérapie par le bacille de Calmette et Guérin (BCG) (</a:t>
            </a:r>
            <a:r>
              <a:rPr lang="fr-FR" dirty="0" err="1"/>
              <a:t>Immucyst</a:t>
            </a:r>
            <a:r>
              <a:rPr lang="fr-FR" dirty="0"/>
              <a:t>®)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0378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/>
          <a:lstStyle/>
          <a:p>
            <a:endParaRPr lang="fr-FR" b="1" dirty="0" smtClean="0"/>
          </a:p>
          <a:p>
            <a:r>
              <a:rPr lang="fr-FR" b="1" dirty="0" smtClean="0"/>
              <a:t>IPOP: instillation postopératoire précoce:</a:t>
            </a:r>
          </a:p>
          <a:p>
            <a:pPr>
              <a:buNone/>
            </a:pPr>
            <a:r>
              <a:rPr lang="fr-FR" sz="2400" dirty="0" smtClean="0"/>
              <a:t>Doit être systématiquement réalisée après une résection endoscopique en absence d’une contre indication:</a:t>
            </a:r>
          </a:p>
          <a:p>
            <a:pPr>
              <a:buFontTx/>
              <a:buChar char="-"/>
            </a:pPr>
            <a:r>
              <a:rPr lang="fr-FR" sz="2400" dirty="0" smtClean="0"/>
              <a:t>les tumeurs &gt; 3 cm de diamètre.</a:t>
            </a:r>
          </a:p>
          <a:p>
            <a:pPr>
              <a:buFontTx/>
              <a:buChar char="-"/>
            </a:pPr>
            <a:r>
              <a:rPr lang="fr-FR" sz="2400" dirty="0" smtClean="0"/>
              <a:t>Résection profonde</a:t>
            </a:r>
          </a:p>
          <a:p>
            <a:pPr>
              <a:buFontTx/>
              <a:buChar char="-"/>
            </a:pPr>
            <a:r>
              <a:rPr lang="fr-FR" sz="2400" smtClean="0"/>
              <a:t>Saignement persistant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b="1" dirty="0" err="1" smtClean="0"/>
              <a:t>mitomycine</a:t>
            </a:r>
            <a:r>
              <a:rPr lang="fr-FR" b="1" dirty="0" smtClean="0"/>
              <a:t> C</a:t>
            </a:r>
            <a:r>
              <a:rPr lang="fr-FR" dirty="0" smtClean="0"/>
              <a:t>: 6-8 instillations hebdomadaires.</a:t>
            </a:r>
          </a:p>
          <a:p>
            <a:r>
              <a:rPr lang="fr-FR" b="1" dirty="0" err="1" smtClean="0"/>
              <a:t>BCGthérapie</a:t>
            </a:r>
            <a:r>
              <a:rPr lang="fr-FR" dirty="0" smtClean="0"/>
              <a:t>: 9 instillations au minimum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Mécanisme d’action de la BCG thérapie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1971674"/>
            <a:ext cx="6408712" cy="32575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416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fr-FR" dirty="0" smtClean="0"/>
              <a:t>indication</a:t>
            </a: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593535"/>
              </p:ext>
            </p:extLst>
          </p:nvPr>
        </p:nvGraphicFramePr>
        <p:xfrm>
          <a:off x="224056" y="548680"/>
          <a:ext cx="8572560" cy="609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376264"/>
                <a:gridCol w="1800200"/>
                <a:gridCol w="2307864"/>
              </a:tblGrid>
              <a:tr h="720023">
                <a:tc gridSpan="4"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rgbClr val="002060"/>
                          </a:solidFill>
                        </a:rPr>
                        <a:t>RTU </a:t>
                      </a:r>
                      <a:endParaRPr lang="fr-FR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080177">
                <a:tc gridSpan="4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IPOP</a:t>
                      </a:r>
                      <a:endParaRPr lang="fr-FR" dirty="0" smtClean="0"/>
                    </a:p>
                    <a:p>
                      <a:pPr algn="ctr"/>
                      <a:r>
                        <a:rPr lang="fr-FR" dirty="0" smtClean="0"/>
                        <a:t>( en absence</a:t>
                      </a:r>
                      <a:r>
                        <a:rPr lang="fr-FR" baseline="0" dirty="0" smtClean="0"/>
                        <a:t> de contre indication)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58897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Faible risque 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Tumeur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urothéliale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pTa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bas grade, de moins de 3 cm, </a:t>
                      </a:r>
                    </a:p>
                    <a:p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unifocale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sans antécédent de tumeur de vessie, </a:t>
                      </a:r>
                    </a:p>
                    <a:p>
                      <a:r>
                        <a:rPr kumimoji="0" lang="fr-FR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incluant les tumeurs à faible potentiel de malignité</a:t>
                      </a:r>
                      <a:endParaRPr lang="fr-FR" dirty="0" smtClean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Risque intermédiaire 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Tumeur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urothéliale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pTa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bas grade qui ne présente 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aucun des critères de risque élevé ou très élevé</a:t>
                      </a:r>
                      <a:endParaRPr kumimoji="0" lang="fr-FR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Haut risque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 grade (G3)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Présence de CIS</a:t>
                      </a:r>
                      <a:endParaRPr kumimoji="0" lang="fr-FR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très Haut risque</a:t>
                      </a:r>
                      <a:endParaRPr kumimoji="0" lang="fr-FR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pT1G3 + CIS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pT1G3 multifocal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pT1G3 &gt; 3 cm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pT1G3 + envahissement </a:t>
                      </a:r>
                      <a:r>
                        <a:rPr kumimoji="0" lang="fr-FR" sz="18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</a:t>
                      </a: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-vasculaire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 G3 prostatique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pT1  formes anatomo-pathologiques agressive</a:t>
                      </a:r>
                    </a:p>
                  </a:txBody>
                  <a:tcPr/>
                </a:tc>
              </a:tr>
              <a:tr h="720023"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surveillance simple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immunothérapie ou chimiothérapie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Immunothérapie</a:t>
                      </a:r>
                    </a:p>
                    <a:p>
                      <a:r>
                        <a:rPr kumimoji="0" lang="fr-F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Cystectomie:  en cas de récidive précoce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Proposer une cystectomie avec curage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736451"/>
            <a:ext cx="7696200" cy="427672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5013176"/>
            <a:ext cx="7488832" cy="149542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566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u="sng" dirty="0" smtClean="0"/>
              <a:t>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Objectif:</a:t>
            </a:r>
          </a:p>
          <a:p>
            <a:pPr>
              <a:buFontTx/>
              <a:buChar char="-"/>
            </a:pPr>
            <a:r>
              <a:rPr lang="fr-FR" sz="2400" dirty="0" smtClean="0"/>
              <a:t>dépister les récidives et prévenir la progression.</a:t>
            </a:r>
          </a:p>
          <a:p>
            <a:pPr>
              <a:buNone/>
            </a:pPr>
            <a:r>
              <a:rPr lang="fr-FR" u="sng" dirty="0" smtClean="0"/>
              <a:t>Comment?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Cytologie urinaire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cystoscopie</a:t>
            </a:r>
          </a:p>
          <a:p>
            <a:pPr>
              <a:buNone/>
            </a:pPr>
            <a:endParaRPr lang="fr-FR" u="sng" smtClean="0"/>
          </a:p>
          <a:p>
            <a:pPr>
              <a:buNone/>
            </a:pPr>
            <a:r>
              <a:rPr lang="fr-FR" u="sng" smtClean="0"/>
              <a:t>Rythme </a:t>
            </a:r>
            <a:r>
              <a:rPr lang="fr-FR" u="sng" dirty="0" smtClean="0"/>
              <a:t>de la surveillance</a:t>
            </a:r>
          </a:p>
          <a:p>
            <a:pPr>
              <a:buNone/>
            </a:pPr>
            <a:r>
              <a:rPr lang="fr-FR" sz="2400" dirty="0" smtClean="0"/>
              <a:t>Tous les  3 mois la première année</a:t>
            </a:r>
          </a:p>
          <a:p>
            <a:pPr>
              <a:buNone/>
            </a:pPr>
            <a:r>
              <a:rPr lang="fr-FR" sz="2400" dirty="0" smtClean="0"/>
              <a:t>                 6 mois la deuxième année</a:t>
            </a:r>
          </a:p>
          <a:p>
            <a:pPr>
              <a:buNone/>
            </a:pPr>
            <a:r>
              <a:rPr lang="fr-FR" sz="2400" dirty="0" smtClean="0"/>
              <a:t>                 puis 1 fois/an  pendant 15 ans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fr-FR" dirty="0" smtClean="0"/>
              <a:t>TRT DES TVIM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76064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b="1" dirty="0" smtClean="0"/>
              <a:t>1 - Tumeur infiltrant le muscle non métastatique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sz="4600" dirty="0" smtClean="0">
                <a:solidFill>
                  <a:srgbClr val="FF0000"/>
                </a:solidFill>
              </a:rPr>
              <a:t>a-TRT chirurgical: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Le traitement de référence. </a:t>
            </a:r>
          </a:p>
          <a:p>
            <a:pPr>
              <a:buFont typeface="Wingdings" pitchFamily="2" charset="2"/>
              <a:buChar char="ü"/>
            </a:pPr>
            <a:r>
              <a:rPr lang="fr-FR" dirty="0" smtClean="0">
                <a:solidFill>
                  <a:srgbClr val="0070C0"/>
                </a:solidFill>
              </a:rPr>
              <a:t>Cystectomie: </a:t>
            </a:r>
          </a:p>
          <a:p>
            <a:pPr>
              <a:buNone/>
            </a:pPr>
            <a:r>
              <a:rPr lang="fr-FR" dirty="0" smtClean="0"/>
              <a:t>- une CYSTOPROSTATECTOMIE TOTALE pour les hommes.</a:t>
            </a:r>
          </a:p>
          <a:p>
            <a:pPr>
              <a:buNone/>
            </a:pPr>
            <a:r>
              <a:rPr lang="fr-FR" dirty="0" smtClean="0"/>
              <a:t>-une PELVECTOMIE ANTÉRIEURE pour les femmes (exérèse en bloc de la vessie, de l’utérus et de la paroi antérieure du vagin).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ü"/>
            </a:pPr>
            <a:r>
              <a:rPr lang="fr-FR" dirty="0" smtClean="0"/>
              <a:t>Un curage ganglionnaire </a:t>
            </a:r>
            <a:r>
              <a:rPr lang="fr-FR" dirty="0" err="1" smtClean="0"/>
              <a:t>ilio</a:t>
            </a:r>
            <a:r>
              <a:rPr lang="fr-FR" dirty="0" smtClean="0"/>
              <a:t>-obturateur bilatéral est systématiquement associé au geste d’exérèse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6633"/>
            <a:ext cx="8568952" cy="280831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fr-FR" sz="2800" dirty="0"/>
              <a:t>La dérivation urinaire peut être </a:t>
            </a:r>
          </a:p>
          <a:p>
            <a:pPr>
              <a:buNone/>
            </a:pPr>
            <a:r>
              <a:rPr lang="fr-FR" sz="2800" dirty="0"/>
              <a:t>        </a:t>
            </a:r>
            <a:r>
              <a:rPr lang="fr-FR" sz="2800" dirty="0" smtClean="0"/>
              <a:t>-urétérostomie </a:t>
            </a:r>
            <a:r>
              <a:rPr lang="fr-FR" sz="2800" dirty="0"/>
              <a:t>cutanée bilatérale</a:t>
            </a:r>
          </a:p>
          <a:p>
            <a:pPr>
              <a:buNone/>
            </a:pPr>
            <a:r>
              <a:rPr lang="fr-FR" sz="2800" dirty="0"/>
              <a:t>        </a:t>
            </a:r>
            <a:r>
              <a:rPr lang="fr-FR" sz="2800" dirty="0" smtClean="0"/>
              <a:t>-urétérostomie </a:t>
            </a:r>
            <a:r>
              <a:rPr lang="fr-FR" sz="2800" dirty="0"/>
              <a:t>iléale transcutanée de type </a:t>
            </a:r>
            <a:r>
              <a:rPr lang="fr-FR" sz="2800" dirty="0" err="1"/>
              <a:t>Bricker</a:t>
            </a:r>
            <a:endParaRPr lang="fr-FR" sz="2800" dirty="0"/>
          </a:p>
          <a:p>
            <a:pPr>
              <a:buNone/>
            </a:pPr>
            <a:r>
              <a:rPr lang="fr-FR" sz="2800" dirty="0"/>
              <a:t>        </a:t>
            </a:r>
            <a:r>
              <a:rPr lang="fr-FR" sz="2800" dirty="0" smtClean="0"/>
              <a:t>-</a:t>
            </a:r>
            <a:r>
              <a:rPr lang="fr-FR" sz="2800" dirty="0" err="1" smtClean="0"/>
              <a:t>entérocystoplastie</a:t>
            </a:r>
            <a:r>
              <a:rPr lang="fr-FR" sz="2800" dirty="0"/>
              <a:t>: néo-vessie à partir d’un segment digestif </a:t>
            </a:r>
          </a:p>
          <a:p>
            <a:pPr marL="0" indent="0">
              <a:buNone/>
            </a:pPr>
            <a:endParaRPr lang="fr-FR" sz="2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573016"/>
            <a:ext cx="2257425" cy="2388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23" y="4149079"/>
            <a:ext cx="3000375" cy="181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485380"/>
            <a:ext cx="184785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49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>
                <a:solidFill>
                  <a:srgbClr val="FF0000"/>
                </a:solidFill>
              </a:rPr>
              <a:t>b-RADIOCHIMIOTHÉRAPIE CONCOMITANTE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fr-FR" dirty="0" smtClean="0"/>
              <a:t>En cas de refus de la chirurgie ou en cas d’existence de </a:t>
            </a:r>
            <a:r>
              <a:rPr lang="fr-FR" dirty="0" err="1" smtClean="0"/>
              <a:t>comorbidités</a:t>
            </a:r>
            <a:r>
              <a:rPr lang="fr-FR" dirty="0" smtClean="0"/>
              <a:t> contre-indiquant une intervention chirurgicale.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>
                <a:solidFill>
                  <a:srgbClr val="FF0000"/>
                </a:solidFill>
              </a:rPr>
              <a:t>c-Une CHIMIOTHÉRAPIE NÉO-ADJUVANTE OU ADJUVANTE </a:t>
            </a:r>
            <a:r>
              <a:rPr lang="fr-FR" dirty="0" smtClean="0"/>
              <a:t>peut être proposée en fonction du bilan d’extension et des caractéristiques</a:t>
            </a:r>
          </a:p>
          <a:p>
            <a:pPr>
              <a:buNone/>
            </a:pPr>
            <a:r>
              <a:rPr lang="fr-FR" dirty="0" smtClean="0"/>
              <a:t>histologiques de la tumeur.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b="1" dirty="0" smtClean="0"/>
              <a:t>2 - Tumeur infiltrant le muscle métastatique</a:t>
            </a:r>
          </a:p>
          <a:p>
            <a:pPr>
              <a:buNone/>
            </a:pPr>
            <a:r>
              <a:rPr lang="fr-FR" dirty="0" smtClean="0"/>
              <a:t>Le traitement de référence est une CHIMIOTHÉRAPIE À BASE DE </a:t>
            </a:r>
            <a:r>
              <a:rPr lang="fr-FR" dirty="0" smtClean="0">
                <a:solidFill>
                  <a:srgbClr val="00B050"/>
                </a:solidFill>
              </a:rPr>
              <a:t>CISPLATINE.</a:t>
            </a: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fr-FR" u="sng" dirty="0" smtClean="0"/>
              <a:t>surveillance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Objectif: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dépister et traiter précocement une récidive locale ou métastatique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apprécier le bon fonctionnement de l’appareil urinaire</a:t>
            </a:r>
          </a:p>
          <a:p>
            <a:pPr>
              <a:buNone/>
            </a:pPr>
            <a:r>
              <a:rPr lang="fr-FR" u="sng" dirty="0" smtClean="0"/>
              <a:t>Comment?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Clinique: examen clinique complet 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Biologique: </a:t>
            </a:r>
            <a:r>
              <a:rPr lang="fr-FR" sz="2400" dirty="0" err="1" smtClean="0"/>
              <a:t>créaténemie</a:t>
            </a:r>
            <a:endParaRPr lang="fr-FR" sz="2400" dirty="0" smtClean="0"/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Radiologique: une TDM thoraco-abdomino-pelvienne</a:t>
            </a:r>
          </a:p>
          <a:p>
            <a:pPr>
              <a:buNone/>
            </a:pPr>
            <a:r>
              <a:rPr lang="fr-FR" u="sng" dirty="0" smtClean="0"/>
              <a:t>Rythme de la surveillance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Tous les  3 mois la première année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 Tous les 6 mois la deuxième année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puis 1 fois/an  pendant 15 ans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Intérêt de la question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sz="4400" b="1" dirty="0" smtClean="0"/>
              <a:t>Fréquence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 cancer urologique après celui de la prostate </a:t>
            </a:r>
          </a:p>
          <a:p>
            <a:pPr>
              <a:buNone/>
            </a:pPr>
            <a:r>
              <a:rPr lang="fr-FR" sz="4400" b="1" dirty="0" smtClean="0"/>
              <a:t>Diagnostic:</a:t>
            </a:r>
          </a:p>
          <a:p>
            <a:pPr>
              <a:buNone/>
            </a:pPr>
            <a:r>
              <a:rPr lang="fr-FR" dirty="0" smtClean="0"/>
              <a:t>-Clinique: L’</a:t>
            </a:r>
            <a:r>
              <a:rPr lang="fr-FR" b="1" dirty="0" smtClean="0"/>
              <a:t>Hématurie </a:t>
            </a:r>
            <a:r>
              <a:rPr lang="fr-FR" dirty="0" smtClean="0"/>
              <a:t>est le maitre symptôme.</a:t>
            </a:r>
          </a:p>
          <a:p>
            <a:pPr>
              <a:buNone/>
            </a:pPr>
            <a:r>
              <a:rPr lang="fr-FR" dirty="0" smtClean="0"/>
              <a:t>-</a:t>
            </a:r>
            <a:r>
              <a:rPr lang="fr-FR" dirty="0" err="1" smtClean="0"/>
              <a:t>Paraclinique</a:t>
            </a:r>
            <a:r>
              <a:rPr lang="fr-FR" dirty="0" smtClean="0"/>
              <a:t>: cytologie urinaire</a:t>
            </a:r>
          </a:p>
          <a:p>
            <a:pPr>
              <a:buNone/>
            </a:pPr>
            <a:r>
              <a:rPr lang="fr-FR" dirty="0" smtClean="0"/>
              <a:t>                           l’ échographie</a:t>
            </a:r>
          </a:p>
          <a:p>
            <a:pPr>
              <a:buNone/>
            </a:pPr>
            <a:r>
              <a:rPr lang="fr-FR" dirty="0" smtClean="0"/>
              <a:t>                           la cystoscopie </a:t>
            </a:r>
          </a:p>
          <a:p>
            <a:pPr>
              <a:buNone/>
            </a:pPr>
            <a:r>
              <a:rPr lang="fr-FR" sz="4400" b="1" dirty="0" smtClean="0"/>
              <a:t> traitement: </a:t>
            </a:r>
          </a:p>
          <a:p>
            <a:pPr>
              <a:buNone/>
            </a:pPr>
            <a:r>
              <a:rPr lang="fr-FR" dirty="0" smtClean="0"/>
              <a:t>La résection </a:t>
            </a:r>
            <a:r>
              <a:rPr lang="fr-FR" dirty="0" err="1" smtClean="0"/>
              <a:t>transurétrale</a:t>
            </a:r>
            <a:r>
              <a:rPr lang="fr-FR" dirty="0" smtClean="0"/>
              <a:t> constitue l’étape initial du traitement.</a:t>
            </a:r>
          </a:p>
          <a:p>
            <a:pPr marL="2247900" indent="-2247900">
              <a:buNone/>
            </a:pPr>
            <a:r>
              <a:rPr lang="fr-FR" dirty="0" smtClean="0"/>
              <a:t>Ensuite le traitement est: Conservateur dans les TVNIM</a:t>
            </a:r>
          </a:p>
          <a:p>
            <a:pPr marL="0" indent="2338388">
              <a:buNone/>
            </a:pPr>
            <a:r>
              <a:rPr lang="fr-FR" dirty="0" smtClean="0"/>
              <a:t>      RADICAL dans les TVIM</a:t>
            </a:r>
          </a:p>
          <a:p>
            <a:pPr marL="2247900" indent="0">
              <a:buNone/>
            </a:pPr>
            <a:r>
              <a:rPr lang="fr-FR" dirty="0" smtClean="0"/>
              <a:t>        Palliatif dans les tumeurs métastatiques</a:t>
            </a:r>
          </a:p>
          <a:p>
            <a:pPr>
              <a:buNone/>
            </a:pPr>
            <a:r>
              <a:rPr lang="fr-FR" sz="4400" b="1" dirty="0" smtClean="0"/>
              <a:t>pronostic</a:t>
            </a:r>
          </a:p>
          <a:p>
            <a:pPr>
              <a:buNone/>
            </a:pPr>
            <a:r>
              <a:rPr lang="fr-FR" dirty="0" smtClean="0"/>
              <a:t>la survie à 05 ans est de 90% pour les TVNIM </a:t>
            </a:r>
          </a:p>
          <a:p>
            <a:pPr>
              <a:buNone/>
            </a:pPr>
            <a:r>
              <a:rPr lang="fr-FR" dirty="0" smtClean="0"/>
              <a:t>                                            45% pour les TVIM</a:t>
            </a:r>
          </a:p>
          <a:p>
            <a:pPr>
              <a:buNone/>
            </a:pPr>
            <a:r>
              <a:rPr lang="fr-FR" dirty="0" smtClean="0"/>
              <a:t>                                            10% pour les tumeurs métastatiques.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30000"/>
              </a:lnSpc>
            </a:pPr>
            <a:r>
              <a:rPr lang="fr-FR" sz="2400" dirty="0" smtClean="0"/>
              <a:t>Cancer fréquent</a:t>
            </a:r>
          </a:p>
          <a:p>
            <a:pPr lvl="1">
              <a:lnSpc>
                <a:spcPct val="130000"/>
              </a:lnSpc>
            </a:pPr>
            <a:r>
              <a:rPr lang="fr-FR" sz="2400" dirty="0" smtClean="0"/>
              <a:t>Importance du tabac+++</a:t>
            </a:r>
          </a:p>
          <a:p>
            <a:pPr lvl="1">
              <a:lnSpc>
                <a:spcPct val="130000"/>
              </a:lnSpc>
            </a:pPr>
            <a:r>
              <a:rPr lang="fr-FR" sz="2400" dirty="0" smtClean="0"/>
              <a:t>TVNIM/ TVIM</a:t>
            </a:r>
          </a:p>
          <a:p>
            <a:pPr lvl="1">
              <a:lnSpc>
                <a:spcPct val="130000"/>
              </a:lnSpc>
            </a:pPr>
            <a:r>
              <a:rPr lang="fr-FR" sz="2400" dirty="0" smtClean="0"/>
              <a:t>Traitement endoscopique et surveillance (TVNIM)</a:t>
            </a:r>
          </a:p>
          <a:p>
            <a:pPr lvl="1">
              <a:lnSpc>
                <a:spcPct val="130000"/>
              </a:lnSpc>
            </a:pPr>
            <a:r>
              <a:rPr lang="fr-FR" sz="2400" dirty="0" smtClean="0"/>
              <a:t>Chirurgie (TVIM localisées)</a:t>
            </a:r>
          </a:p>
          <a:p>
            <a:pPr lvl="1">
              <a:lnSpc>
                <a:spcPct val="130000"/>
              </a:lnSpc>
            </a:pPr>
            <a:r>
              <a:rPr lang="fr-FR" sz="2400" dirty="0" smtClean="0"/>
              <a:t>Chimiothérapie (formes étendues)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153400" cy="1143000"/>
          </a:xfrm>
        </p:spPr>
        <p:txBody>
          <a:bodyPr/>
          <a:lstStyle/>
          <a:p>
            <a:r>
              <a:rPr lang="fr-FR" sz="4000" b="1" u="sng" dirty="0">
                <a:latin typeface="Times New Roman" pitchFamily="18" charset="0"/>
              </a:rPr>
              <a:t>Causes et facteurs épidémiologiques</a:t>
            </a:r>
            <a:endParaRPr lang="fr-FR" sz="4000" b="1" u="sng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59632"/>
            <a:ext cx="8229600" cy="5409728"/>
          </a:xfrm>
        </p:spPr>
        <p:txBody>
          <a:bodyPr>
            <a:normAutofit lnSpcReduction="10000"/>
          </a:bodyPr>
          <a:lstStyle/>
          <a:p>
            <a:r>
              <a:rPr lang="fr-FR" sz="2200" dirty="0"/>
              <a:t>tabagisme </a:t>
            </a:r>
            <a:r>
              <a:rPr lang="fr-FR" sz="2200" dirty="0" smtClean="0"/>
              <a:t>:×</a:t>
            </a:r>
            <a:r>
              <a:rPr lang="fr-FR" sz="2200" dirty="0"/>
              <a:t> 3 le risque de tumeur de la vessie.</a:t>
            </a:r>
          </a:p>
          <a:p>
            <a:endParaRPr lang="fr-FR" sz="2200" dirty="0"/>
          </a:p>
          <a:p>
            <a:r>
              <a:rPr lang="fr-FR" sz="2200" dirty="0"/>
              <a:t>professionnelles </a:t>
            </a:r>
            <a:r>
              <a:rPr lang="fr-FR" sz="2200" dirty="0" smtClean="0"/>
              <a:t>(teinture, </a:t>
            </a:r>
            <a:r>
              <a:rPr lang="fr-FR" sz="2200" dirty="0"/>
              <a:t>hydrocarbures, </a:t>
            </a:r>
            <a:r>
              <a:rPr lang="fr-FR" sz="2200" dirty="0" smtClean="0"/>
              <a:t>goudrons,</a:t>
            </a:r>
            <a:r>
              <a:rPr lang="fr-FR" sz="2200" dirty="0"/>
              <a:t> </a:t>
            </a:r>
            <a:r>
              <a:rPr lang="fr-FR" sz="2200" dirty="0" smtClean="0"/>
              <a:t>la </a:t>
            </a:r>
            <a:r>
              <a:rPr lang="fr-FR" sz="2200" dirty="0"/>
              <a:t>métallurgie.</a:t>
            </a:r>
            <a:r>
              <a:rPr lang="fr-FR" sz="2200" dirty="0" smtClean="0"/>
              <a:t>)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infection vésicale chronique </a:t>
            </a:r>
            <a:r>
              <a:rPr lang="fr-FR" sz="2200" dirty="0" smtClean="0"/>
              <a:t> sur </a:t>
            </a:r>
            <a:r>
              <a:rPr lang="fr-FR" sz="2200" dirty="0"/>
              <a:t>calcul, sonde, vessie neurologique</a:t>
            </a:r>
          </a:p>
          <a:p>
            <a:pPr algn="just"/>
            <a:endParaRPr lang="fr-FR" sz="2200" dirty="0"/>
          </a:p>
          <a:p>
            <a:r>
              <a:rPr lang="fr-FR" sz="2200" dirty="0" smtClean="0"/>
              <a:t>bilharziose urinaire: Carcinome </a:t>
            </a:r>
            <a:r>
              <a:rPr lang="fr-FR" sz="2200" dirty="0" err="1" smtClean="0"/>
              <a:t>épidermoïde</a:t>
            </a:r>
            <a:r>
              <a:rPr lang="fr-FR" sz="2200" dirty="0" smtClean="0"/>
              <a:t> </a:t>
            </a:r>
          </a:p>
          <a:p>
            <a:pPr algn="just">
              <a:buNone/>
            </a:pPr>
            <a:endParaRPr lang="fr-FR" sz="2200" dirty="0"/>
          </a:p>
          <a:p>
            <a:r>
              <a:rPr lang="fr-FR" sz="2200" dirty="0" smtClean="0"/>
              <a:t>irradiation pelvienne.</a:t>
            </a:r>
          </a:p>
          <a:p>
            <a:endParaRPr lang="fr-FR" sz="2200" dirty="0" smtClean="0"/>
          </a:p>
          <a:p>
            <a:r>
              <a:rPr lang="fr-FR" sz="2200" dirty="0"/>
              <a:t>Exposition à certaines chimiothérapies (</a:t>
            </a:r>
            <a:r>
              <a:rPr lang="fr-FR" sz="2200" dirty="0" err="1"/>
              <a:t>cyclophosphamide</a:t>
            </a:r>
            <a:r>
              <a:rPr lang="fr-FR" sz="2200" dirty="0" smtClean="0"/>
              <a:t>).</a:t>
            </a:r>
          </a:p>
          <a:p>
            <a:pPr marL="0" indent="0">
              <a:buNone/>
            </a:pPr>
            <a:endParaRPr lang="fr-FR" sz="2200" dirty="0" smtClean="0"/>
          </a:p>
          <a:p>
            <a:r>
              <a:rPr lang="fr-FR" sz="2200" dirty="0" smtClean="0"/>
              <a:t>La sédentarité </a:t>
            </a:r>
            <a:r>
              <a:rPr lang="fr-FR" sz="2200" dirty="0"/>
              <a:t>et le syndrome métabolique ont également </a:t>
            </a:r>
          </a:p>
          <a:p>
            <a:pPr marL="0" indent="0">
              <a:buNone/>
            </a:pPr>
            <a:r>
              <a:rPr lang="fr-FR" sz="2200" dirty="0"/>
              <a:t>été corrélés à une augmentation du risque de TV</a:t>
            </a:r>
            <a:endParaRPr lang="fr-FR" sz="2200" dirty="0" smtClean="0"/>
          </a:p>
          <a:p>
            <a:endParaRPr lang="fr-FR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ANAPATH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640960" cy="612068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b="1" dirty="0" smtClean="0"/>
              <a:t>1- Rappel histologique:</a:t>
            </a:r>
          </a:p>
          <a:p>
            <a:pPr lvl="0">
              <a:buNone/>
            </a:pPr>
            <a:r>
              <a:rPr lang="fr-FR" sz="2000" dirty="0" smtClean="0"/>
              <a:t>La paroi vésicale  </a:t>
            </a:r>
            <a:r>
              <a:rPr lang="fr-FR" sz="2000" dirty="0" smtClean="0">
                <a:solidFill>
                  <a:srgbClr val="0070C0"/>
                </a:solidFill>
              </a:rPr>
              <a:t>comporte 3 couches</a:t>
            </a:r>
            <a:r>
              <a:rPr lang="fr-FR" sz="2000" dirty="0" smtClean="0"/>
              <a:t> :</a:t>
            </a:r>
          </a:p>
          <a:p>
            <a:pPr lvl="0">
              <a:buNone/>
            </a:pPr>
            <a:r>
              <a:rPr lang="fr-FR" sz="2000" dirty="0" smtClean="0"/>
              <a:t>-une Muqueuse : tapissée par un épithélium transitionnel= </a:t>
            </a:r>
            <a:r>
              <a:rPr lang="fr-FR" sz="2000" b="1" dirty="0" smtClean="0"/>
              <a:t>L’</a:t>
            </a:r>
            <a:r>
              <a:rPr lang="fr-FR" sz="2000" b="1" dirty="0" err="1" smtClean="0"/>
              <a:t>urothélium</a:t>
            </a:r>
            <a:endParaRPr lang="fr-FR" sz="2000" dirty="0" smtClean="0"/>
          </a:p>
          <a:p>
            <a:pPr lvl="0">
              <a:buNone/>
            </a:pPr>
            <a:r>
              <a:rPr lang="fr-FR" sz="2000" dirty="0" smtClean="0"/>
              <a:t>-Une Sous muqueuse: chorion</a:t>
            </a:r>
          </a:p>
          <a:p>
            <a:pPr lvl="0">
              <a:buNone/>
            </a:pPr>
            <a:r>
              <a:rPr lang="fr-FR" sz="2000" dirty="0" smtClean="0"/>
              <a:t>-une Musculeuse: 2 couches (superficielle et profonde).</a:t>
            </a:r>
          </a:p>
          <a:p>
            <a:pPr lvl="0">
              <a:buNone/>
            </a:pPr>
            <a:r>
              <a:rPr lang="fr-FR" sz="2000" dirty="0" smtClean="0"/>
              <a:t>-L’Adventice : composée de tissu adipeux et tapissé d’un revêtement </a:t>
            </a:r>
            <a:r>
              <a:rPr lang="fr-FR" sz="2000" dirty="0" err="1" smtClean="0"/>
              <a:t>mesothéliale</a:t>
            </a:r>
            <a:r>
              <a:rPr lang="fr-FR" sz="2000" dirty="0" smtClean="0"/>
              <a:t> au niveau de la calotte vésicale.</a:t>
            </a:r>
          </a:p>
          <a:p>
            <a:pPr lvl="0">
              <a:buNone/>
            </a:pPr>
            <a:r>
              <a:rPr lang="fr-FR" b="1" dirty="0" smtClean="0"/>
              <a:t>2- aspect macroscopie des TV</a:t>
            </a:r>
          </a:p>
          <a:p>
            <a:pPr lvl="0">
              <a:buNone/>
            </a:pPr>
            <a:r>
              <a:rPr lang="fr-FR" sz="2000" b="1" dirty="0" smtClean="0"/>
              <a:t>-Siège :</a:t>
            </a:r>
            <a:r>
              <a:rPr lang="fr-FR" sz="2000" dirty="0" smtClean="0"/>
              <a:t> Siège de prédilection des TV est le  bas fond vésical.</a:t>
            </a:r>
          </a:p>
          <a:p>
            <a:pPr lvl="0">
              <a:buNone/>
            </a:pPr>
            <a:r>
              <a:rPr lang="fr-FR" sz="2000" dirty="0" smtClean="0"/>
              <a:t>-N</a:t>
            </a:r>
            <a:r>
              <a:rPr lang="fr-FR" sz="2000" b="1" dirty="0" smtClean="0"/>
              <a:t>ombre</a:t>
            </a:r>
            <a:r>
              <a:rPr lang="fr-FR" sz="2000" dirty="0" smtClean="0"/>
              <a:t>: unique ou multiple</a:t>
            </a:r>
          </a:p>
          <a:p>
            <a:pPr lvl="0">
              <a:buNone/>
            </a:pPr>
            <a:r>
              <a:rPr lang="fr-FR" sz="2000" b="1" dirty="0" smtClean="0"/>
              <a:t>-Aspect : </a:t>
            </a:r>
            <a:r>
              <a:rPr lang="fr-FR" sz="2000" dirty="0" smtClean="0"/>
              <a:t>Tumeur papillaire exophytique sessile ou pédiculé</a:t>
            </a:r>
          </a:p>
          <a:p>
            <a:pPr lvl="0">
              <a:buNone/>
            </a:pPr>
            <a:r>
              <a:rPr lang="fr-FR" sz="2000" dirty="0" smtClean="0"/>
              <a:t>                Tumeur plane à large base d’implantation </a:t>
            </a:r>
          </a:p>
          <a:p>
            <a:pPr lvl="0">
              <a:buNone/>
            </a:pPr>
            <a:endParaRPr lang="fr-FR" sz="2000" dirty="0" smtClean="0"/>
          </a:p>
          <a:p>
            <a:pPr lvl="0">
              <a:buNone/>
            </a:pPr>
            <a:endParaRPr lang="fr-FR" sz="20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b="1" dirty="0" smtClean="0"/>
              <a:t>3-microscopie:</a:t>
            </a:r>
          </a:p>
          <a:p>
            <a:pPr lvl="0">
              <a:buNone/>
            </a:pPr>
            <a:r>
              <a:rPr lang="fr-FR" dirty="0">
                <a:solidFill>
                  <a:srgbClr val="00B0F0"/>
                </a:solidFill>
              </a:rPr>
              <a:t>-type </a:t>
            </a:r>
            <a:r>
              <a:rPr lang="fr-FR" dirty="0" smtClean="0">
                <a:solidFill>
                  <a:srgbClr val="00B0F0"/>
                </a:solidFill>
              </a:rPr>
              <a:t>histologique</a:t>
            </a:r>
            <a:r>
              <a:rPr lang="fr-FR" dirty="0" smtClean="0"/>
              <a:t>: 90% d’une tumeur </a:t>
            </a:r>
            <a:r>
              <a:rPr lang="fr-FR" dirty="0" err="1" smtClean="0"/>
              <a:t>urothéliale</a:t>
            </a:r>
            <a:r>
              <a:rPr lang="fr-FR" dirty="0" smtClean="0"/>
              <a:t>.</a:t>
            </a:r>
          </a:p>
          <a:p>
            <a:pPr>
              <a:buNone/>
            </a:pPr>
            <a:r>
              <a:rPr lang="fr-FR" dirty="0" smtClean="0">
                <a:solidFill>
                  <a:srgbClr val="00B0F0"/>
                </a:solidFill>
              </a:rPr>
              <a:t>-Grade</a:t>
            </a:r>
            <a:r>
              <a:rPr lang="fr-FR" dirty="0" smtClean="0"/>
              <a:t>: Il correspond au degré de différentiation de la TV et permet de prédire son agressivité (intérêt PRONOSTIQUE).</a:t>
            </a:r>
          </a:p>
          <a:p>
            <a:pPr marL="1349375" lvl="0" indent="0">
              <a:buFont typeface="Wingdings" pitchFamily="2" charset="2"/>
              <a:buChar char="Ø"/>
            </a:pPr>
            <a:r>
              <a:rPr lang="fr-FR" dirty="0" smtClean="0"/>
              <a:t> tumeur de bas grade (bon pronostic) </a:t>
            </a:r>
          </a:p>
          <a:p>
            <a:pPr marL="1349375" indent="0">
              <a:buFont typeface="Wingdings" pitchFamily="2" charset="2"/>
              <a:buChar char="Ø"/>
            </a:pPr>
            <a:r>
              <a:rPr lang="fr-FR" dirty="0" smtClean="0"/>
              <a:t>  tumeur de haut grade (mauvais pronostic)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>
                <a:solidFill>
                  <a:srgbClr val="00B0F0"/>
                </a:solidFill>
              </a:rPr>
              <a:t> -CIS</a:t>
            </a:r>
            <a:r>
              <a:rPr lang="fr-FR" dirty="0" smtClean="0"/>
              <a:t>= carcinome </a:t>
            </a:r>
            <a:r>
              <a:rPr lang="fr-FR" dirty="0" err="1" smtClean="0"/>
              <a:t>insitu</a:t>
            </a:r>
            <a:r>
              <a:rPr lang="fr-FR" dirty="0" smtClean="0"/>
              <a:t>: est une néoplasie intra épithéliale de haut grade.</a:t>
            </a:r>
          </a:p>
          <a:p>
            <a:pPr lvl="0">
              <a:buNone/>
            </a:pPr>
            <a:r>
              <a:rPr lang="fr-FR" dirty="0" smtClean="0"/>
              <a:t>            </a:t>
            </a:r>
          </a:p>
          <a:p>
            <a:pPr lvl="0">
              <a:buNone/>
            </a:pPr>
            <a:endParaRPr lang="fr-FR" b="1" dirty="0" smtClean="0"/>
          </a:p>
          <a:p>
            <a:pPr lvl="0">
              <a:buNone/>
            </a:pPr>
            <a:r>
              <a:rPr lang="fr-FR" b="1" dirty="0" smtClean="0"/>
              <a:t>4- stade de la tumeur</a:t>
            </a:r>
          </a:p>
          <a:p>
            <a:pPr lvl="0">
              <a:buNone/>
            </a:pPr>
            <a:r>
              <a:rPr lang="fr-FR" sz="3600" dirty="0" smtClean="0"/>
              <a:t>-Les TV sont subdivisés en 02 groupes:</a:t>
            </a:r>
          </a:p>
          <a:p>
            <a:pPr lvl="0">
              <a:buNone/>
            </a:pPr>
            <a:endParaRPr lang="fr-FR" sz="3600" dirty="0" smtClean="0"/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Tumeurs vésicales non infiltrant le muscle vésical (</a:t>
            </a:r>
            <a:r>
              <a:rPr lang="fr-FR" sz="2400" b="1" dirty="0" smtClean="0">
                <a:solidFill>
                  <a:srgbClr val="FF0000"/>
                </a:solidFill>
              </a:rPr>
              <a:t>TVNIM) </a:t>
            </a:r>
            <a:r>
              <a:rPr lang="fr-FR" sz="2400" dirty="0" smtClean="0"/>
              <a:t>: 70% des TV</a:t>
            </a:r>
          </a:p>
          <a:p>
            <a:pPr>
              <a:buFont typeface="Wingdings" pitchFamily="2" charset="2"/>
              <a:buChar char="ü"/>
            </a:pPr>
            <a:r>
              <a:rPr lang="fr-FR" sz="2400" b="1" dirty="0" smtClean="0"/>
              <a:t>Tumeurs vésicales infiltrant le muscle </a:t>
            </a:r>
            <a:r>
              <a:rPr lang="fr-FR" sz="2400" b="1" dirty="0" smtClean="0">
                <a:solidFill>
                  <a:srgbClr val="FF0000"/>
                </a:solidFill>
              </a:rPr>
              <a:t>(TVIM)</a:t>
            </a:r>
            <a:r>
              <a:rPr lang="fr-FR" sz="2400" dirty="0" smtClean="0"/>
              <a:t> :30% des TV, dont  5% métastatiques</a:t>
            </a:r>
            <a:r>
              <a:rPr lang="fr-FR" sz="4000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21" y="332656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classification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492896"/>
            <a:ext cx="8229600" cy="4525963"/>
          </a:xfrm>
        </p:spPr>
        <p:txBody>
          <a:bodyPr/>
          <a:lstStyle/>
          <a:p>
            <a:pPr>
              <a:buNone/>
            </a:pPr>
            <a:endParaRPr lang="fr-FR" sz="4000" dirty="0" smtClean="0"/>
          </a:p>
          <a:p>
            <a:pPr>
              <a:buNone/>
            </a:pPr>
            <a:r>
              <a:rPr lang="fr-FR" sz="3600" dirty="0" smtClean="0"/>
              <a:t>- Classification TNM 2017++++</a:t>
            </a:r>
            <a:endParaRPr lang="fr-FR" dirty="0" smtClean="0"/>
          </a:p>
          <a:p>
            <a:pPr lvl="0">
              <a:buFont typeface="Wingdings" pitchFamily="2" charset="2"/>
              <a:buChar char="ü"/>
              <a:defRPr/>
            </a:pPr>
            <a:r>
              <a:rPr lang="fr-FR" dirty="0" smtClean="0"/>
              <a:t>T : tumeur primitive ( T1, T2, T3, T4)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dirty="0" smtClean="0"/>
              <a:t>N : ganglions régionaux ( N0, N1, N2)</a:t>
            </a:r>
          </a:p>
          <a:p>
            <a:pPr lvl="0">
              <a:buFont typeface="Wingdings" pitchFamily="2" charset="2"/>
              <a:buChar char="ü"/>
              <a:defRPr/>
            </a:pPr>
            <a:r>
              <a:rPr lang="fr-FR" dirty="0" smtClean="0"/>
              <a:t>M : métastase à distance ( M0, M1).</a:t>
            </a:r>
          </a:p>
          <a:p>
            <a:endParaRPr lang="fr-FR" dirty="0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AB9A26E-FDC4-4931-B1D3-8495F0BC3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88640"/>
            <a:ext cx="3744416" cy="309664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III – diagnostic positif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12968" cy="5760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 smtClean="0"/>
              <a:t>A- Circonstances de découverte</a:t>
            </a:r>
          </a:p>
          <a:p>
            <a:pPr>
              <a:buNone/>
            </a:pPr>
            <a:r>
              <a:rPr lang="fr-FR" sz="3600" b="1" dirty="0" smtClean="0"/>
              <a:t>1- découverte fortuite</a:t>
            </a:r>
          </a:p>
          <a:p>
            <a:pPr>
              <a:buNone/>
            </a:pPr>
            <a:r>
              <a:rPr lang="fr-FR" sz="2400" dirty="0"/>
              <a:t>Bilan radiologique (échographie++) demandé pour une autre pathologie</a:t>
            </a:r>
          </a:p>
          <a:p>
            <a:pPr>
              <a:buNone/>
            </a:pPr>
            <a:r>
              <a:rPr lang="fr-FR" sz="3600" b="1" dirty="0" smtClean="0"/>
              <a:t>2- </a:t>
            </a:r>
            <a:r>
              <a:rPr lang="fr-FR" sz="3600" b="1" dirty="0"/>
              <a:t>Signes cliniques </a:t>
            </a:r>
            <a:r>
              <a:rPr lang="fr-FR" sz="3600" b="1" dirty="0" smtClean="0"/>
              <a:t>locaux</a:t>
            </a:r>
            <a:endParaRPr lang="fr-FR" sz="3600" b="1" dirty="0"/>
          </a:p>
          <a:p>
            <a:r>
              <a:rPr lang="fr-FR" sz="2000" dirty="0"/>
              <a:t>L’hématurie </a:t>
            </a:r>
            <a:r>
              <a:rPr lang="fr-FR" sz="2000" dirty="0" smtClean="0"/>
              <a:t>macroscopique: terminale, indolore et intermittente(80 </a:t>
            </a:r>
            <a:r>
              <a:rPr lang="fr-FR" sz="2000" dirty="0"/>
              <a:t>%).</a:t>
            </a:r>
          </a:p>
          <a:p>
            <a:r>
              <a:rPr lang="fr-FR" sz="2000" dirty="0" smtClean="0"/>
              <a:t>signes </a:t>
            </a:r>
            <a:r>
              <a:rPr lang="fr-FR" sz="2000" dirty="0"/>
              <a:t>irritatifs </a:t>
            </a:r>
            <a:r>
              <a:rPr lang="fr-FR" sz="2000" dirty="0" smtClean="0"/>
              <a:t>vésicaux </a:t>
            </a:r>
            <a:r>
              <a:rPr lang="fr-FR" sz="2000" dirty="0"/>
              <a:t>(20 %), </a:t>
            </a:r>
            <a:endParaRPr lang="fr-FR" sz="2000" dirty="0" smtClean="0"/>
          </a:p>
          <a:p>
            <a:pPr indent="287338">
              <a:buFont typeface="Wingdings" pitchFamily="2" charset="2"/>
              <a:buChar char="ü"/>
            </a:pPr>
            <a:r>
              <a:rPr lang="fr-FR" sz="2000" dirty="0" smtClean="0"/>
              <a:t>d’une pollakiurie, </a:t>
            </a:r>
          </a:p>
          <a:p>
            <a:pPr indent="287338">
              <a:buFont typeface="Wingdings" pitchFamily="2" charset="2"/>
              <a:buChar char="ü"/>
            </a:pPr>
            <a:r>
              <a:rPr lang="fr-FR" sz="2000" dirty="0" smtClean="0"/>
              <a:t>d’impériosités, </a:t>
            </a:r>
          </a:p>
          <a:p>
            <a:pPr indent="287338">
              <a:buFont typeface="Wingdings" pitchFamily="2" charset="2"/>
              <a:buChar char="ü"/>
            </a:pPr>
            <a:r>
              <a:rPr lang="fr-FR" sz="2000" dirty="0" smtClean="0"/>
              <a:t>des brûlures mictionnelles.</a:t>
            </a:r>
          </a:p>
          <a:p>
            <a:pPr>
              <a:buNone/>
            </a:pPr>
            <a:r>
              <a:rPr lang="fr-FR" sz="2000" dirty="0" smtClean="0"/>
              <a:t>la persistante de ces signes doit faire rechercher une tumeur vésicale après avoir éliminé une infection urinaire (ECBU).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3600" b="1" dirty="0" smtClean="0"/>
              <a:t>3 - Signes cliniques évocateurs d’extension</a:t>
            </a:r>
            <a:r>
              <a:rPr lang="fr-FR" sz="3600" b="1" dirty="0"/>
              <a:t> </a:t>
            </a:r>
            <a:r>
              <a:rPr lang="fr-FR" sz="3600" b="1" dirty="0" smtClean="0"/>
              <a:t>locorégionale </a:t>
            </a:r>
            <a:r>
              <a:rPr lang="fr-FR" sz="3600" b="1" dirty="0"/>
              <a:t>ou à distance</a:t>
            </a:r>
            <a:endParaRPr lang="fr-FR" sz="3600" b="1" dirty="0" smtClean="0"/>
          </a:p>
          <a:p>
            <a:r>
              <a:rPr lang="fr-FR" sz="2400" dirty="0"/>
              <a:t>des douleurs </a:t>
            </a:r>
            <a:r>
              <a:rPr lang="fr-FR" sz="2400" dirty="0" smtClean="0"/>
              <a:t>pelviennes</a:t>
            </a:r>
          </a:p>
          <a:p>
            <a:r>
              <a:rPr lang="fr-FR" sz="2400" dirty="0" smtClean="0"/>
              <a:t>des </a:t>
            </a:r>
            <a:r>
              <a:rPr lang="fr-FR" sz="2400" dirty="0"/>
              <a:t>douleurs </a:t>
            </a:r>
            <a:r>
              <a:rPr lang="fr-FR" sz="2400" dirty="0" smtClean="0"/>
              <a:t>lombaires: en rapport </a:t>
            </a:r>
            <a:r>
              <a:rPr lang="fr-FR" sz="2400" dirty="0"/>
              <a:t>avec une obstruction du méat urétéral par la tumeur, responsable d’une distension des cavités </a:t>
            </a:r>
            <a:r>
              <a:rPr lang="fr-FR" sz="2400" dirty="0" smtClean="0"/>
              <a:t>rénales.</a:t>
            </a:r>
          </a:p>
          <a:p>
            <a:r>
              <a:rPr lang="fr-FR" sz="2400" dirty="0" smtClean="0"/>
              <a:t>Phlébite, OMI par compression lymphatique ou veineuse.</a:t>
            </a:r>
          </a:p>
          <a:p>
            <a:pPr>
              <a:buNone/>
            </a:pPr>
            <a:endParaRPr lang="fr-FR" sz="2400" dirty="0"/>
          </a:p>
          <a:p>
            <a:pPr>
              <a:buNone/>
            </a:pPr>
            <a:r>
              <a:rPr lang="fr-FR" sz="3600" b="1" dirty="0" smtClean="0"/>
              <a:t>4- </a:t>
            </a:r>
            <a:r>
              <a:rPr lang="fr-FR" sz="3600" b="1" dirty="0"/>
              <a:t>signes évocateurs de </a:t>
            </a:r>
            <a:r>
              <a:rPr lang="fr-FR" sz="3600" b="1" dirty="0" smtClean="0"/>
              <a:t>métastases</a:t>
            </a:r>
          </a:p>
          <a:p>
            <a:r>
              <a:rPr lang="fr-FR" sz="2400" dirty="0"/>
              <a:t>AEG</a:t>
            </a:r>
          </a:p>
          <a:p>
            <a:r>
              <a:rPr lang="fr-FR" sz="2400" dirty="0"/>
              <a:t>Douleurs osseuses</a:t>
            </a:r>
          </a:p>
          <a:p>
            <a:r>
              <a:rPr lang="fr-FR" sz="2400" dirty="0"/>
              <a:t>Signes en rapport de métastases </a:t>
            </a:r>
            <a:r>
              <a:rPr lang="fr-FR" sz="2400" dirty="0" smtClean="0"/>
              <a:t>pulmonaires </a:t>
            </a:r>
            <a:r>
              <a:rPr lang="fr-FR" sz="2400" dirty="0"/>
              <a:t>ou hépatiques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1305</Words>
  <Application>Microsoft Office PowerPoint</Application>
  <PresentationFormat>Affichage à l'écran (4:3)</PresentationFormat>
  <Paragraphs>263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Thème Office</vt:lpstr>
      <vt:lpstr>Tumeurs de la vessie</vt:lpstr>
      <vt:lpstr>introduction : </vt:lpstr>
      <vt:lpstr>Intérêt de la question </vt:lpstr>
      <vt:lpstr>Causes et facteurs épidémiologiques</vt:lpstr>
      <vt:lpstr>ANAPATH</vt:lpstr>
      <vt:lpstr>Présentation PowerPoint</vt:lpstr>
      <vt:lpstr>classification</vt:lpstr>
      <vt:lpstr>III – diagnostic positif  </vt:lpstr>
      <vt:lpstr>Présentation PowerPoint</vt:lpstr>
      <vt:lpstr>Présentation PowerPoint</vt:lpstr>
      <vt:lpstr>Présentation PowerPoint</vt:lpstr>
      <vt:lpstr>Touchers pelviens</vt:lpstr>
      <vt:lpstr>D - Examens complémentaires à visée diagnostique</vt:lpstr>
      <vt:lpstr>2 - Échographie abdomino-pelvienne  </vt:lpstr>
      <vt:lpstr>3) Cystoscopie : </vt:lpstr>
      <vt:lpstr>Présentation PowerPoint</vt:lpstr>
      <vt:lpstr>Présentation PowerPoint</vt:lpstr>
      <vt:lpstr>Présentation PowerPoint</vt:lpstr>
      <vt:lpstr>V - Traitement A - Traitement des tumeurs de vessie non infiltrant le muscle (TVNIM)</vt:lpstr>
      <vt:lpstr>2 - Instillations endo-vésicales: </vt:lpstr>
      <vt:lpstr>Présentation PowerPoint</vt:lpstr>
      <vt:lpstr>Mécanisme d’action de la BCG thérapie</vt:lpstr>
      <vt:lpstr>indication</vt:lpstr>
      <vt:lpstr>Présentation PowerPoint</vt:lpstr>
      <vt:lpstr>surveillance</vt:lpstr>
      <vt:lpstr>TRT DES TVIM</vt:lpstr>
      <vt:lpstr>Présentation PowerPoint</vt:lpstr>
      <vt:lpstr>Présentation PowerPoint</vt:lpstr>
      <vt:lpstr>surveillance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Tumeurs de la vessie</dc:title>
  <dc:creator>miloud</dc:creator>
  <cp:lastModifiedBy>BRAHMI</cp:lastModifiedBy>
  <cp:revision>92</cp:revision>
  <dcterms:created xsi:type="dcterms:W3CDTF">2014-12-29T18:33:39Z</dcterms:created>
  <dcterms:modified xsi:type="dcterms:W3CDTF">2022-01-03T12:19:34Z</dcterms:modified>
</cp:coreProperties>
</file>