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AE943A-81DD-4539-A377-604A7588E851}" type="datetimeFigureOut">
              <a:rPr lang="fr-FR" smtClean="0"/>
              <a:pPr/>
              <a:t>09/11/2016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3EF194-E8B7-4DC7-B568-CB12C53E438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E943A-81DD-4539-A377-604A7588E851}" type="datetimeFigureOut">
              <a:rPr lang="fr-FR" smtClean="0"/>
              <a:pPr/>
              <a:t>09/11/2016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EF194-E8B7-4DC7-B568-CB12C53E438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Tumeurs de vessie</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42843" y="81276"/>
          <a:ext cx="9001157" cy="6776724"/>
        </p:xfrm>
        <a:graphic>
          <a:graphicData uri="http://schemas.openxmlformats.org/drawingml/2006/table">
            <a:tbl>
              <a:tblPr/>
              <a:tblGrid>
                <a:gridCol w="9001157"/>
              </a:tblGrid>
              <a:tr h="339834">
                <a:tc>
                  <a:txBody>
                    <a:bodyPr/>
                    <a:lstStyle/>
                    <a:p>
                      <a:pPr algn="l"/>
                      <a:r>
                        <a:rPr lang="fr-FR" sz="800" dirty="0">
                          <a:solidFill>
                            <a:srgbClr val="005BAB"/>
                          </a:solidFill>
                        </a:rPr>
                        <a:t>T </a:t>
                      </a:r>
                      <a:r>
                        <a:rPr lang="fr-FR" sz="2000" dirty="0">
                          <a:solidFill>
                            <a:srgbClr val="005BAB"/>
                          </a:solidFill>
                        </a:rPr>
                        <a:t>(Tumeur)</a:t>
                      </a:r>
                    </a:p>
                  </a:txBody>
                  <a:tcPr marL="42333" marR="42333" marT="21167" marB="21167"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EF6DE"/>
                    </a:solidFill>
                  </a:tcPr>
                </a:tc>
              </a:tr>
              <a:tr h="3399240">
                <a:tc>
                  <a:txBody>
                    <a:bodyPr/>
                    <a:lstStyle/>
                    <a:p>
                      <a:pPr>
                        <a:buFont typeface="Arial"/>
                        <a:buChar char="•"/>
                      </a:pPr>
                      <a:r>
                        <a:rPr lang="fr-FR" sz="1600" b="1" dirty="0" err="1"/>
                        <a:t>Tx</a:t>
                      </a:r>
                      <a:r>
                        <a:rPr lang="fr-FR" sz="1600" b="1" dirty="0"/>
                        <a:t> :</a:t>
                      </a:r>
                      <a:r>
                        <a:rPr lang="fr-FR" sz="1600" dirty="0"/>
                        <a:t> tumeur primitive ne pouvant être classée ;</a:t>
                      </a:r>
                    </a:p>
                    <a:p>
                      <a:pPr>
                        <a:buFont typeface="Arial"/>
                        <a:buChar char="•"/>
                      </a:pPr>
                      <a:r>
                        <a:rPr lang="fr-FR" sz="1600" b="1" dirty="0"/>
                        <a:t>T0 :</a:t>
                      </a:r>
                      <a:r>
                        <a:rPr lang="fr-FR" sz="1600" dirty="0"/>
                        <a:t> pas de tumeur primitive décelable ;</a:t>
                      </a:r>
                    </a:p>
                    <a:p>
                      <a:pPr>
                        <a:buFont typeface="Arial"/>
                        <a:buChar char="•"/>
                      </a:pPr>
                      <a:r>
                        <a:rPr lang="fr-FR" sz="1600" b="1" dirty="0"/>
                        <a:t>Ta :</a:t>
                      </a:r>
                      <a:r>
                        <a:rPr lang="fr-FR" sz="1600" dirty="0"/>
                        <a:t> tumeur papillaire non invasive ;</a:t>
                      </a:r>
                    </a:p>
                    <a:p>
                      <a:pPr>
                        <a:buFont typeface="Arial"/>
                        <a:buChar char="•"/>
                      </a:pPr>
                      <a:r>
                        <a:rPr lang="fr-FR" sz="1600" b="1" dirty="0" err="1"/>
                        <a:t>Tis</a:t>
                      </a:r>
                      <a:r>
                        <a:rPr lang="fr-FR" sz="1600" b="1" dirty="0"/>
                        <a:t> :</a:t>
                      </a:r>
                      <a:r>
                        <a:rPr lang="fr-FR" sz="1600" dirty="0"/>
                        <a:t> carcinome </a:t>
                      </a:r>
                      <a:r>
                        <a:rPr lang="fr-FR" sz="1600" i="1" dirty="0"/>
                        <a:t>in situ</a:t>
                      </a:r>
                      <a:r>
                        <a:rPr lang="fr-FR" sz="1600" dirty="0"/>
                        <a:t> : « tumeur plane » ;</a:t>
                      </a:r>
                    </a:p>
                    <a:p>
                      <a:pPr>
                        <a:buFont typeface="Arial"/>
                        <a:buChar char="•"/>
                      </a:pPr>
                      <a:r>
                        <a:rPr lang="fr-FR" sz="1600" b="1" dirty="0"/>
                        <a:t>T1 :</a:t>
                      </a:r>
                      <a:r>
                        <a:rPr lang="fr-FR" sz="1600" dirty="0"/>
                        <a:t> tumeur envahissant le chorion ;</a:t>
                      </a:r>
                    </a:p>
                    <a:p>
                      <a:pPr>
                        <a:buFont typeface="Arial"/>
                        <a:buChar char="•"/>
                      </a:pPr>
                      <a:r>
                        <a:rPr lang="fr-FR" sz="1600" b="1" dirty="0"/>
                        <a:t>T2 :</a:t>
                      </a:r>
                      <a:r>
                        <a:rPr lang="fr-FR" sz="1600" dirty="0"/>
                        <a:t> tumeur envahissant la musculeuse ;</a:t>
                      </a:r>
                    </a:p>
                    <a:p>
                      <a:pPr marL="742950" lvl="1" indent="-285750">
                        <a:buFont typeface="Arial"/>
                        <a:buChar char="•"/>
                      </a:pPr>
                      <a:r>
                        <a:rPr lang="fr-FR" sz="1600" b="1" dirty="0"/>
                        <a:t>T2a :</a:t>
                      </a:r>
                      <a:r>
                        <a:rPr lang="fr-FR" sz="1600" dirty="0"/>
                        <a:t> tumeur envahissant le muscle superficiel (moitié interne),</a:t>
                      </a:r>
                    </a:p>
                    <a:p>
                      <a:pPr marL="742950" lvl="1" indent="-285750">
                        <a:buFont typeface="Arial"/>
                        <a:buChar char="•"/>
                      </a:pPr>
                      <a:r>
                        <a:rPr lang="fr-FR" sz="1600" b="1" dirty="0"/>
                        <a:t>T2b :</a:t>
                      </a:r>
                      <a:r>
                        <a:rPr lang="fr-FR" sz="1600" dirty="0"/>
                        <a:t> tumeur envahissant le muscle profond (moitié externe) ;</a:t>
                      </a:r>
                    </a:p>
                    <a:p>
                      <a:pPr>
                        <a:buFont typeface="Arial"/>
                        <a:buChar char="•"/>
                      </a:pPr>
                      <a:r>
                        <a:rPr lang="fr-FR" sz="1600" b="1" dirty="0"/>
                        <a:t>T3 :</a:t>
                      </a:r>
                      <a:r>
                        <a:rPr lang="fr-FR" sz="1600" dirty="0"/>
                        <a:t> tumeur envahissant le tissu péri-vésical ;</a:t>
                      </a:r>
                    </a:p>
                    <a:p>
                      <a:pPr marL="742950" lvl="1" indent="-285750">
                        <a:buFont typeface="Arial"/>
                        <a:buChar char="•"/>
                      </a:pPr>
                      <a:r>
                        <a:rPr lang="fr-FR" sz="1600" b="1" dirty="0"/>
                        <a:t>T3a :</a:t>
                      </a:r>
                      <a:r>
                        <a:rPr lang="fr-FR" sz="1600" dirty="0"/>
                        <a:t> envahissement microscopique,</a:t>
                      </a:r>
                    </a:p>
                    <a:p>
                      <a:pPr marL="742950" lvl="1" indent="-285750">
                        <a:buFont typeface="Arial"/>
                        <a:buChar char="•"/>
                      </a:pPr>
                      <a:r>
                        <a:rPr lang="fr-FR" sz="1600" b="1" dirty="0"/>
                        <a:t>T3b :</a:t>
                      </a:r>
                      <a:r>
                        <a:rPr lang="fr-FR" sz="1600" dirty="0"/>
                        <a:t> envahissement macroscopique (masse extra-vésicale) ;</a:t>
                      </a:r>
                    </a:p>
                    <a:p>
                      <a:pPr>
                        <a:buFont typeface="Arial"/>
                        <a:buChar char="•"/>
                      </a:pPr>
                      <a:r>
                        <a:rPr lang="fr-FR" sz="1600" b="1" dirty="0"/>
                        <a:t>T4 :</a:t>
                      </a:r>
                      <a:r>
                        <a:rPr lang="fr-FR" sz="1600" dirty="0"/>
                        <a:t> envahissement d’un organe péri-vésical ou de la paroi ;</a:t>
                      </a:r>
                    </a:p>
                    <a:p>
                      <a:pPr marL="742950" lvl="1" indent="-285750">
                        <a:buFont typeface="Arial"/>
                        <a:buChar char="•"/>
                      </a:pPr>
                      <a:r>
                        <a:rPr lang="fr-FR" sz="1600" b="1" dirty="0"/>
                        <a:t>T4a :</a:t>
                      </a:r>
                      <a:r>
                        <a:rPr lang="fr-FR" sz="1600" dirty="0"/>
                        <a:t> prostate, utérus ou vagin,</a:t>
                      </a:r>
                    </a:p>
                    <a:p>
                      <a:pPr marL="742950" lvl="1" indent="-285750">
                        <a:buFont typeface="Arial"/>
                        <a:buChar char="•"/>
                      </a:pPr>
                      <a:r>
                        <a:rPr lang="fr-FR" sz="1600" b="1" dirty="0"/>
                        <a:t>T4b :</a:t>
                      </a:r>
                      <a:r>
                        <a:rPr lang="fr-FR" sz="1600" dirty="0"/>
                        <a:t> paroi pelvienne ou paroi abdominale.</a:t>
                      </a:r>
                    </a:p>
                  </a:txBody>
                  <a:tcPr marL="42333" marR="42333" marT="21167" marB="21167"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FFFFF"/>
                    </a:solidFill>
                  </a:tcPr>
                </a:tc>
              </a:tr>
              <a:tr h="339834">
                <a:tc>
                  <a:txBody>
                    <a:bodyPr/>
                    <a:lstStyle/>
                    <a:p>
                      <a:pPr algn="l"/>
                      <a:r>
                        <a:rPr lang="fr-FR" sz="2000" dirty="0">
                          <a:solidFill>
                            <a:srgbClr val="005BAB"/>
                          </a:solidFill>
                        </a:rPr>
                        <a:t>N (Adénopathies régionales)</a:t>
                      </a:r>
                    </a:p>
                  </a:txBody>
                  <a:tcPr marL="42333" marR="42333" marT="21167" marB="21167"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EF6DE"/>
                    </a:solidFill>
                  </a:tcPr>
                </a:tc>
              </a:tr>
              <a:tr h="1712429">
                <a:tc>
                  <a:txBody>
                    <a:bodyPr/>
                    <a:lstStyle/>
                    <a:p>
                      <a:pPr>
                        <a:buFont typeface="Arial"/>
                        <a:buChar char="•"/>
                      </a:pPr>
                      <a:r>
                        <a:rPr lang="fr-FR" sz="1600" b="1" dirty="0" err="1"/>
                        <a:t>Nx</a:t>
                      </a:r>
                      <a:r>
                        <a:rPr lang="fr-FR" sz="1600" b="1" dirty="0"/>
                        <a:t> :</a:t>
                      </a:r>
                      <a:r>
                        <a:rPr lang="fr-FR" sz="1600" dirty="0"/>
                        <a:t> ganglions non évaluables ;</a:t>
                      </a:r>
                    </a:p>
                    <a:p>
                      <a:pPr>
                        <a:buFont typeface="Arial"/>
                        <a:buChar char="•"/>
                      </a:pPr>
                      <a:r>
                        <a:rPr lang="fr-FR" sz="1600" b="1" dirty="0"/>
                        <a:t>N0 :</a:t>
                      </a:r>
                      <a:r>
                        <a:rPr lang="fr-FR" sz="1600" dirty="0"/>
                        <a:t> pas de métastase ganglionnaire.</a:t>
                      </a:r>
                    </a:p>
                    <a:p>
                      <a:pPr>
                        <a:buFont typeface="Arial"/>
                        <a:buChar char="•"/>
                      </a:pPr>
                      <a:r>
                        <a:rPr lang="fr-FR" sz="1600" dirty="0"/>
                        <a:t>Atteinte des ganglions hypogastriques, obturateurs, iliaques externes ou pré-sacrés :</a:t>
                      </a:r>
                    </a:p>
                    <a:p>
                      <a:pPr marL="742950" lvl="1" indent="-285750">
                        <a:buFont typeface="Arial"/>
                        <a:buChar char="•"/>
                      </a:pPr>
                      <a:r>
                        <a:rPr lang="fr-FR" sz="1600" b="1" dirty="0"/>
                        <a:t>N1 :</a:t>
                      </a:r>
                      <a:r>
                        <a:rPr lang="fr-FR" sz="1600" dirty="0"/>
                        <a:t> un seul ganglion atteint ;</a:t>
                      </a:r>
                    </a:p>
                    <a:p>
                      <a:pPr marL="742950" lvl="1" indent="-285750">
                        <a:buFont typeface="Arial"/>
                        <a:buChar char="•"/>
                      </a:pPr>
                      <a:r>
                        <a:rPr lang="fr-FR" sz="1600" b="1" dirty="0"/>
                        <a:t>N2 :</a:t>
                      </a:r>
                      <a:r>
                        <a:rPr lang="fr-FR" sz="1600" dirty="0"/>
                        <a:t> plusieurs ganglions atteints.</a:t>
                      </a:r>
                    </a:p>
                    <a:p>
                      <a:pPr>
                        <a:buFont typeface="Arial"/>
                        <a:buChar char="•"/>
                      </a:pPr>
                      <a:r>
                        <a:rPr lang="fr-FR" sz="1600" dirty="0"/>
                        <a:t>Atteinte des ganglions de l’iliaque commune :</a:t>
                      </a:r>
                    </a:p>
                    <a:p>
                      <a:pPr marL="742950" lvl="1" indent="-285750">
                        <a:buFont typeface="Arial"/>
                        <a:buChar char="•"/>
                      </a:pPr>
                      <a:r>
                        <a:rPr lang="fr-FR" sz="1600" b="1" dirty="0"/>
                        <a:t>N3 :</a:t>
                      </a:r>
                      <a:r>
                        <a:rPr lang="fr-FR" sz="1600" dirty="0"/>
                        <a:t> un ou plusieurs ganglions</a:t>
                      </a:r>
                      <a:r>
                        <a:rPr lang="fr-FR" sz="800" dirty="0"/>
                        <a:t>.</a:t>
                      </a:r>
                    </a:p>
                  </a:txBody>
                  <a:tcPr marL="42333" marR="42333" marT="21167" marB="21167"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FFFFF"/>
                    </a:solidFill>
                  </a:tcPr>
                </a:tc>
              </a:tr>
              <a:tr h="339834">
                <a:tc>
                  <a:txBody>
                    <a:bodyPr/>
                    <a:lstStyle/>
                    <a:p>
                      <a:pPr algn="l"/>
                      <a:r>
                        <a:rPr lang="fr-FR" sz="2000" dirty="0">
                          <a:solidFill>
                            <a:srgbClr val="005BAB"/>
                          </a:solidFill>
                        </a:rPr>
                        <a:t>M (Métastases à distance)</a:t>
                      </a:r>
                    </a:p>
                  </a:txBody>
                  <a:tcPr marL="42333" marR="42333" marT="21167" marB="21167"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EF6DE"/>
                    </a:solidFill>
                  </a:tcPr>
                </a:tc>
              </a:tr>
              <a:tr h="518868">
                <a:tc>
                  <a:txBody>
                    <a:bodyPr/>
                    <a:lstStyle/>
                    <a:p>
                      <a:pPr>
                        <a:buFont typeface="Arial"/>
                        <a:buChar char="•"/>
                      </a:pPr>
                      <a:r>
                        <a:rPr lang="fr-FR" sz="1600" b="1" dirty="0"/>
                        <a:t>M0 :</a:t>
                      </a:r>
                      <a:r>
                        <a:rPr lang="fr-FR" sz="1600" dirty="0"/>
                        <a:t> Pas de métastase à distance ;</a:t>
                      </a:r>
                    </a:p>
                    <a:p>
                      <a:pPr>
                        <a:buFont typeface="Arial"/>
                        <a:buChar char="•"/>
                      </a:pPr>
                      <a:r>
                        <a:rPr lang="fr-FR" sz="1600" b="1" dirty="0"/>
                        <a:t>M1 :</a:t>
                      </a:r>
                      <a:r>
                        <a:rPr lang="fr-FR" sz="1600" dirty="0"/>
                        <a:t> Présence de métastases à distance</a:t>
                      </a:r>
                      <a:r>
                        <a:rPr lang="fr-FR" sz="800" dirty="0"/>
                        <a:t>.</a:t>
                      </a:r>
                    </a:p>
                  </a:txBody>
                  <a:tcPr marL="42333" marR="42333" marT="21167" marB="21167"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r>
              <a:rPr lang="fr-FR" b="1" dirty="0" smtClean="0"/>
              <a:t>bilan d’extension</a:t>
            </a:r>
            <a:br>
              <a:rPr lang="fr-FR" b="1" dirty="0" smtClean="0"/>
            </a:br>
            <a:endParaRPr lang="fr-FR" dirty="0"/>
          </a:p>
        </p:txBody>
      </p:sp>
      <p:sp>
        <p:nvSpPr>
          <p:cNvPr id="3" name="Espace réservé du contenu 2"/>
          <p:cNvSpPr>
            <a:spLocks noGrp="1"/>
          </p:cNvSpPr>
          <p:nvPr>
            <p:ph idx="1"/>
          </p:nvPr>
        </p:nvSpPr>
        <p:spPr>
          <a:xfrm>
            <a:off x="0" y="428604"/>
            <a:ext cx="9144000" cy="6429396"/>
          </a:xfrm>
        </p:spPr>
        <p:txBody>
          <a:bodyPr>
            <a:normAutofit fontScale="85000" lnSpcReduction="20000"/>
          </a:bodyPr>
          <a:lstStyle/>
          <a:p>
            <a:r>
              <a:rPr lang="fr-FR" b="1" i="1" dirty="0" smtClean="0">
                <a:solidFill>
                  <a:srgbClr val="00B0F0"/>
                </a:solidFill>
              </a:rPr>
              <a:t>1 - TVNIM</a:t>
            </a:r>
          </a:p>
          <a:p>
            <a:r>
              <a:rPr lang="fr-FR" dirty="0" smtClean="0"/>
              <a:t>Aucun bilan d’extension n’est nécessaire pour la tumeur de vessie elle-même.</a:t>
            </a:r>
          </a:p>
          <a:p>
            <a:r>
              <a:rPr lang="fr-FR" dirty="0" smtClean="0"/>
              <a:t> </a:t>
            </a:r>
            <a:r>
              <a:rPr lang="fr-FR" b="1" dirty="0" err="1" smtClean="0"/>
              <a:t>uroscanner</a:t>
            </a:r>
            <a:r>
              <a:rPr lang="fr-FR" dirty="0" smtClean="0"/>
              <a:t> </a:t>
            </a:r>
            <a:r>
              <a:rPr lang="fr-FR" dirty="0" smtClean="0">
                <a:sym typeface="Wingdings" pitchFamily="2" charset="2"/>
              </a:rPr>
              <a:t></a:t>
            </a:r>
            <a:r>
              <a:rPr lang="fr-FR" dirty="0" smtClean="0"/>
              <a:t> </a:t>
            </a:r>
            <a:r>
              <a:rPr lang="fr-FR" b="1" dirty="0" smtClean="0"/>
              <a:t>localisation tumorale synchrone dans le haut appareil urinaire</a:t>
            </a:r>
            <a:r>
              <a:rPr lang="fr-FR" dirty="0" smtClean="0"/>
              <a:t>. </a:t>
            </a:r>
          </a:p>
          <a:p>
            <a:r>
              <a:rPr lang="fr-FR" b="1" i="1" dirty="0" smtClean="0">
                <a:solidFill>
                  <a:srgbClr val="00B0F0"/>
                </a:solidFill>
              </a:rPr>
              <a:t>2 - TVIM</a:t>
            </a:r>
          </a:p>
          <a:p>
            <a:r>
              <a:rPr lang="fr-FR" dirty="0" smtClean="0"/>
              <a:t> </a:t>
            </a:r>
            <a:r>
              <a:rPr lang="fr-FR" b="1" dirty="0" smtClean="0"/>
              <a:t>scanner </a:t>
            </a:r>
            <a:r>
              <a:rPr lang="fr-FR" b="1" dirty="0" err="1" smtClean="0"/>
              <a:t>thoraco</a:t>
            </a:r>
            <a:r>
              <a:rPr lang="fr-FR" b="1" dirty="0" smtClean="0"/>
              <a:t>-abdomino-pelvien </a:t>
            </a:r>
            <a:r>
              <a:rPr lang="fr-FR" dirty="0" smtClean="0"/>
              <a:t>:</a:t>
            </a:r>
          </a:p>
          <a:p>
            <a:r>
              <a:rPr lang="fr-FR" dirty="0" smtClean="0"/>
              <a:t>l’évaluation d’un éventuel retentissement sur le haut appareil urinaire;</a:t>
            </a:r>
          </a:p>
          <a:p>
            <a:r>
              <a:rPr lang="fr-FR" dirty="0" smtClean="0"/>
              <a:t>la recherche d’une tumeur concomitante du haut appareil ;</a:t>
            </a:r>
          </a:p>
          <a:p>
            <a:r>
              <a:rPr lang="fr-FR" dirty="0" smtClean="0"/>
              <a:t>l’évaluation de l’extension locorégionale et à distance de la tumeur : apprécie l’envahissement de la graisse péri-vésicale et des organes de voisinage, permet la recherche d’adénopathies métastatiques ou de métastases.</a:t>
            </a:r>
          </a:p>
          <a:p>
            <a:r>
              <a:rPr lang="fr-FR" dirty="0" smtClean="0"/>
              <a:t> une </a:t>
            </a:r>
            <a:r>
              <a:rPr lang="fr-FR" b="1" dirty="0" smtClean="0"/>
              <a:t>scintigraphie osseuse</a:t>
            </a:r>
            <a:r>
              <a:rPr lang="fr-FR" dirty="0" smtClean="0"/>
              <a:t> :douleurs évocatrices de métastases osseuses.</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r>
              <a:rPr lang="fr-FR" b="1" dirty="0" smtClean="0"/>
              <a:t>Traitement</a:t>
            </a:r>
            <a:br>
              <a:rPr lang="fr-FR" b="1" dirty="0" smtClean="0"/>
            </a:br>
            <a:endParaRPr lang="fr-FR" dirty="0"/>
          </a:p>
        </p:txBody>
      </p:sp>
      <p:sp>
        <p:nvSpPr>
          <p:cNvPr id="3" name="Espace réservé du contenu 2"/>
          <p:cNvSpPr>
            <a:spLocks noGrp="1"/>
          </p:cNvSpPr>
          <p:nvPr>
            <p:ph idx="1"/>
          </p:nvPr>
        </p:nvSpPr>
        <p:spPr>
          <a:xfrm>
            <a:off x="0" y="357166"/>
            <a:ext cx="9144000" cy="6500834"/>
          </a:xfrm>
        </p:spPr>
        <p:txBody>
          <a:bodyPr/>
          <a:lstStyle/>
          <a:p>
            <a:endParaRPr lang="fr-FR" b="1" dirty="0" smtClean="0"/>
          </a:p>
          <a:p>
            <a:r>
              <a:rPr lang="fr-FR" b="1" dirty="0" smtClean="0"/>
              <a:t>Traitement des  TVNIM:</a:t>
            </a:r>
          </a:p>
          <a:p>
            <a:endParaRPr lang="fr-FR" b="1" dirty="0" smtClean="0"/>
          </a:p>
          <a:p>
            <a:r>
              <a:rPr lang="fr-FR" dirty="0" smtClean="0"/>
              <a:t>Le traitement de référence = RTUV +/- </a:t>
            </a:r>
            <a:r>
              <a:rPr lang="fr-FR" b="1" dirty="0" smtClean="0"/>
              <a:t>instillations </a:t>
            </a:r>
            <a:r>
              <a:rPr lang="fr-FR" b="1" dirty="0" err="1" smtClean="0"/>
              <a:t>endovésicales</a:t>
            </a:r>
            <a:r>
              <a:rPr lang="fr-FR" b="1" dirty="0" smtClean="0"/>
              <a:t> en fonction du risque de récidive:</a:t>
            </a:r>
          </a:p>
          <a:p>
            <a:endParaRPr lang="fr-FR" b="1" dirty="0" smtClean="0"/>
          </a:p>
          <a:p>
            <a:r>
              <a:rPr lang="fr-FR" dirty="0" smtClean="0"/>
              <a:t> 3 catégories de risque :</a:t>
            </a:r>
          </a:p>
          <a:p>
            <a:r>
              <a:rPr lang="fr-FR" dirty="0" smtClean="0"/>
              <a:t> faible :</a:t>
            </a:r>
            <a:r>
              <a:rPr lang="fr-FR" dirty="0" err="1" smtClean="0"/>
              <a:t>pTa</a:t>
            </a:r>
            <a:r>
              <a:rPr lang="fr-FR" dirty="0" smtClean="0"/>
              <a:t>, unique, &lt; 3 cm, et de bas grade, </a:t>
            </a:r>
          </a:p>
          <a:p>
            <a:r>
              <a:rPr lang="fr-FR" dirty="0" smtClean="0"/>
              <a:t>intermédiaire , </a:t>
            </a:r>
          </a:p>
          <a:p>
            <a:r>
              <a:rPr lang="fr-FR" dirty="0" smtClean="0"/>
              <a:t>élevé :pT1 récidivante ou haut grade ou CIS.</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r>
              <a:rPr lang="fr-FR" b="1" i="1" dirty="0" smtClean="0"/>
              <a:t> RTUV</a:t>
            </a:r>
            <a:br>
              <a:rPr lang="fr-FR" b="1" i="1" dirty="0" smtClean="0"/>
            </a:br>
            <a:endParaRPr lang="fr-FR" dirty="0"/>
          </a:p>
        </p:txBody>
      </p:sp>
      <p:sp>
        <p:nvSpPr>
          <p:cNvPr id="3" name="Espace réservé du contenu 2"/>
          <p:cNvSpPr>
            <a:spLocks noGrp="1"/>
          </p:cNvSpPr>
          <p:nvPr>
            <p:ph idx="1"/>
          </p:nvPr>
        </p:nvSpPr>
        <p:spPr>
          <a:xfrm>
            <a:off x="0" y="357166"/>
            <a:ext cx="9144000" cy="6500834"/>
          </a:xfrm>
        </p:spPr>
        <p:txBody>
          <a:bodyPr>
            <a:normAutofit fontScale="85000" lnSpcReduction="10000"/>
          </a:bodyPr>
          <a:lstStyle/>
          <a:p>
            <a:endParaRPr lang="fr-FR" dirty="0" smtClean="0"/>
          </a:p>
          <a:p>
            <a:r>
              <a:rPr lang="fr-FR" dirty="0" smtClean="0"/>
              <a:t> doit être complète et assez profonde pour permettre l'analyse anatomopathologique du muscle vésical (</a:t>
            </a:r>
            <a:r>
              <a:rPr lang="fr-FR" dirty="0" err="1" smtClean="0"/>
              <a:t>détrusor</a:t>
            </a:r>
            <a:r>
              <a:rPr lang="fr-FR" dirty="0" smtClean="0"/>
              <a:t>).</a:t>
            </a:r>
          </a:p>
          <a:p>
            <a:r>
              <a:rPr lang="fr-FR" dirty="0" smtClean="0"/>
              <a:t>Une </a:t>
            </a:r>
            <a:r>
              <a:rPr lang="fr-FR" b="1" dirty="0" smtClean="0"/>
              <a:t>seconde RTUV</a:t>
            </a:r>
            <a:r>
              <a:rPr lang="fr-FR" dirty="0" smtClean="0"/>
              <a:t> systématique, dans un délai de 4 à 6 semaines, est recommandée en cas :</a:t>
            </a:r>
          </a:p>
          <a:p>
            <a:r>
              <a:rPr lang="fr-FR" dirty="0" smtClean="0"/>
              <a:t>de tumeur de stade T1 et/ou de grade élevé ;</a:t>
            </a:r>
          </a:p>
          <a:p>
            <a:r>
              <a:rPr lang="fr-FR" dirty="0" smtClean="0"/>
              <a:t>de tumeur volumineuse et/ou multifocale (résection incomplète) ;</a:t>
            </a:r>
          </a:p>
          <a:p>
            <a:r>
              <a:rPr lang="fr-FR" dirty="0" smtClean="0"/>
              <a:t>ou d'absence de muscle identifié lors de la résection initiale.</a:t>
            </a:r>
          </a:p>
          <a:p>
            <a:r>
              <a:rPr lang="fr-FR" dirty="0" smtClean="0"/>
              <a:t>Le but :</a:t>
            </a:r>
          </a:p>
          <a:p>
            <a:r>
              <a:rPr lang="fr-FR" dirty="0" smtClean="0"/>
              <a:t>une </a:t>
            </a:r>
            <a:r>
              <a:rPr lang="fr-FR" b="1" dirty="0" err="1" smtClean="0"/>
              <a:t>stadification</a:t>
            </a:r>
            <a:r>
              <a:rPr lang="fr-FR" dirty="0" smtClean="0"/>
              <a:t> plus précise de la tumeur,</a:t>
            </a:r>
          </a:p>
          <a:p>
            <a:r>
              <a:rPr lang="fr-FR" dirty="0" smtClean="0"/>
              <a:t> améliorer ainsi la sélection (et donc la réponse) des patients aux instillations </a:t>
            </a:r>
            <a:r>
              <a:rPr lang="fr-FR" dirty="0" err="1" smtClean="0"/>
              <a:t>endovésicales</a:t>
            </a:r>
            <a:r>
              <a:rPr lang="fr-FR" dirty="0" smtClean="0"/>
              <a:t>, </a:t>
            </a:r>
          </a:p>
          <a:p>
            <a:r>
              <a:rPr lang="fr-FR" dirty="0" smtClean="0"/>
              <a:t>de </a:t>
            </a:r>
            <a:r>
              <a:rPr lang="fr-FR" b="1" dirty="0" smtClean="0"/>
              <a:t>réduire</a:t>
            </a:r>
            <a:r>
              <a:rPr lang="fr-FR" dirty="0" smtClean="0"/>
              <a:t> la fréquence des </a:t>
            </a:r>
            <a:r>
              <a:rPr lang="fr-FR" b="1" dirty="0" smtClean="0"/>
              <a:t>récidives</a:t>
            </a:r>
          </a:p>
          <a:p>
            <a:r>
              <a:rPr lang="fr-FR" dirty="0" smtClean="0"/>
              <a:t>  </a:t>
            </a:r>
            <a:r>
              <a:rPr lang="fr-FR" b="1" dirty="0" smtClean="0"/>
              <a:t>retarder</a:t>
            </a:r>
            <a:r>
              <a:rPr lang="fr-FR" dirty="0" smtClean="0"/>
              <a:t> la </a:t>
            </a:r>
            <a:r>
              <a:rPr lang="fr-FR" b="1" dirty="0" err="1" smtClean="0"/>
              <a:t>progression</a:t>
            </a:r>
            <a:r>
              <a:rPr lang="fr-FR" dirty="0" err="1" smtClean="0"/>
              <a:t>de</a:t>
            </a:r>
            <a:r>
              <a:rPr lang="fr-FR" dirty="0" smtClean="0"/>
              <a:t> la tumeur.</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i="1" dirty="0" smtClean="0"/>
              <a:t>Instillations </a:t>
            </a:r>
            <a:r>
              <a:rPr lang="fr-FR" b="1" i="1" dirty="0" err="1" smtClean="0"/>
              <a:t>endovésicales</a:t>
            </a:r>
            <a:r>
              <a:rPr lang="fr-FR" b="1" i="1" dirty="0" smtClean="0"/>
              <a:t/>
            </a:r>
            <a:br>
              <a:rPr lang="fr-FR" b="1" i="1" dirty="0" smtClean="0"/>
            </a:br>
            <a:endParaRPr lang="fr-FR" dirty="0"/>
          </a:p>
        </p:txBody>
      </p:sp>
      <p:sp>
        <p:nvSpPr>
          <p:cNvPr id="5" name="Espace réservé du contenu 4"/>
          <p:cNvSpPr>
            <a:spLocks noGrp="1"/>
          </p:cNvSpPr>
          <p:nvPr>
            <p:ph idx="1"/>
          </p:nvPr>
        </p:nvSpPr>
        <p:spPr>
          <a:xfrm>
            <a:off x="0" y="714356"/>
            <a:ext cx="9144000" cy="6143644"/>
          </a:xfrm>
        </p:spPr>
        <p:txBody>
          <a:bodyPr>
            <a:normAutofit fontScale="85000" lnSpcReduction="10000"/>
          </a:bodyPr>
          <a:lstStyle/>
          <a:p>
            <a:r>
              <a:rPr lang="fr-FR" dirty="0" smtClean="0"/>
              <a:t>Le but des instillations  est de </a:t>
            </a:r>
            <a:r>
              <a:rPr lang="fr-FR" b="1" dirty="0" smtClean="0"/>
              <a:t>réduire</a:t>
            </a:r>
            <a:r>
              <a:rPr lang="fr-FR" dirty="0" smtClean="0"/>
              <a:t> les risques de </a:t>
            </a:r>
            <a:r>
              <a:rPr lang="fr-FR" b="1" dirty="0" smtClean="0"/>
              <a:t>récidive</a:t>
            </a:r>
            <a:r>
              <a:rPr lang="fr-FR" dirty="0" smtClean="0"/>
              <a:t> d'une TVNIM, et de </a:t>
            </a:r>
            <a:r>
              <a:rPr lang="fr-FR" b="1" dirty="0" smtClean="0"/>
              <a:t>progression</a:t>
            </a:r>
            <a:r>
              <a:rPr lang="fr-FR" dirty="0" smtClean="0"/>
              <a:t> vers une TVIM.</a:t>
            </a:r>
          </a:p>
          <a:p>
            <a:r>
              <a:rPr lang="fr-FR" dirty="0" smtClean="0"/>
              <a:t>Deux types d'instillations  :</a:t>
            </a:r>
          </a:p>
          <a:p>
            <a:r>
              <a:rPr lang="fr-FR" dirty="0" smtClean="0"/>
              <a:t> soit la chimiothérapie </a:t>
            </a:r>
            <a:r>
              <a:rPr lang="fr-FR" dirty="0" err="1" smtClean="0"/>
              <a:t>intravésicale</a:t>
            </a:r>
            <a:r>
              <a:rPr lang="fr-FR" dirty="0" smtClean="0"/>
              <a:t> par </a:t>
            </a:r>
            <a:r>
              <a:rPr lang="fr-FR" dirty="0" err="1" smtClean="0"/>
              <a:t>mitomycine</a:t>
            </a:r>
            <a:r>
              <a:rPr lang="fr-FR" dirty="0" smtClean="0"/>
              <a:t> C (</a:t>
            </a:r>
            <a:r>
              <a:rPr lang="fr-FR" dirty="0" err="1" smtClean="0"/>
              <a:t>Amétycine</a:t>
            </a:r>
            <a:r>
              <a:rPr lang="fr-FR" baseline="30000" dirty="0" smtClean="0"/>
              <a:t>®</a:t>
            </a:r>
            <a:r>
              <a:rPr lang="fr-FR" dirty="0" smtClean="0"/>
              <a:t>), </a:t>
            </a:r>
          </a:p>
          <a:p>
            <a:r>
              <a:rPr lang="fr-FR" dirty="0" smtClean="0"/>
              <a:t>soit l'immunothérapie par le bacille de Calmette et Guérin (BCG) (</a:t>
            </a:r>
            <a:r>
              <a:rPr lang="fr-FR" dirty="0" err="1" smtClean="0"/>
              <a:t>Immucyst</a:t>
            </a:r>
            <a:r>
              <a:rPr lang="fr-FR" baseline="30000" dirty="0" smtClean="0"/>
              <a:t>®</a:t>
            </a:r>
            <a:r>
              <a:rPr lang="fr-FR" dirty="0" smtClean="0"/>
              <a:t>, </a:t>
            </a:r>
            <a:r>
              <a:rPr lang="fr-FR" dirty="0" err="1" smtClean="0"/>
              <a:t>Oncotice</a:t>
            </a:r>
            <a:r>
              <a:rPr lang="fr-FR" baseline="30000" dirty="0" smtClean="0"/>
              <a:t>®</a:t>
            </a:r>
            <a:r>
              <a:rPr lang="fr-FR" dirty="0" smtClean="0"/>
              <a:t>).</a:t>
            </a:r>
          </a:p>
          <a:p>
            <a:r>
              <a:rPr lang="fr-FR" dirty="0" smtClean="0"/>
              <a:t> La </a:t>
            </a:r>
            <a:r>
              <a:rPr lang="fr-FR" dirty="0" err="1" smtClean="0"/>
              <a:t>mitomycine</a:t>
            </a:r>
            <a:r>
              <a:rPr lang="fr-FR" dirty="0" smtClean="0"/>
              <a:t> C peut être administrée soit immédiatement après la RTUV (instillation postopératoire précoce), soit de manière adjuvante (4 semaines au moins après la RTUV).</a:t>
            </a:r>
          </a:p>
          <a:p>
            <a:r>
              <a:rPr lang="fr-FR" dirty="0" smtClean="0"/>
              <a:t> Le BCG est administré uniquement de manière adjuvante.</a:t>
            </a:r>
          </a:p>
          <a:p>
            <a:r>
              <a:rPr lang="fr-FR" dirty="0" smtClean="0"/>
              <a:t>L'indication d'instillation et le choix du produit sont déterminés par l'appartenance aux catégories de risque de la tumeur. </a:t>
            </a:r>
            <a:br>
              <a:rPr lang="fr-FR" dirty="0" smtClean="0"/>
            </a:b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500001" y="2000240"/>
          <a:ext cx="8643999" cy="2286000"/>
        </p:xfrm>
        <a:graphic>
          <a:graphicData uri="http://schemas.openxmlformats.org/drawingml/2006/table">
            <a:tbl>
              <a:tblPr/>
              <a:tblGrid>
                <a:gridCol w="2881333"/>
                <a:gridCol w="2881333"/>
                <a:gridCol w="2881333"/>
              </a:tblGrid>
              <a:tr h="0">
                <a:tc>
                  <a:txBody>
                    <a:bodyPr/>
                    <a:lstStyle/>
                    <a:p>
                      <a:pPr algn="ctr"/>
                      <a:r>
                        <a:rPr lang="fr-FR" dirty="0">
                          <a:solidFill>
                            <a:srgbClr val="005BAB"/>
                          </a:solidFill>
                        </a:rPr>
                        <a:t/>
                      </a:r>
                      <a:br>
                        <a:rPr lang="fr-FR" dirty="0">
                          <a:solidFill>
                            <a:srgbClr val="005BAB"/>
                          </a:solidFill>
                        </a:rPr>
                      </a:br>
                      <a:endParaRPr lang="fr-FR" dirty="0">
                        <a:solidFill>
                          <a:srgbClr val="005BAB"/>
                        </a:solidFill>
                      </a:endParaRPr>
                    </a:p>
                  </a:txBody>
                  <a:tcPr anchor="ctr">
                    <a:lnL w="9525" cap="flat" cmpd="sng" algn="ctr">
                      <a:solidFill>
                        <a:srgbClr val="B2CDE6"/>
                      </a:solidFill>
                      <a:prstDash val="solid"/>
                      <a:round/>
                      <a:headEnd type="none" w="med" len="med"/>
                      <a:tailEnd type="none" w="med" len="med"/>
                    </a:lnL>
                    <a:lnR w="9525" cap="flat" cmpd="sng" algn="ctr">
                      <a:solidFill>
                        <a:srgbClr val="B2CDE6"/>
                      </a:solidFill>
                      <a:prstDash val="solid"/>
                      <a:round/>
                      <a:headEnd type="none" w="med" len="med"/>
                      <a:tailEnd type="none" w="med" len="med"/>
                    </a:lnR>
                    <a:lnT w="9525" cap="flat" cmpd="sng" algn="ctr">
                      <a:solidFill>
                        <a:srgbClr val="B2CDE6"/>
                      </a:solidFill>
                      <a:prstDash val="solid"/>
                      <a:round/>
                      <a:headEnd type="none" w="med" len="med"/>
                      <a:tailEnd type="none" w="med" len="med"/>
                    </a:lnT>
                    <a:lnB w="9525" cap="flat" cmpd="sng" algn="ctr">
                      <a:solidFill>
                        <a:srgbClr val="B2CDE6"/>
                      </a:solidFill>
                      <a:prstDash val="dot"/>
                      <a:round/>
                      <a:headEnd type="none" w="med" len="med"/>
                      <a:tailEnd type="none" w="med" len="med"/>
                    </a:lnB>
                    <a:solidFill>
                      <a:srgbClr val="E5EEF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rgbClr val="005BAB"/>
                          </a:solidFill>
                        </a:rPr>
                        <a:t>IPOP</a:t>
                      </a:r>
                    </a:p>
                    <a:p>
                      <a:pPr algn="ctr"/>
                      <a:endParaRPr lang="fr-FR" dirty="0">
                        <a:solidFill>
                          <a:srgbClr val="005BAB"/>
                        </a:solidFill>
                      </a:endParaRPr>
                    </a:p>
                  </a:txBody>
                  <a:tcPr anchor="ctr">
                    <a:lnL w="9525" cap="flat" cmpd="sng" algn="ctr">
                      <a:solidFill>
                        <a:srgbClr val="B2CDE6"/>
                      </a:solidFill>
                      <a:prstDash val="solid"/>
                      <a:round/>
                      <a:headEnd type="none" w="med" len="med"/>
                      <a:tailEnd type="none" w="med" len="med"/>
                    </a:lnL>
                    <a:lnR w="9525" cap="flat" cmpd="sng" algn="ctr">
                      <a:solidFill>
                        <a:srgbClr val="B2CDE6"/>
                      </a:solidFill>
                      <a:prstDash val="solid"/>
                      <a:round/>
                      <a:headEnd type="none" w="med" len="med"/>
                      <a:tailEnd type="none" w="med" len="med"/>
                    </a:lnR>
                    <a:lnT w="9525" cap="flat" cmpd="sng" algn="ctr">
                      <a:solidFill>
                        <a:srgbClr val="B2CDE6"/>
                      </a:solidFill>
                      <a:prstDash val="solid"/>
                      <a:round/>
                      <a:headEnd type="none" w="med" len="med"/>
                      <a:tailEnd type="none" w="med" len="med"/>
                    </a:lnT>
                    <a:lnB w="9525" cap="flat" cmpd="sng" algn="ctr">
                      <a:solidFill>
                        <a:srgbClr val="B2CDE6"/>
                      </a:solidFill>
                      <a:prstDash val="dot"/>
                      <a:round/>
                      <a:headEnd type="none" w="med" len="med"/>
                      <a:tailEnd type="none" w="med" len="med"/>
                    </a:lnB>
                    <a:solidFill>
                      <a:srgbClr val="E5EEF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rgbClr val="005BAB"/>
                          </a:solidFill>
                        </a:rPr>
                        <a:t>Adjuvante</a:t>
                      </a:r>
                    </a:p>
                    <a:p>
                      <a:endParaRPr lang="fr-FR" dirty="0"/>
                    </a:p>
                  </a:txBody>
                  <a:tcPr>
                    <a:lnL w="9525" cap="flat" cmpd="sng" algn="ctr">
                      <a:solidFill>
                        <a:srgbClr val="B2CDE6"/>
                      </a:solidFill>
                      <a:prstDash val="solid"/>
                      <a:round/>
                      <a:headEnd type="none" w="med" len="med"/>
                      <a:tailEnd type="none" w="med" len="med"/>
                    </a:lnL>
                    <a:lnB w="9525" cap="flat" cmpd="sng" algn="ctr">
                      <a:solidFill>
                        <a:srgbClr val="B2CDE6"/>
                      </a:solidFill>
                      <a:prstDash val="dot"/>
                      <a:round/>
                      <a:headEnd type="none" w="med" len="med"/>
                      <a:tailEnd type="none" w="med" len="med"/>
                    </a:lnB>
                  </a:tcPr>
                </a:tc>
              </a:tr>
              <a:tr h="0">
                <a:tc>
                  <a:txBody>
                    <a:bodyPr/>
                    <a:lstStyle/>
                    <a:p>
                      <a:pPr algn="ctr"/>
                      <a:r>
                        <a:rPr lang="fr-FR" dirty="0">
                          <a:solidFill>
                            <a:srgbClr val="005BAB"/>
                          </a:solidFill>
                        </a:rPr>
                        <a:t>Faible risque</a:t>
                      </a:r>
                    </a:p>
                  </a:txBody>
                  <a:tcPr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EF6DE"/>
                    </a:solidFill>
                  </a:tcPr>
                </a:tc>
                <a:tc>
                  <a:txBody>
                    <a:bodyPr/>
                    <a:lstStyle/>
                    <a:p>
                      <a:r>
                        <a:rPr lang="fr-FR"/>
                        <a:t>Oui : mitomycine C</a:t>
                      </a:r>
                    </a:p>
                  </a:txBody>
                  <a:tcPr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FFFFF"/>
                    </a:solidFill>
                  </a:tcPr>
                </a:tc>
                <a:tc>
                  <a:txBody>
                    <a:bodyPr/>
                    <a:lstStyle/>
                    <a:p>
                      <a:r>
                        <a:rPr lang="fr-FR"/>
                        <a:t>Non</a:t>
                      </a:r>
                    </a:p>
                  </a:txBody>
                  <a:tcPr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FFFFF"/>
                    </a:solidFill>
                  </a:tcPr>
                </a:tc>
              </a:tr>
              <a:tr h="0">
                <a:tc>
                  <a:txBody>
                    <a:bodyPr/>
                    <a:lstStyle/>
                    <a:p>
                      <a:pPr algn="ctr"/>
                      <a:r>
                        <a:rPr lang="fr-FR">
                          <a:solidFill>
                            <a:srgbClr val="005BAB"/>
                          </a:solidFill>
                        </a:rPr>
                        <a:t>Risque intermédiaire</a:t>
                      </a:r>
                    </a:p>
                  </a:txBody>
                  <a:tcPr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EF6DE"/>
                    </a:solidFill>
                  </a:tcPr>
                </a:tc>
                <a:tc>
                  <a:txBody>
                    <a:bodyPr/>
                    <a:lstStyle/>
                    <a:p>
                      <a:r>
                        <a:rPr lang="fr-FR"/>
                        <a:t>En cas de première tumeur, unique (quelle que soit sa taille) : mitomycine C</a:t>
                      </a:r>
                    </a:p>
                  </a:txBody>
                  <a:tcPr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FFFFF"/>
                    </a:solidFill>
                  </a:tcPr>
                </a:tc>
                <a:tc>
                  <a:txBody>
                    <a:bodyPr/>
                    <a:lstStyle/>
                    <a:p>
                      <a:r>
                        <a:rPr lang="fr-FR"/>
                        <a:t>Oui : mitomycine C ou BCG</a:t>
                      </a:r>
                    </a:p>
                  </a:txBody>
                  <a:tcPr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FFFFF"/>
                    </a:solidFill>
                  </a:tcPr>
                </a:tc>
              </a:tr>
              <a:tr h="0">
                <a:tc>
                  <a:txBody>
                    <a:bodyPr/>
                    <a:lstStyle/>
                    <a:p>
                      <a:pPr algn="ctr"/>
                      <a:r>
                        <a:rPr lang="fr-FR">
                          <a:solidFill>
                            <a:srgbClr val="005BAB"/>
                          </a:solidFill>
                        </a:rPr>
                        <a:t>Haut risque</a:t>
                      </a:r>
                    </a:p>
                  </a:txBody>
                  <a:tcPr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EF6DE"/>
                    </a:solidFill>
                  </a:tcPr>
                </a:tc>
                <a:tc>
                  <a:txBody>
                    <a:bodyPr/>
                    <a:lstStyle/>
                    <a:p>
                      <a:r>
                        <a:rPr lang="fr-FR"/>
                        <a:t>Non</a:t>
                      </a:r>
                    </a:p>
                  </a:txBody>
                  <a:tcPr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FFFFF"/>
                    </a:solidFill>
                  </a:tcPr>
                </a:tc>
                <a:tc>
                  <a:txBody>
                    <a:bodyPr/>
                    <a:lstStyle/>
                    <a:p>
                      <a:r>
                        <a:rPr lang="fr-FR" dirty="0"/>
                        <a:t>Oui : BCG</a:t>
                      </a:r>
                    </a:p>
                  </a:txBody>
                  <a:tcPr anchor="ctr">
                    <a:lnL w="9525" cap="flat" cmpd="sng" algn="ctr">
                      <a:solidFill>
                        <a:srgbClr val="B2CDE6"/>
                      </a:solidFill>
                      <a:prstDash val="dot"/>
                      <a:round/>
                      <a:headEnd type="none" w="med" len="med"/>
                      <a:tailEnd type="none" w="med" len="med"/>
                    </a:lnL>
                    <a:lnR w="9525" cap="flat" cmpd="sng" algn="ctr">
                      <a:solidFill>
                        <a:srgbClr val="B2CDE6"/>
                      </a:solidFill>
                      <a:prstDash val="dot"/>
                      <a:round/>
                      <a:headEnd type="none" w="med" len="med"/>
                      <a:tailEnd type="none" w="med" len="med"/>
                    </a:lnR>
                    <a:lnT w="9525" cap="flat" cmpd="sng" algn="ctr">
                      <a:solidFill>
                        <a:srgbClr val="B2CDE6"/>
                      </a:solidFill>
                      <a:prstDash val="dot"/>
                      <a:round/>
                      <a:headEnd type="none" w="med" len="med"/>
                      <a:tailEnd type="none" w="med" len="med"/>
                    </a:lnT>
                    <a:lnB w="9525" cap="flat" cmpd="sng" algn="ctr">
                      <a:solidFill>
                        <a:srgbClr val="B2CDE6"/>
                      </a:solidFill>
                      <a:prstDash val="dot"/>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fr-FR" b="1" dirty="0" smtClean="0"/>
              <a:t>Traitement des TVIM</a:t>
            </a:r>
            <a:br>
              <a:rPr lang="fr-FR" b="1" dirty="0" smtClean="0"/>
            </a:br>
            <a:endParaRPr lang="fr-FR" dirty="0"/>
          </a:p>
        </p:txBody>
      </p:sp>
      <p:sp>
        <p:nvSpPr>
          <p:cNvPr id="3" name="Espace réservé du contenu 2"/>
          <p:cNvSpPr>
            <a:spLocks noGrp="1"/>
          </p:cNvSpPr>
          <p:nvPr>
            <p:ph idx="1"/>
          </p:nvPr>
        </p:nvSpPr>
        <p:spPr>
          <a:xfrm>
            <a:off x="0" y="500042"/>
            <a:ext cx="9144000" cy="6357958"/>
          </a:xfrm>
        </p:spPr>
        <p:txBody>
          <a:bodyPr>
            <a:normAutofit fontScale="55000" lnSpcReduction="20000"/>
          </a:bodyPr>
          <a:lstStyle/>
          <a:p>
            <a:r>
              <a:rPr lang="fr-FR" b="1" i="1" dirty="0" smtClean="0">
                <a:solidFill>
                  <a:srgbClr val="00B0F0"/>
                </a:solidFill>
              </a:rPr>
              <a:t>1 - TVIM non métastatique</a:t>
            </a:r>
          </a:p>
          <a:p>
            <a:r>
              <a:rPr lang="fr-FR" dirty="0" smtClean="0"/>
              <a:t>Le traitement de référence est </a:t>
            </a:r>
            <a:r>
              <a:rPr lang="fr-FR" b="1" dirty="0" smtClean="0"/>
              <a:t>chirurgical</a:t>
            </a:r>
            <a:r>
              <a:rPr lang="fr-FR" dirty="0" smtClean="0"/>
              <a:t>.</a:t>
            </a:r>
          </a:p>
          <a:p>
            <a:r>
              <a:rPr lang="fr-FR" dirty="0" smtClean="0"/>
              <a:t> </a:t>
            </a:r>
            <a:r>
              <a:rPr lang="fr-FR" b="1" dirty="0" err="1" smtClean="0"/>
              <a:t>cystoprostatectomie</a:t>
            </a:r>
            <a:r>
              <a:rPr lang="fr-FR" b="1" dirty="0" smtClean="0"/>
              <a:t> totale</a:t>
            </a:r>
            <a:r>
              <a:rPr lang="fr-FR" dirty="0" smtClean="0"/>
              <a:t> pour les hommes.</a:t>
            </a:r>
          </a:p>
          <a:p>
            <a:r>
              <a:rPr lang="fr-FR" dirty="0" smtClean="0"/>
              <a:t> </a:t>
            </a:r>
            <a:r>
              <a:rPr lang="fr-FR" b="1" dirty="0" err="1" smtClean="0"/>
              <a:t>pelvectomie</a:t>
            </a:r>
            <a:r>
              <a:rPr lang="fr-FR" b="1" dirty="0" smtClean="0"/>
              <a:t> antérieure</a:t>
            </a:r>
            <a:r>
              <a:rPr lang="fr-FR" dirty="0" smtClean="0"/>
              <a:t> pour les femmes (exérèse en bloc de la vessie, de l'utérus et de la paroi antérieure du vagin).</a:t>
            </a:r>
          </a:p>
          <a:p>
            <a:r>
              <a:rPr lang="fr-FR" dirty="0" smtClean="0"/>
              <a:t>Un curage ganglionnaire </a:t>
            </a:r>
            <a:r>
              <a:rPr lang="fr-FR" dirty="0" err="1" smtClean="0"/>
              <a:t>ilio</a:t>
            </a:r>
            <a:r>
              <a:rPr lang="fr-FR" dirty="0" smtClean="0"/>
              <a:t>-obturateur bilatéral est systématiquement associé au geste d'exérèse.</a:t>
            </a:r>
          </a:p>
          <a:p>
            <a:endParaRPr lang="fr-FR" dirty="0" smtClean="0"/>
          </a:p>
          <a:p>
            <a:r>
              <a:rPr lang="fr-FR" b="1" i="1" dirty="0" smtClean="0"/>
              <a:t>La dérivation urinaire </a:t>
            </a:r>
            <a:r>
              <a:rPr lang="fr-FR" dirty="0" smtClean="0"/>
              <a:t>peut être:</a:t>
            </a:r>
          </a:p>
          <a:p>
            <a:r>
              <a:rPr lang="fr-FR" dirty="0" smtClean="0"/>
              <a:t> cutanée (urétérostomie cutanée directe ou urétérostomie cutanée </a:t>
            </a:r>
            <a:r>
              <a:rPr lang="fr-FR" dirty="0" err="1" smtClean="0"/>
              <a:t>transiléale</a:t>
            </a:r>
            <a:r>
              <a:rPr lang="fr-FR" dirty="0" smtClean="0"/>
              <a:t> de type </a:t>
            </a:r>
            <a:r>
              <a:rPr lang="fr-FR" dirty="0" err="1" smtClean="0"/>
              <a:t>Bricker</a:t>
            </a:r>
            <a:r>
              <a:rPr lang="fr-FR" dirty="0" smtClean="0"/>
              <a:t>) </a:t>
            </a:r>
          </a:p>
          <a:p>
            <a:r>
              <a:rPr lang="fr-FR" dirty="0" smtClean="0"/>
              <a:t> interne via la réalisation d'une néo-vessie à partir d'un segment digestif (</a:t>
            </a:r>
            <a:r>
              <a:rPr lang="fr-FR" dirty="0" err="1" smtClean="0"/>
              <a:t>entérocystoplastie</a:t>
            </a:r>
            <a:r>
              <a:rPr lang="fr-FR" dirty="0" smtClean="0"/>
              <a:t>).</a:t>
            </a:r>
          </a:p>
          <a:p>
            <a:endParaRPr lang="fr-FR" dirty="0" smtClean="0"/>
          </a:p>
          <a:p>
            <a:r>
              <a:rPr lang="fr-FR" dirty="0" smtClean="0"/>
              <a:t>En cas de refus de la chirurgie ou en cas d'existence de </a:t>
            </a:r>
            <a:r>
              <a:rPr lang="fr-FR" dirty="0" err="1" smtClean="0"/>
              <a:t>comorbidités</a:t>
            </a:r>
            <a:r>
              <a:rPr lang="fr-FR" dirty="0" smtClean="0"/>
              <a:t> contre-indiquant une intervention chirurgicale, une </a:t>
            </a:r>
            <a:r>
              <a:rPr lang="fr-FR" b="1" dirty="0" smtClean="0"/>
              <a:t>radio-chimiothérapie concomitante</a:t>
            </a:r>
            <a:r>
              <a:rPr lang="fr-FR" dirty="0" smtClean="0"/>
              <a:t> peut être proposée en complément d'une résection complète de la tumeur, mais elle ne garantit pas les mêmes résultats carcinologiques que la chirurgie d'exérèse.</a:t>
            </a:r>
          </a:p>
          <a:p>
            <a:r>
              <a:rPr lang="fr-FR" dirty="0" smtClean="0"/>
              <a:t>Une </a:t>
            </a:r>
            <a:r>
              <a:rPr lang="fr-FR" b="1" dirty="0" smtClean="0"/>
              <a:t>chimiothérapie néo-adjuvante ou adjuvante</a:t>
            </a:r>
            <a:r>
              <a:rPr lang="fr-FR" dirty="0" smtClean="0"/>
              <a:t> peut être proposée en fonction du bilan d'extension et des caractéristiques histologiques de la tumeur.</a:t>
            </a:r>
          </a:p>
          <a:p>
            <a:r>
              <a:rPr lang="fr-FR" b="1" i="1" dirty="0" smtClean="0">
                <a:solidFill>
                  <a:srgbClr val="00B0F0"/>
                </a:solidFill>
              </a:rPr>
              <a:t>2 - TVIM métastatique</a:t>
            </a:r>
          </a:p>
          <a:p>
            <a:r>
              <a:rPr lang="fr-FR" dirty="0" smtClean="0"/>
              <a:t>Le traitement de référence est une </a:t>
            </a:r>
            <a:r>
              <a:rPr lang="fr-FR" b="1" dirty="0" smtClean="0"/>
              <a:t>chimiothérapie à base de </a:t>
            </a:r>
            <a:r>
              <a:rPr lang="fr-FR" b="1" dirty="0" err="1" smtClean="0"/>
              <a:t>cisplatine</a:t>
            </a:r>
            <a:r>
              <a:rPr lang="fr-FR" dirty="0" smtClean="0"/>
              <a:t>.</a:t>
            </a:r>
          </a:p>
          <a:p>
            <a:r>
              <a:rPr lang="fr-FR" dirty="0" smtClean="0"/>
              <a:t>Sauf cas exceptionnel, il n'y a pas de place pour un traitement chirurgical.</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2528"/>
          </a:xfrm>
        </p:spPr>
        <p:txBody>
          <a:bodyPr>
            <a:normAutofit fontScale="90000"/>
          </a:bodyPr>
          <a:lstStyle/>
          <a:p>
            <a:endParaRPr lang="fr-FR" dirty="0"/>
          </a:p>
        </p:txBody>
      </p:sp>
      <p:sp>
        <p:nvSpPr>
          <p:cNvPr id="3" name="Espace réservé du contenu 2"/>
          <p:cNvSpPr>
            <a:spLocks noGrp="1"/>
          </p:cNvSpPr>
          <p:nvPr>
            <p:ph idx="1"/>
          </p:nvPr>
        </p:nvSpPr>
        <p:spPr>
          <a:xfrm>
            <a:off x="0" y="357166"/>
            <a:ext cx="9144000" cy="6357982"/>
          </a:xfrm>
        </p:spPr>
        <p:txBody>
          <a:bodyPr>
            <a:normAutofit/>
          </a:bodyPr>
          <a:lstStyle/>
          <a:p>
            <a:pPr>
              <a:buNone/>
            </a:pPr>
            <a:endParaRPr lang="fr-FR" dirty="0" smtClean="0"/>
          </a:p>
          <a:p>
            <a:r>
              <a:rPr lang="fr-FR" dirty="0" smtClean="0"/>
              <a:t> </a:t>
            </a:r>
            <a:r>
              <a:rPr lang="fr-FR" b="1" dirty="0" smtClean="0"/>
              <a:t>radio-chimiothérapie concomitante</a:t>
            </a:r>
            <a:r>
              <a:rPr lang="fr-FR" dirty="0" smtClean="0"/>
              <a:t> </a:t>
            </a:r>
          </a:p>
          <a:p>
            <a:r>
              <a:rPr lang="fr-FR" dirty="0" smtClean="0"/>
              <a:t>Une </a:t>
            </a:r>
            <a:r>
              <a:rPr lang="fr-FR" b="1" dirty="0" smtClean="0"/>
              <a:t>chimiothérapie néo-adjuvante ou adjuvante</a:t>
            </a:r>
            <a:r>
              <a:rPr lang="fr-FR" dirty="0" smtClean="0"/>
              <a:t> peut être proposée en fonction du bilan d'extension et des caractéristiques histologiques de la tumeur.</a:t>
            </a:r>
          </a:p>
          <a:p>
            <a:endParaRPr lang="fr-FR" dirty="0" smtClean="0"/>
          </a:p>
          <a:p>
            <a:endParaRPr lang="fr-FR" dirty="0" smtClean="0"/>
          </a:p>
          <a:p>
            <a:r>
              <a:rPr lang="fr-FR" b="1" i="1" dirty="0" smtClean="0">
                <a:solidFill>
                  <a:srgbClr val="00B0F0"/>
                </a:solidFill>
              </a:rPr>
              <a:t>2 - TVIM métastatique</a:t>
            </a:r>
          </a:p>
          <a:p>
            <a:r>
              <a:rPr lang="fr-FR" dirty="0" smtClean="0"/>
              <a:t>Le traitement de référence est une </a:t>
            </a:r>
            <a:r>
              <a:rPr lang="fr-FR" b="1" dirty="0" smtClean="0"/>
              <a:t>chimiothérapie à base de </a:t>
            </a:r>
            <a:r>
              <a:rPr lang="fr-FR" b="1" dirty="0" err="1" smtClean="0"/>
              <a:t>cisplatine</a:t>
            </a:r>
            <a:r>
              <a:rPr lang="fr-FR" dirty="0" smtClean="0"/>
              <a:t>.</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63308"/>
          </a:xfrm>
          <a:prstGeom prst="rect">
            <a:avLst/>
          </a:prstGeom>
        </p:spPr>
        <p:txBody>
          <a:bodyPr wrap="square">
            <a:spAutoFit/>
          </a:bodyPr>
          <a:lstStyle/>
          <a:p>
            <a:r>
              <a:rPr lang="fr-FR" b="1" dirty="0" smtClean="0">
                <a:solidFill>
                  <a:srgbClr val="C00000"/>
                </a:solidFill>
              </a:rPr>
              <a:t>                                                                     Suivi</a:t>
            </a:r>
          </a:p>
          <a:p>
            <a:endParaRPr lang="fr-FR" b="1" dirty="0" smtClean="0">
              <a:solidFill>
                <a:srgbClr val="C00000"/>
              </a:solidFill>
            </a:endParaRPr>
          </a:p>
          <a:p>
            <a:r>
              <a:rPr lang="fr-FR" b="1" dirty="0" smtClean="0"/>
              <a:t>A - Tumeurs de vessie n’infiltrant pas le muscle (TVNIM)</a:t>
            </a:r>
          </a:p>
          <a:p>
            <a:endParaRPr lang="fr-FR" b="1" dirty="0" smtClean="0"/>
          </a:p>
          <a:p>
            <a:r>
              <a:rPr lang="fr-FR" b="1" dirty="0" smtClean="0"/>
              <a:t>Objectif : dépister les récidives et prévenir la progression.</a:t>
            </a:r>
            <a:endParaRPr lang="fr-FR" dirty="0" smtClean="0"/>
          </a:p>
          <a:p>
            <a:r>
              <a:rPr lang="fr-FR" dirty="0" smtClean="0"/>
              <a:t>des contrôles endoscopiques réguliers cystoscopie +à des cytologies urinaires.</a:t>
            </a:r>
          </a:p>
          <a:p>
            <a:r>
              <a:rPr lang="fr-FR" dirty="0" smtClean="0"/>
              <a:t>Un </a:t>
            </a:r>
            <a:r>
              <a:rPr lang="fr-FR" dirty="0" err="1" smtClean="0"/>
              <a:t>uroscanner</a:t>
            </a:r>
            <a:r>
              <a:rPr lang="fr-FR" dirty="0" smtClean="0"/>
              <a:t>/2 ans</a:t>
            </a:r>
          </a:p>
          <a:p>
            <a:endParaRPr lang="fr-FR" dirty="0" smtClean="0"/>
          </a:p>
          <a:p>
            <a:r>
              <a:rPr lang="fr-FR" b="1" dirty="0" smtClean="0"/>
              <a:t>B - Tumeurs de vessie infiltrant le muscle (TVIM)</a:t>
            </a:r>
          </a:p>
          <a:p>
            <a:endParaRPr lang="fr-FR" b="1" dirty="0" smtClean="0"/>
          </a:p>
          <a:p>
            <a:r>
              <a:rPr lang="fr-FR" b="1" i="1" dirty="0" smtClean="0"/>
              <a:t>1 - Suivi oncologique.</a:t>
            </a:r>
          </a:p>
          <a:p>
            <a:endParaRPr lang="fr-FR" b="1" i="1" dirty="0" smtClean="0"/>
          </a:p>
          <a:p>
            <a:r>
              <a:rPr lang="fr-FR" b="1" dirty="0" smtClean="0"/>
              <a:t>Objectif : dépister et traiter précocement une récidive locale ou métastatique.</a:t>
            </a:r>
            <a:endParaRPr lang="fr-FR" dirty="0" smtClean="0"/>
          </a:p>
          <a:p>
            <a:r>
              <a:rPr lang="fr-FR" dirty="0" smtClean="0"/>
              <a:t>L'examen clinique comporte notamment la palpation abdominale et les touchers pelviens à la recherche d'une masse.</a:t>
            </a:r>
          </a:p>
          <a:p>
            <a:r>
              <a:rPr lang="fr-FR" dirty="0" smtClean="0"/>
              <a:t>Le suivi </a:t>
            </a:r>
            <a:r>
              <a:rPr lang="fr-FR" dirty="0" err="1" smtClean="0"/>
              <a:t>paraclinique</a:t>
            </a:r>
            <a:r>
              <a:rPr lang="fr-FR" dirty="0" smtClean="0"/>
              <a:t> repose sur la TDM </a:t>
            </a:r>
            <a:r>
              <a:rPr lang="fr-FR" dirty="0" err="1" smtClean="0"/>
              <a:t>thoraco</a:t>
            </a:r>
            <a:r>
              <a:rPr lang="fr-FR" dirty="0" smtClean="0"/>
              <a:t>-abdomino-pelvienne à la recherche de l'apparition d'adénopathies ou de métastases</a:t>
            </a:r>
          </a:p>
          <a:p>
            <a:endParaRPr lang="fr-FR" dirty="0" smtClean="0"/>
          </a:p>
          <a:p>
            <a:r>
              <a:rPr lang="fr-FR" b="1" i="1" dirty="0" smtClean="0"/>
              <a:t>2 - Suivi fonctionnel</a:t>
            </a:r>
          </a:p>
          <a:p>
            <a:endParaRPr lang="fr-FR" b="1" i="1" dirty="0" smtClean="0"/>
          </a:p>
          <a:p>
            <a:r>
              <a:rPr lang="fr-FR" b="1" dirty="0" smtClean="0"/>
              <a:t>Objectif : apprécier le bon fonctionnement de l'appareil urinaire.</a:t>
            </a:r>
            <a:endParaRPr lang="fr-FR" dirty="0" smtClean="0"/>
          </a:p>
          <a:p>
            <a:r>
              <a:rPr lang="fr-FR" dirty="0" smtClean="0"/>
              <a:t>objective de la diurèse, du dosage de la </a:t>
            </a:r>
            <a:r>
              <a:rPr lang="fr-FR" dirty="0" err="1" smtClean="0"/>
              <a:t>créatininémie</a:t>
            </a:r>
            <a:r>
              <a:rPr lang="fr-FR" dirty="0" smtClean="0"/>
              <a:t> et de la morphologie du haut appareil à l'imagerie.</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User\Desktop\tv image1.jpg"/>
          <p:cNvPicPr>
            <a:picLocks noChangeAspect="1" noChangeArrowheads="1"/>
          </p:cNvPicPr>
          <p:nvPr/>
        </p:nvPicPr>
        <p:blipFill>
          <a:blip r:embed="rId2"/>
          <a:srcRect/>
          <a:stretch>
            <a:fillRect/>
          </a:stretch>
        </p:blipFill>
        <p:spPr bwMode="auto">
          <a:xfrm>
            <a:off x="142844" y="0"/>
            <a:ext cx="9001155" cy="664370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G</a:t>
            </a:r>
            <a:r>
              <a:rPr lang="fr-FR" dirty="0" smtClean="0"/>
              <a:t>énéralités</a:t>
            </a:r>
            <a:endParaRPr lang="fr-FR" dirty="0"/>
          </a:p>
        </p:txBody>
      </p:sp>
      <p:sp>
        <p:nvSpPr>
          <p:cNvPr id="3" name="Espace réservé du contenu 2"/>
          <p:cNvSpPr>
            <a:spLocks noGrp="1"/>
          </p:cNvSpPr>
          <p:nvPr>
            <p:ph idx="1"/>
          </p:nvPr>
        </p:nvSpPr>
        <p:spPr/>
        <p:txBody>
          <a:bodyPr>
            <a:normAutofit/>
          </a:bodyPr>
          <a:lstStyle/>
          <a:p>
            <a:r>
              <a:rPr lang="fr-FR" dirty="0" smtClean="0"/>
              <a:t>5e </a:t>
            </a:r>
            <a:r>
              <a:rPr lang="fr-FR" dirty="0"/>
              <a:t>cancer en fréquence en </a:t>
            </a:r>
            <a:r>
              <a:rPr lang="fr-FR" dirty="0" smtClean="0"/>
              <a:t>France</a:t>
            </a:r>
          </a:p>
          <a:p>
            <a:r>
              <a:rPr lang="fr-FR" dirty="0" smtClean="0"/>
              <a:t> 2e </a:t>
            </a:r>
            <a:r>
              <a:rPr lang="fr-FR" dirty="0"/>
              <a:t>cancer urologique après le cancer de la prostate</a:t>
            </a:r>
            <a:r>
              <a:rPr lang="fr-FR" dirty="0" smtClean="0"/>
              <a:t>.</a:t>
            </a:r>
          </a:p>
          <a:p>
            <a:r>
              <a:rPr lang="fr-FR" dirty="0" smtClean="0"/>
              <a:t> </a:t>
            </a:r>
            <a:r>
              <a:rPr lang="fr-FR" dirty="0"/>
              <a:t>L'âge moyen </a:t>
            </a:r>
            <a:r>
              <a:rPr lang="fr-FR" dirty="0" smtClean="0"/>
              <a:t> : </a:t>
            </a:r>
            <a:r>
              <a:rPr lang="fr-FR" dirty="0"/>
              <a:t>70 ans.</a:t>
            </a:r>
          </a:p>
          <a:p>
            <a:r>
              <a:rPr lang="fr-FR" dirty="0" smtClean="0"/>
              <a:t> 80 </a:t>
            </a:r>
            <a:r>
              <a:rPr lang="fr-FR" dirty="0"/>
              <a:t>% </a:t>
            </a:r>
            <a:r>
              <a:rPr lang="fr-FR" dirty="0" smtClean="0"/>
              <a:t>TVNIM..</a:t>
            </a:r>
            <a:endParaRPr lang="fr-FR" dirty="0"/>
          </a:p>
          <a:p>
            <a:r>
              <a:rPr lang="fr-FR" dirty="0" smtClean="0"/>
              <a:t> </a:t>
            </a:r>
            <a:r>
              <a:rPr lang="fr-FR" dirty="0"/>
              <a:t>20 % des </a:t>
            </a:r>
            <a:r>
              <a:rPr lang="fr-FR" dirty="0" smtClean="0"/>
              <a:t>cas TVIM</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User\Desktop\tv2.jpg"/>
          <p:cNvPicPr>
            <a:picLocks noChangeAspect="1" noChangeArrowheads="1"/>
          </p:cNvPicPr>
          <p:nvPr/>
        </p:nvPicPr>
        <p:blipFill>
          <a:blip r:embed="rId2"/>
          <a:srcRect/>
          <a:stretch>
            <a:fillRect/>
          </a:stretch>
        </p:blipFill>
        <p:spPr bwMode="auto">
          <a:xfrm>
            <a:off x="785786" y="0"/>
            <a:ext cx="7786741" cy="6858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User\Desktop\tv 3.jpg"/>
          <p:cNvPicPr>
            <a:picLocks noChangeAspect="1" noChangeArrowheads="1"/>
          </p:cNvPicPr>
          <p:nvPr/>
        </p:nvPicPr>
        <p:blipFill>
          <a:blip r:embed="rId2"/>
          <a:srcRect/>
          <a:stretch>
            <a:fillRect/>
          </a:stretch>
        </p:blipFill>
        <p:spPr bwMode="auto">
          <a:xfrm>
            <a:off x="1785918" y="428604"/>
            <a:ext cx="5595970" cy="578647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User\Desktop\tv7.jpg"/>
          <p:cNvPicPr>
            <a:picLocks noChangeAspect="1" noChangeArrowheads="1"/>
          </p:cNvPicPr>
          <p:nvPr/>
        </p:nvPicPr>
        <p:blipFill>
          <a:blip r:embed="rId2"/>
          <a:srcRect/>
          <a:stretch>
            <a:fillRect/>
          </a:stretch>
        </p:blipFill>
        <p:spPr bwMode="auto">
          <a:xfrm>
            <a:off x="1000100" y="642918"/>
            <a:ext cx="7000924" cy="571504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User\Desktop\tv8.jpg"/>
          <p:cNvPicPr>
            <a:picLocks noChangeAspect="1" noChangeArrowheads="1"/>
          </p:cNvPicPr>
          <p:nvPr/>
        </p:nvPicPr>
        <p:blipFill>
          <a:blip r:embed="rId2"/>
          <a:srcRect/>
          <a:stretch>
            <a:fillRect/>
          </a:stretch>
        </p:blipFill>
        <p:spPr bwMode="auto">
          <a:xfrm>
            <a:off x="928662" y="571480"/>
            <a:ext cx="7358114" cy="571504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User\Desktop\tv9.jpg"/>
          <p:cNvPicPr>
            <a:picLocks noChangeAspect="1" noChangeArrowheads="1"/>
          </p:cNvPicPr>
          <p:nvPr/>
        </p:nvPicPr>
        <p:blipFill>
          <a:blip r:embed="rId2"/>
          <a:srcRect/>
          <a:stretch>
            <a:fillRect/>
          </a:stretch>
        </p:blipFill>
        <p:spPr bwMode="auto">
          <a:xfrm>
            <a:off x="357158" y="357166"/>
            <a:ext cx="3357586" cy="3143272"/>
          </a:xfrm>
          <a:prstGeom prst="rect">
            <a:avLst/>
          </a:prstGeom>
          <a:noFill/>
        </p:spPr>
      </p:pic>
      <p:pic>
        <p:nvPicPr>
          <p:cNvPr id="34819" name="Picture 3" descr="C:\Users\User\Desktop\imagestv12.jpg"/>
          <p:cNvPicPr>
            <a:picLocks noChangeAspect="1" noChangeArrowheads="1"/>
          </p:cNvPicPr>
          <p:nvPr/>
        </p:nvPicPr>
        <p:blipFill>
          <a:blip r:embed="rId3"/>
          <a:srcRect/>
          <a:stretch>
            <a:fillRect/>
          </a:stretch>
        </p:blipFill>
        <p:spPr bwMode="auto">
          <a:xfrm>
            <a:off x="4214810" y="500042"/>
            <a:ext cx="3786214" cy="2928958"/>
          </a:xfrm>
          <a:prstGeom prst="rect">
            <a:avLst/>
          </a:prstGeom>
          <a:noFill/>
        </p:spPr>
      </p:pic>
      <p:pic>
        <p:nvPicPr>
          <p:cNvPr id="34820" name="Picture 4" descr="C:\Users\User\Desktop\tv13.jpg"/>
          <p:cNvPicPr>
            <a:picLocks noChangeAspect="1" noChangeArrowheads="1"/>
          </p:cNvPicPr>
          <p:nvPr/>
        </p:nvPicPr>
        <p:blipFill>
          <a:blip r:embed="rId4"/>
          <a:srcRect/>
          <a:stretch>
            <a:fillRect/>
          </a:stretch>
        </p:blipFill>
        <p:spPr bwMode="auto">
          <a:xfrm>
            <a:off x="2500298" y="3500438"/>
            <a:ext cx="3195644" cy="335756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Users\User\Desktop\tv10.jpg"/>
          <p:cNvPicPr>
            <a:picLocks noChangeAspect="1" noChangeArrowheads="1"/>
          </p:cNvPicPr>
          <p:nvPr/>
        </p:nvPicPr>
        <p:blipFill>
          <a:blip r:embed="rId2"/>
          <a:srcRect/>
          <a:stretch>
            <a:fillRect/>
          </a:stretch>
        </p:blipFill>
        <p:spPr bwMode="auto">
          <a:xfrm>
            <a:off x="1000100" y="642918"/>
            <a:ext cx="7072362" cy="57150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457200" y="571480"/>
            <a:ext cx="8229600" cy="5554683"/>
          </a:xfrm>
        </p:spPr>
        <p:txBody>
          <a:bodyPr>
            <a:normAutofit/>
          </a:bodyPr>
          <a:lstStyle/>
          <a:p>
            <a:r>
              <a:rPr lang="fr-FR" dirty="0" smtClean="0"/>
              <a:t>La </a:t>
            </a:r>
            <a:r>
              <a:rPr lang="fr-FR" dirty="0"/>
              <a:t>survie </a:t>
            </a:r>
            <a:r>
              <a:rPr lang="fr-FR" dirty="0" smtClean="0"/>
              <a:t>TVIM </a:t>
            </a:r>
            <a:r>
              <a:rPr lang="fr-FR" dirty="0"/>
              <a:t>est &lt; 50 % à 5 ans</a:t>
            </a:r>
            <a:r>
              <a:rPr lang="fr-FR" dirty="0" smtClean="0"/>
              <a:t>,</a:t>
            </a:r>
          </a:p>
          <a:p>
            <a:r>
              <a:rPr lang="fr-FR" dirty="0" smtClean="0"/>
              <a:t>  </a:t>
            </a:r>
            <a:r>
              <a:rPr lang="fr-FR" dirty="0"/>
              <a:t>celle des TVNIM est de plus de 80 %. </a:t>
            </a:r>
            <a:endParaRPr lang="fr-FR" dirty="0" smtClean="0"/>
          </a:p>
          <a:p>
            <a:r>
              <a:rPr lang="fr-FR" dirty="0" smtClean="0"/>
              <a:t>Les </a:t>
            </a:r>
            <a:r>
              <a:rPr lang="fr-FR" dirty="0"/>
              <a:t>principaux risques d'une </a:t>
            </a:r>
            <a:r>
              <a:rPr lang="fr-FR" dirty="0" smtClean="0"/>
              <a:t>TVNIM: la</a:t>
            </a:r>
            <a:r>
              <a:rPr lang="fr-FR" dirty="0"/>
              <a:t> </a:t>
            </a:r>
            <a:r>
              <a:rPr lang="fr-FR" b="1" dirty="0"/>
              <a:t>récidive</a:t>
            </a:r>
            <a:r>
              <a:rPr lang="fr-FR" dirty="0"/>
              <a:t> </a:t>
            </a:r>
            <a:r>
              <a:rPr lang="fr-FR" dirty="0" smtClean="0"/>
              <a:t>:50 </a:t>
            </a:r>
            <a:r>
              <a:rPr lang="fr-FR" dirty="0"/>
              <a:t>% ces </a:t>
            </a:r>
            <a:r>
              <a:rPr lang="fr-FR" dirty="0" smtClean="0"/>
              <a:t>cas.</a:t>
            </a:r>
          </a:p>
          <a:p>
            <a:r>
              <a:rPr lang="fr-FR" dirty="0" smtClean="0"/>
              <a:t>la</a:t>
            </a:r>
            <a:r>
              <a:rPr lang="fr-FR" dirty="0"/>
              <a:t> </a:t>
            </a:r>
            <a:r>
              <a:rPr lang="fr-FR" b="1" dirty="0" smtClean="0"/>
              <a:t>progression</a:t>
            </a:r>
            <a:r>
              <a:rPr lang="fr-FR" dirty="0"/>
              <a:t> </a:t>
            </a:r>
            <a:r>
              <a:rPr lang="fr-FR" dirty="0" smtClean="0"/>
              <a:t>15 </a:t>
            </a:r>
            <a:r>
              <a:rPr lang="fr-FR" dirty="0"/>
              <a:t>% des cas. </a:t>
            </a:r>
            <a:endParaRPr lang="fr-FR" dirty="0" smtClean="0"/>
          </a:p>
          <a:p>
            <a:r>
              <a:rPr lang="fr-FR" dirty="0" smtClean="0"/>
              <a:t>Le </a:t>
            </a:r>
            <a:r>
              <a:rPr lang="fr-FR" dirty="0"/>
              <a:t>suivi est donc indispensable. </a:t>
            </a:r>
            <a:endParaRPr lang="fr-FR" dirty="0" smtClean="0"/>
          </a:p>
          <a:p>
            <a:r>
              <a:rPr lang="fr-FR" dirty="0" smtClean="0"/>
              <a:t> TVIM: </a:t>
            </a:r>
            <a:r>
              <a:rPr lang="fr-FR" dirty="0"/>
              <a:t>le principal risque est l'</a:t>
            </a:r>
            <a:r>
              <a:rPr lang="fr-FR" b="1" dirty="0"/>
              <a:t>évolution </a:t>
            </a:r>
            <a:r>
              <a:rPr lang="fr-FR" b="1" dirty="0" smtClean="0"/>
              <a:t>métastatique</a:t>
            </a:r>
            <a:r>
              <a:rPr lang="fr-FR" b="1" dirty="0" smtClean="0">
                <a:sym typeface="Wingdings" pitchFamily="2" charset="2"/>
              </a:rPr>
              <a:t></a:t>
            </a:r>
            <a:r>
              <a:rPr lang="fr-FR" dirty="0" smtClean="0"/>
              <a:t> </a:t>
            </a:r>
            <a:r>
              <a:rPr lang="fr-FR" dirty="0"/>
              <a:t>du décès </a:t>
            </a:r>
            <a:r>
              <a:rPr lang="fr-FR" dirty="0" err="1" smtClean="0"/>
              <a:t>ent</a:t>
            </a:r>
            <a:r>
              <a:rPr lang="fr-FR"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85794"/>
          </a:xfrm>
        </p:spPr>
        <p:txBody>
          <a:bodyPr>
            <a:normAutofit/>
          </a:bodyPr>
          <a:lstStyle/>
          <a:p>
            <a:r>
              <a:rPr lang="fr-FR" sz="3200" dirty="0" smtClean="0"/>
              <a:t>Facteurs de risque</a:t>
            </a:r>
            <a:endParaRPr lang="fr-FR" sz="3200" dirty="0"/>
          </a:p>
        </p:txBody>
      </p:sp>
      <p:sp>
        <p:nvSpPr>
          <p:cNvPr id="3" name="Espace réservé du contenu 2"/>
          <p:cNvSpPr>
            <a:spLocks noGrp="1"/>
          </p:cNvSpPr>
          <p:nvPr>
            <p:ph idx="1"/>
          </p:nvPr>
        </p:nvSpPr>
        <p:spPr>
          <a:xfrm>
            <a:off x="457200" y="571480"/>
            <a:ext cx="8229600" cy="5554683"/>
          </a:xfrm>
        </p:spPr>
        <p:txBody>
          <a:bodyPr>
            <a:normAutofit fontScale="85000" lnSpcReduction="20000"/>
          </a:bodyPr>
          <a:lstStyle/>
          <a:p>
            <a:pPr>
              <a:buNone/>
            </a:pPr>
            <a:endParaRPr lang="fr-FR" b="1" dirty="0"/>
          </a:p>
          <a:p>
            <a:r>
              <a:rPr lang="fr-FR" dirty="0"/>
              <a:t>Tabac : </a:t>
            </a:r>
            <a:r>
              <a:rPr lang="fr-FR" dirty="0" smtClean="0"/>
              <a:t>x3 </a:t>
            </a:r>
            <a:r>
              <a:rPr lang="fr-FR" dirty="0"/>
              <a:t>le risque de tumeur de la vessie.</a:t>
            </a:r>
          </a:p>
          <a:p>
            <a:pPr>
              <a:buNone/>
            </a:pPr>
            <a:endParaRPr lang="fr-FR" dirty="0"/>
          </a:p>
          <a:p>
            <a:r>
              <a:rPr lang="fr-FR" dirty="0"/>
              <a:t>Les principales substances cancérigènes sont :</a:t>
            </a:r>
          </a:p>
          <a:p>
            <a:r>
              <a:rPr lang="fr-FR" dirty="0"/>
              <a:t>goudrons de houille, huiles de houille, brais de houille et suie de combustion du </a:t>
            </a:r>
            <a:r>
              <a:rPr lang="fr-FR" dirty="0" smtClean="0"/>
              <a:t>charbon</a:t>
            </a:r>
            <a:endParaRPr lang="fr-FR" dirty="0"/>
          </a:p>
          <a:p>
            <a:r>
              <a:rPr lang="fr-FR" dirty="0"/>
              <a:t>amines aromatiques et N-</a:t>
            </a:r>
            <a:r>
              <a:rPr lang="fr-FR" dirty="0" err="1"/>
              <a:t>nitroso</a:t>
            </a:r>
            <a:r>
              <a:rPr lang="fr-FR" dirty="0"/>
              <a:t>-</a:t>
            </a:r>
            <a:r>
              <a:rPr lang="fr-FR" dirty="0" err="1"/>
              <a:t>dibutylamine</a:t>
            </a:r>
            <a:r>
              <a:rPr lang="fr-FR" dirty="0"/>
              <a:t> </a:t>
            </a:r>
          </a:p>
          <a:p>
            <a:r>
              <a:rPr lang="fr-FR" dirty="0"/>
              <a:t>Sont principalement concernés les métiers de la teinture, du caoutchouc, du goudron et de la métallurgie.</a:t>
            </a:r>
          </a:p>
          <a:p>
            <a:r>
              <a:rPr lang="fr-FR" dirty="0"/>
              <a:t>Bilharziose urinaire.</a:t>
            </a:r>
          </a:p>
          <a:p>
            <a:r>
              <a:rPr lang="fr-FR" dirty="0"/>
              <a:t>Irradiation pelvienne.</a:t>
            </a:r>
          </a:p>
          <a:p>
            <a:r>
              <a:rPr lang="fr-FR" dirty="0"/>
              <a:t>Exposition à certaines chimiothérapies (</a:t>
            </a:r>
            <a:r>
              <a:rPr lang="fr-FR" dirty="0" err="1"/>
              <a:t>cyclophosphamide</a:t>
            </a:r>
            <a:r>
              <a:rPr lang="fr-FR" dirty="0"/>
              <a:t>)</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42918"/>
          </a:xfrm>
        </p:spPr>
        <p:txBody>
          <a:bodyPr>
            <a:normAutofit/>
          </a:bodyPr>
          <a:lstStyle/>
          <a:p>
            <a:r>
              <a:rPr lang="fr-FR" sz="3200" b="1" dirty="0"/>
              <a:t>Circonstances de découverte</a:t>
            </a:r>
          </a:p>
        </p:txBody>
      </p:sp>
      <p:sp>
        <p:nvSpPr>
          <p:cNvPr id="3" name="Espace réservé du contenu 2"/>
          <p:cNvSpPr>
            <a:spLocks noGrp="1"/>
          </p:cNvSpPr>
          <p:nvPr>
            <p:ph idx="1"/>
          </p:nvPr>
        </p:nvSpPr>
        <p:spPr>
          <a:xfrm>
            <a:off x="457200" y="500042"/>
            <a:ext cx="8229600" cy="5626121"/>
          </a:xfrm>
        </p:spPr>
        <p:txBody>
          <a:bodyPr>
            <a:normAutofit fontScale="85000" lnSpcReduction="20000"/>
          </a:bodyPr>
          <a:lstStyle/>
          <a:p>
            <a:r>
              <a:rPr lang="fr-FR" b="1" dirty="0"/>
              <a:t>A - Signes cliniques </a:t>
            </a:r>
            <a:r>
              <a:rPr lang="fr-FR" b="1" dirty="0" smtClean="0"/>
              <a:t>locaux</a:t>
            </a:r>
            <a:endParaRPr lang="fr-FR" b="1" dirty="0"/>
          </a:p>
          <a:p>
            <a:pPr>
              <a:buNone/>
            </a:pPr>
            <a:r>
              <a:rPr lang="fr-FR" dirty="0" smtClean="0">
                <a:solidFill>
                  <a:srgbClr val="00B0F0"/>
                </a:solidFill>
              </a:rPr>
              <a:t>                 L'hématurie </a:t>
            </a:r>
            <a:r>
              <a:rPr lang="fr-FR" dirty="0" smtClean="0"/>
              <a:t>macroscopique : 80 %.</a:t>
            </a:r>
            <a:endParaRPr lang="fr-FR" dirty="0"/>
          </a:p>
          <a:p>
            <a:pPr>
              <a:buNone/>
            </a:pPr>
            <a:r>
              <a:rPr lang="fr-FR" b="1" dirty="0" smtClean="0">
                <a:solidFill>
                  <a:srgbClr val="FF0000"/>
                </a:solidFill>
              </a:rPr>
              <a:t>    Toute hématurie </a:t>
            </a:r>
            <a:r>
              <a:rPr lang="fr-FR" b="1" dirty="0">
                <a:solidFill>
                  <a:srgbClr val="FF0000"/>
                </a:solidFill>
              </a:rPr>
              <a:t>macroscopique doit faire rechercher une tumeur de la vessie.</a:t>
            </a:r>
            <a:endParaRPr lang="fr-FR" dirty="0">
              <a:solidFill>
                <a:srgbClr val="FF0000"/>
              </a:solidFill>
            </a:endParaRPr>
          </a:p>
          <a:p>
            <a:pPr>
              <a:buNone/>
            </a:pPr>
            <a:r>
              <a:rPr lang="fr-FR" dirty="0" smtClean="0">
                <a:solidFill>
                  <a:srgbClr val="00B0F0"/>
                </a:solidFill>
              </a:rPr>
              <a:t>                des </a:t>
            </a:r>
            <a:r>
              <a:rPr lang="fr-FR" dirty="0">
                <a:solidFill>
                  <a:srgbClr val="00B0F0"/>
                </a:solidFill>
              </a:rPr>
              <a:t>signes irritatifs </a:t>
            </a:r>
            <a:r>
              <a:rPr lang="fr-FR" dirty="0" smtClean="0">
                <a:solidFill>
                  <a:srgbClr val="00B0F0"/>
                </a:solidFill>
              </a:rPr>
              <a:t>vésicaux</a:t>
            </a:r>
            <a:r>
              <a:rPr lang="fr-FR" dirty="0">
                <a:solidFill>
                  <a:srgbClr val="00B0F0"/>
                </a:solidFill>
              </a:rPr>
              <a:t> :</a:t>
            </a:r>
            <a:r>
              <a:rPr lang="fr-FR" dirty="0" smtClean="0"/>
              <a:t>20 %:</a:t>
            </a:r>
          </a:p>
          <a:p>
            <a:pPr>
              <a:buNone/>
            </a:pPr>
            <a:r>
              <a:rPr lang="fr-FR" dirty="0" smtClean="0"/>
              <a:t>          pollakiurie- d'impériosités</a:t>
            </a:r>
            <a:r>
              <a:rPr lang="fr-FR" dirty="0"/>
              <a:t>-</a:t>
            </a:r>
            <a:r>
              <a:rPr lang="fr-FR" dirty="0" smtClean="0"/>
              <a:t> </a:t>
            </a:r>
            <a:r>
              <a:rPr lang="fr-FR" dirty="0"/>
              <a:t>brûlures mictionnelles</a:t>
            </a:r>
            <a:r>
              <a:rPr lang="fr-FR" dirty="0" smtClean="0"/>
              <a:t>.</a:t>
            </a:r>
          </a:p>
          <a:p>
            <a:pPr>
              <a:buNone/>
            </a:pPr>
            <a:r>
              <a:rPr lang="fr-FR" dirty="0" smtClean="0"/>
              <a:t> </a:t>
            </a:r>
            <a:endParaRPr lang="fr-FR" dirty="0"/>
          </a:p>
          <a:p>
            <a:r>
              <a:rPr lang="fr-FR" b="1" dirty="0"/>
              <a:t>B - Signes cliniques évocateurs d’extension locorégionale ou à </a:t>
            </a:r>
            <a:r>
              <a:rPr lang="fr-FR" b="1" dirty="0" smtClean="0"/>
              <a:t>distance</a:t>
            </a:r>
            <a:endParaRPr lang="fr-FR" b="1" dirty="0"/>
          </a:p>
          <a:p>
            <a:pPr>
              <a:buNone/>
            </a:pPr>
            <a:r>
              <a:rPr lang="fr-FR" dirty="0" smtClean="0"/>
              <a:t>       des </a:t>
            </a:r>
            <a:r>
              <a:rPr lang="fr-FR" dirty="0"/>
              <a:t>douleurs pelviennes, </a:t>
            </a:r>
            <a:r>
              <a:rPr lang="fr-FR" dirty="0" smtClean="0"/>
              <a:t> lombaires</a:t>
            </a:r>
          </a:p>
          <a:p>
            <a:pPr>
              <a:buNone/>
            </a:pPr>
            <a:r>
              <a:rPr lang="fr-FR" dirty="0" smtClean="0"/>
              <a:t>       </a:t>
            </a:r>
            <a:r>
              <a:rPr lang="fr-FR" dirty="0"/>
              <a:t>une altération de l'état </a:t>
            </a:r>
            <a:r>
              <a:rPr lang="fr-FR" dirty="0" smtClean="0"/>
              <a:t>général.</a:t>
            </a:r>
          </a:p>
          <a:p>
            <a:pPr>
              <a:buNone/>
            </a:pPr>
            <a:endParaRPr lang="fr-FR" dirty="0"/>
          </a:p>
          <a:p>
            <a:r>
              <a:rPr lang="fr-FR" b="1" dirty="0" smtClean="0"/>
              <a:t>C – </a:t>
            </a:r>
            <a:r>
              <a:rPr lang="fr-FR" b="1" dirty="0" err="1" smtClean="0"/>
              <a:t>metastases</a:t>
            </a:r>
            <a:r>
              <a:rPr lang="fr-FR" b="1" dirty="0" smtClean="0"/>
              <a:t>.</a:t>
            </a:r>
            <a:endParaRPr lang="fr-F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fr-FR" b="1" dirty="0"/>
              <a:t>Examen physique</a:t>
            </a:r>
            <a:br>
              <a:rPr lang="fr-FR" b="1" dirty="0"/>
            </a:br>
            <a:endParaRPr lang="fr-FR" dirty="0"/>
          </a:p>
        </p:txBody>
      </p:sp>
      <p:sp>
        <p:nvSpPr>
          <p:cNvPr id="3" name="Espace réservé du contenu 2"/>
          <p:cNvSpPr>
            <a:spLocks noGrp="1"/>
          </p:cNvSpPr>
          <p:nvPr>
            <p:ph idx="1"/>
          </p:nvPr>
        </p:nvSpPr>
        <p:spPr>
          <a:xfrm>
            <a:off x="142844" y="500042"/>
            <a:ext cx="9001156" cy="6143668"/>
          </a:xfrm>
        </p:spPr>
        <p:txBody>
          <a:bodyPr>
            <a:normAutofit fontScale="92500" lnSpcReduction="10000"/>
          </a:bodyPr>
          <a:lstStyle/>
          <a:p>
            <a:r>
              <a:rPr lang="fr-FR" dirty="0"/>
              <a:t>Il est peu contributif en cas de TVNIM</a:t>
            </a:r>
            <a:r>
              <a:rPr lang="fr-FR" dirty="0" smtClean="0"/>
              <a:t>.</a:t>
            </a:r>
          </a:p>
          <a:p>
            <a:r>
              <a:rPr lang="fr-FR" dirty="0" smtClean="0"/>
              <a:t> </a:t>
            </a:r>
            <a:r>
              <a:rPr lang="fr-FR" dirty="0"/>
              <a:t>Dans la majorité des </a:t>
            </a:r>
            <a:r>
              <a:rPr lang="fr-FR" dirty="0" smtClean="0"/>
              <a:t>cas: hématurie isolée+/- </a:t>
            </a:r>
            <a:r>
              <a:rPr lang="fr-FR" dirty="0"/>
              <a:t>signes irritatifs. </a:t>
            </a:r>
            <a:endParaRPr lang="fr-FR" dirty="0" smtClean="0"/>
          </a:p>
          <a:p>
            <a:r>
              <a:rPr lang="fr-FR" dirty="0" smtClean="0"/>
              <a:t> TVIM: des </a:t>
            </a:r>
            <a:r>
              <a:rPr lang="fr-FR" dirty="0"/>
              <a:t>signes d'extension locorégionale ou à </a:t>
            </a:r>
            <a:r>
              <a:rPr lang="fr-FR" dirty="0" smtClean="0"/>
              <a:t>distance=&gt;</a:t>
            </a:r>
            <a:r>
              <a:rPr lang="fr-FR" dirty="0"/>
              <a:t> </a:t>
            </a:r>
            <a:r>
              <a:rPr lang="fr-FR" b="1" dirty="0"/>
              <a:t>à rechercher systématiquement par un examen clinique général et urologique complet</a:t>
            </a:r>
            <a:r>
              <a:rPr lang="fr-FR" dirty="0"/>
              <a:t>.</a:t>
            </a:r>
          </a:p>
          <a:p>
            <a:r>
              <a:rPr lang="fr-FR" dirty="0"/>
              <a:t>Les touchers pelviens sont faits systématiquement à la recherche d'un blindage pelvien.</a:t>
            </a:r>
          </a:p>
          <a:p>
            <a:r>
              <a:rPr lang="fr-FR" dirty="0"/>
              <a:t>La palpation abdominale et lombaire </a:t>
            </a:r>
            <a:r>
              <a:rPr lang="fr-FR" dirty="0" smtClean="0"/>
              <a:t>: </a:t>
            </a:r>
            <a:r>
              <a:rPr lang="fr-FR" dirty="0"/>
              <a:t>masse hypogastrique </a:t>
            </a:r>
            <a:r>
              <a:rPr lang="fr-FR" dirty="0" smtClean="0"/>
              <a:t>, </a:t>
            </a:r>
            <a:r>
              <a:rPr lang="fr-FR" dirty="0"/>
              <a:t>de douleurs lombaires en rapport avec une obstruction urétérale).</a:t>
            </a:r>
          </a:p>
          <a:p>
            <a:r>
              <a:rPr lang="fr-FR" dirty="0"/>
              <a:t>La recherche de signes cliniques </a:t>
            </a:r>
            <a:r>
              <a:rPr lang="fr-FR" dirty="0" smtClean="0"/>
              <a:t>:pâleur </a:t>
            </a:r>
            <a:r>
              <a:rPr lang="fr-FR" dirty="0"/>
              <a:t>conjonctivale, polypnée</a:t>
            </a:r>
            <a:r>
              <a:rPr lang="fr-FR" dirty="0" smtClean="0"/>
              <a:t>,….</a:t>
            </a:r>
            <a:endParaRPr lang="fr-FR" dirty="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r>
              <a:rPr lang="fr-FR" b="1" dirty="0"/>
              <a:t> Examens complémentaires</a:t>
            </a:r>
            <a:br>
              <a:rPr lang="fr-FR" b="1" dirty="0"/>
            </a:br>
            <a:endParaRPr lang="fr-FR" dirty="0"/>
          </a:p>
        </p:txBody>
      </p:sp>
      <p:sp>
        <p:nvSpPr>
          <p:cNvPr id="3" name="Espace réservé du contenu 2"/>
          <p:cNvSpPr>
            <a:spLocks noGrp="1"/>
          </p:cNvSpPr>
          <p:nvPr>
            <p:ph idx="1"/>
          </p:nvPr>
        </p:nvSpPr>
        <p:spPr>
          <a:xfrm>
            <a:off x="457200" y="642918"/>
            <a:ext cx="8229600" cy="5483245"/>
          </a:xfrm>
        </p:spPr>
        <p:txBody>
          <a:bodyPr>
            <a:normAutofit fontScale="70000" lnSpcReduction="20000"/>
          </a:bodyPr>
          <a:lstStyle/>
          <a:p>
            <a:r>
              <a:rPr lang="fr-FR" b="1" i="1" dirty="0"/>
              <a:t>1 - Cytologie urinaire</a:t>
            </a:r>
          </a:p>
          <a:p>
            <a:pPr>
              <a:buNone/>
            </a:pPr>
            <a:r>
              <a:rPr lang="fr-FR" dirty="0" smtClean="0"/>
              <a:t>    La </a:t>
            </a:r>
            <a:r>
              <a:rPr lang="fr-FR" dirty="0"/>
              <a:t>recherche de cellules tumorales dans les </a:t>
            </a:r>
            <a:r>
              <a:rPr lang="fr-FR" dirty="0" smtClean="0"/>
              <a:t>urines.</a:t>
            </a:r>
          </a:p>
          <a:p>
            <a:pPr>
              <a:buNone/>
            </a:pPr>
            <a:r>
              <a:rPr lang="fr-FR" dirty="0"/>
              <a:t> </a:t>
            </a:r>
            <a:r>
              <a:rPr lang="fr-FR" dirty="0" smtClean="0"/>
              <a:t>   Sa </a:t>
            </a:r>
            <a:r>
              <a:rPr lang="fr-FR" dirty="0"/>
              <a:t>normalité n'exclut pas le diagnostic de tumeur de la vessie</a:t>
            </a:r>
            <a:r>
              <a:rPr lang="fr-FR" dirty="0" smtClean="0"/>
              <a:t>.</a:t>
            </a:r>
          </a:p>
          <a:p>
            <a:pPr>
              <a:buNone/>
            </a:pPr>
            <a:r>
              <a:rPr lang="fr-FR" dirty="0"/>
              <a:t> </a:t>
            </a:r>
            <a:r>
              <a:rPr lang="fr-FR" dirty="0" smtClean="0"/>
              <a:t>   </a:t>
            </a:r>
            <a:r>
              <a:rPr lang="fr-FR" dirty="0"/>
              <a:t>Sa positivité traduit la présence d'une tumeur n'importe où dans la voie excrétrice urinaire.</a:t>
            </a:r>
          </a:p>
          <a:p>
            <a:r>
              <a:rPr lang="fr-FR" b="1" i="1" dirty="0"/>
              <a:t>2 - Cystoscopie sous anesthésie locale</a:t>
            </a:r>
          </a:p>
          <a:p>
            <a:r>
              <a:rPr lang="fr-FR" dirty="0"/>
              <a:t>Il s'agit de l'examen </a:t>
            </a:r>
            <a:r>
              <a:rPr lang="fr-FR" b="1" dirty="0"/>
              <a:t>de référence</a:t>
            </a:r>
            <a:r>
              <a:rPr lang="fr-FR" dirty="0"/>
              <a:t>, réalisé en consultation sous condition d'un </a:t>
            </a:r>
            <a:r>
              <a:rPr lang="fr-FR" b="1" dirty="0"/>
              <a:t>ECBU stérile</a:t>
            </a:r>
            <a:r>
              <a:rPr lang="fr-FR" dirty="0"/>
              <a:t>.</a:t>
            </a:r>
          </a:p>
          <a:p>
            <a:r>
              <a:rPr lang="fr-FR" dirty="0"/>
              <a:t>L'endoscopie de la vessie </a:t>
            </a:r>
            <a:r>
              <a:rPr lang="fr-FR" dirty="0" smtClean="0"/>
              <a:t>permet </a:t>
            </a:r>
            <a:r>
              <a:rPr lang="fr-FR" dirty="0"/>
              <a:t>de visualiser et de décrire les lésions : nombre, taille, topographie, aspect de la tumeur et de la muqueuse vésicale avoisinante. </a:t>
            </a:r>
            <a:endParaRPr lang="fr-FR" dirty="0" smtClean="0"/>
          </a:p>
          <a:p>
            <a:r>
              <a:rPr lang="fr-FR" dirty="0" smtClean="0"/>
              <a:t>Il </a:t>
            </a:r>
            <a:r>
              <a:rPr lang="fr-FR" dirty="0"/>
              <a:t>faut décrire précisément ces lésions par le biais d'une cartographie vésicale (schéma détaillé</a:t>
            </a:r>
            <a:r>
              <a:rPr lang="fr-FR" dirty="0" smtClean="0"/>
              <a:t>).</a:t>
            </a:r>
          </a:p>
          <a:p>
            <a:r>
              <a:rPr lang="fr-FR" dirty="0" smtClean="0"/>
              <a:t> </a:t>
            </a:r>
            <a:r>
              <a:rPr lang="fr-FR" dirty="0"/>
              <a:t>Lorsqu'un patient est adressé par un médecin généraliste avec un examen d'imagerie (échographie ou tomodensitométrie) évoquant fortement une tumeur de la vessie, l'étape de la fibroscopie vésicale diagnostique avant la résection endoscopique devient </a:t>
            </a:r>
            <a:r>
              <a:rPr lang="fr-FR" b="1" dirty="0"/>
              <a:t>optionnelle</a:t>
            </a:r>
            <a:r>
              <a:rPr lang="fr-FR" dirty="0"/>
              <a:t>.</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4246" y="636447"/>
            <a:ext cx="8229600" cy="149212"/>
          </a:xfrm>
        </p:spPr>
        <p:txBody>
          <a:bodyPr>
            <a:normAutofit fontScale="90000"/>
          </a:bodyPr>
          <a:lstStyle/>
          <a:p>
            <a:r>
              <a:rPr lang="fr-FR" sz="3600" b="1" dirty="0"/>
              <a:t>Résection </a:t>
            </a:r>
            <a:r>
              <a:rPr lang="fr-FR" sz="3600" b="1" dirty="0" err="1"/>
              <a:t>transurétrale</a:t>
            </a:r>
            <a:r>
              <a:rPr lang="fr-FR" sz="3600" b="1" dirty="0"/>
              <a:t> de la tumeur de la vessie </a:t>
            </a:r>
            <a:r>
              <a:rPr lang="fr-FR" b="1" dirty="0"/>
              <a:t/>
            </a:r>
            <a:br>
              <a:rPr lang="fr-FR" b="1" dirty="0"/>
            </a:br>
            <a:endParaRPr lang="fr-FR" dirty="0"/>
          </a:p>
        </p:txBody>
      </p:sp>
      <p:sp>
        <p:nvSpPr>
          <p:cNvPr id="3" name="Espace réservé du contenu 2"/>
          <p:cNvSpPr>
            <a:spLocks noGrp="1"/>
          </p:cNvSpPr>
          <p:nvPr>
            <p:ph idx="1"/>
          </p:nvPr>
        </p:nvSpPr>
        <p:spPr>
          <a:xfrm>
            <a:off x="457200" y="857232"/>
            <a:ext cx="8229600" cy="5268931"/>
          </a:xfrm>
        </p:spPr>
        <p:txBody>
          <a:bodyPr>
            <a:normAutofit/>
          </a:bodyPr>
          <a:lstStyle/>
          <a:p>
            <a:r>
              <a:rPr lang="fr-FR" sz="2800" dirty="0"/>
              <a:t>La résection </a:t>
            </a:r>
            <a:r>
              <a:rPr lang="fr-FR" sz="2800" dirty="0" smtClean="0"/>
              <a:t> </a:t>
            </a:r>
            <a:r>
              <a:rPr lang="fr-FR" sz="2800" dirty="0"/>
              <a:t>geste </a:t>
            </a:r>
            <a:r>
              <a:rPr lang="fr-FR" sz="2800" b="1" dirty="0"/>
              <a:t>diagnostique</a:t>
            </a:r>
            <a:r>
              <a:rPr lang="fr-FR" sz="2800" dirty="0"/>
              <a:t> (afin d'obtenir un examen </a:t>
            </a:r>
            <a:r>
              <a:rPr lang="fr-FR" sz="2800" b="1" dirty="0"/>
              <a:t>anatomopathologique</a:t>
            </a:r>
            <a:r>
              <a:rPr lang="fr-FR" sz="2800" dirty="0"/>
              <a:t> de la tumeur) et </a:t>
            </a:r>
            <a:r>
              <a:rPr lang="fr-FR" sz="2800" b="1" dirty="0"/>
              <a:t>thérapeutique</a:t>
            </a:r>
            <a:r>
              <a:rPr lang="fr-FR" sz="2800" dirty="0" smtClean="0"/>
              <a:t>.</a:t>
            </a:r>
          </a:p>
          <a:p>
            <a:endParaRPr lang="fr-FR" sz="2800" dirty="0"/>
          </a:p>
          <a:p>
            <a:r>
              <a:rPr lang="fr-FR" sz="2800" dirty="0"/>
              <a:t>Indispensable au </a:t>
            </a:r>
            <a:r>
              <a:rPr lang="fr-FR" sz="2800" b="1" dirty="0"/>
              <a:t>diagnostic anatomopathologique</a:t>
            </a:r>
            <a:r>
              <a:rPr lang="fr-FR" sz="2800" dirty="0"/>
              <a:t> des lésions observées à la cystoscopie</a:t>
            </a:r>
            <a:r>
              <a:rPr lang="fr-FR" sz="2800" dirty="0" smtClean="0"/>
              <a:t>.</a:t>
            </a:r>
          </a:p>
          <a:p>
            <a:endParaRPr lang="fr-FR" sz="2800" dirty="0"/>
          </a:p>
          <a:p>
            <a:r>
              <a:rPr lang="fr-FR" sz="2800" dirty="0"/>
              <a:t>Détermine si l'on est confronté à une TVNIM ou à une TVIM ce qui conditionne la suite de la prise en charge.</a:t>
            </a:r>
          </a:p>
          <a:p>
            <a:endParaRPr lang="fr-F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96842"/>
          </a:xfrm>
        </p:spPr>
        <p:txBody>
          <a:bodyPr>
            <a:normAutofit fontScale="90000"/>
          </a:bodyPr>
          <a:lstStyle/>
          <a:p>
            <a:r>
              <a:rPr lang="fr-FR" dirty="0" smtClean="0"/>
              <a:t>Anatomie pathologique</a:t>
            </a:r>
            <a:endParaRPr lang="fr-FR" dirty="0"/>
          </a:p>
        </p:txBody>
      </p:sp>
      <p:sp>
        <p:nvSpPr>
          <p:cNvPr id="3" name="Espace réservé du contenu 2"/>
          <p:cNvSpPr>
            <a:spLocks noGrp="1"/>
          </p:cNvSpPr>
          <p:nvPr>
            <p:ph idx="1"/>
          </p:nvPr>
        </p:nvSpPr>
        <p:spPr>
          <a:xfrm>
            <a:off x="214282" y="642918"/>
            <a:ext cx="8929718" cy="6215082"/>
          </a:xfrm>
        </p:spPr>
        <p:txBody>
          <a:bodyPr>
            <a:normAutofit fontScale="70000" lnSpcReduction="20000"/>
          </a:bodyPr>
          <a:lstStyle/>
          <a:p>
            <a:r>
              <a:rPr lang="fr-FR" b="1" i="1" dirty="0" smtClean="0">
                <a:solidFill>
                  <a:srgbClr val="00B0F0"/>
                </a:solidFill>
              </a:rPr>
              <a:t>1 - Type histologique</a:t>
            </a:r>
          </a:p>
          <a:p>
            <a:r>
              <a:rPr lang="fr-FR" dirty="0" smtClean="0"/>
              <a:t> 90 %  </a:t>
            </a:r>
            <a:r>
              <a:rPr lang="fr-FR" b="1" dirty="0" smtClean="0"/>
              <a:t>carcinomes </a:t>
            </a:r>
            <a:r>
              <a:rPr lang="fr-FR" b="1" dirty="0" err="1" smtClean="0"/>
              <a:t>urothéliaux</a:t>
            </a:r>
            <a:r>
              <a:rPr lang="fr-FR" dirty="0" smtClean="0"/>
              <a:t>, </a:t>
            </a:r>
          </a:p>
          <a:p>
            <a:r>
              <a:rPr lang="fr-FR" dirty="0" smtClean="0"/>
              <a:t>10 %autres types : carcinomes </a:t>
            </a:r>
            <a:r>
              <a:rPr lang="fr-FR" dirty="0" err="1" smtClean="0"/>
              <a:t>épidermoïdes</a:t>
            </a:r>
            <a:r>
              <a:rPr lang="fr-FR" dirty="0" smtClean="0"/>
              <a:t> (6 %), adénocarcinomes, des carcinomes neuroendocrines ou des sarcomes.</a:t>
            </a:r>
          </a:p>
          <a:p>
            <a:endParaRPr lang="fr-FR" dirty="0" smtClean="0"/>
          </a:p>
          <a:p>
            <a:r>
              <a:rPr lang="fr-FR" b="1" i="1" dirty="0" smtClean="0">
                <a:solidFill>
                  <a:srgbClr val="00B0F0"/>
                </a:solidFill>
              </a:rPr>
              <a:t>2 - Stade tumoral T</a:t>
            </a:r>
          </a:p>
          <a:p>
            <a:r>
              <a:rPr lang="fr-FR" dirty="0" smtClean="0"/>
              <a:t>seul l'examen anatomopathologique confirme le diagnostic et précise le stade de la tumeur (Ta, T1 ou T2).</a:t>
            </a:r>
          </a:p>
          <a:p>
            <a:r>
              <a:rPr lang="fr-FR" dirty="0" smtClean="0"/>
              <a:t>En cas de TVIM, la résection ne permet pas de préciser s'il s'agit d'un stade T2, T3 ou T4. Seule la pièce opératoire de cystectomie permettra une </a:t>
            </a:r>
            <a:r>
              <a:rPr lang="fr-FR" dirty="0" err="1" smtClean="0"/>
              <a:t>stadification</a:t>
            </a:r>
            <a:r>
              <a:rPr lang="fr-FR" dirty="0" smtClean="0"/>
              <a:t> définitive de la tumeur.</a:t>
            </a:r>
          </a:p>
          <a:p>
            <a:endParaRPr lang="fr-FR" dirty="0" smtClean="0"/>
          </a:p>
          <a:p>
            <a:r>
              <a:rPr lang="fr-FR" b="1" i="1" dirty="0" smtClean="0">
                <a:solidFill>
                  <a:srgbClr val="00B0F0"/>
                </a:solidFill>
              </a:rPr>
              <a:t>3 - Grade tumoral</a:t>
            </a:r>
          </a:p>
          <a:p>
            <a:r>
              <a:rPr lang="fr-FR" dirty="0" smtClean="0"/>
              <a:t>degré de différenciation de la TV </a:t>
            </a:r>
            <a:r>
              <a:rPr lang="fr-FR" dirty="0" smtClean="0">
                <a:sym typeface="Wingdings" pitchFamily="2" charset="2"/>
              </a:rPr>
              <a:t>pr</a:t>
            </a:r>
            <a:r>
              <a:rPr lang="fr-FR" dirty="0" smtClean="0"/>
              <a:t>édire son agressivité :intérêt </a:t>
            </a:r>
            <a:r>
              <a:rPr lang="fr-FR" b="1" dirty="0" smtClean="0"/>
              <a:t>pronostique</a:t>
            </a:r>
            <a:r>
              <a:rPr lang="fr-FR" dirty="0" smtClean="0"/>
              <a:t>.</a:t>
            </a:r>
          </a:p>
          <a:p>
            <a:r>
              <a:rPr lang="fr-FR" dirty="0" smtClean="0"/>
              <a:t>Les tumeurs sont classées en tumeur de bas grade (bon pronostic) et de haut grade (mauvais pronostic) (Classification OMS 2004. </a:t>
            </a:r>
          </a:p>
          <a:p>
            <a:endParaRPr lang="fr-FR" dirty="0" smtClean="0"/>
          </a:p>
          <a:p>
            <a:r>
              <a:rPr lang="fr-FR" dirty="0" smtClean="0"/>
              <a:t>Le grade tumoral est précisé pour toutes les tumeurs, TVNIM ou TVIM</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566</Words>
  <Application>Microsoft Office PowerPoint</Application>
  <PresentationFormat>Affichage à l'écran (4:3)</PresentationFormat>
  <Paragraphs>194</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Tumeurs de vessie</vt:lpstr>
      <vt:lpstr>Généralités</vt:lpstr>
      <vt:lpstr>Diapositive 3</vt:lpstr>
      <vt:lpstr>Facteurs de risque</vt:lpstr>
      <vt:lpstr>Circonstances de découverte</vt:lpstr>
      <vt:lpstr>Examen physique </vt:lpstr>
      <vt:lpstr> Examens complémentaires </vt:lpstr>
      <vt:lpstr>Résection transurétrale de la tumeur de la vessie  </vt:lpstr>
      <vt:lpstr>Anatomie pathologique</vt:lpstr>
      <vt:lpstr>Diapositive 10</vt:lpstr>
      <vt:lpstr>bilan d’extension </vt:lpstr>
      <vt:lpstr>Traitement </vt:lpstr>
      <vt:lpstr> RTUV </vt:lpstr>
      <vt:lpstr>Instillations endovésicales </vt:lpstr>
      <vt:lpstr>Diapositive 15</vt:lpstr>
      <vt:lpstr>Traitement des TVIM </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Tumeurs de vessie</dc:title>
  <dc:creator>ency-education.com</dc:creator>
  <cp:lastModifiedBy>User</cp:lastModifiedBy>
  <cp:revision>27</cp:revision>
  <dcterms:created xsi:type="dcterms:W3CDTF">2016-11-06T23:08:54Z</dcterms:created>
  <dcterms:modified xsi:type="dcterms:W3CDTF">2016-11-09T14:27:15Z</dcterms:modified>
</cp:coreProperties>
</file>