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6" r:id="rId4"/>
    <p:sldId id="258" r:id="rId5"/>
    <p:sldId id="259" r:id="rId6"/>
    <p:sldId id="296" r:id="rId7"/>
    <p:sldId id="295" r:id="rId8"/>
    <p:sldId id="260" r:id="rId9"/>
    <p:sldId id="261" r:id="rId10"/>
    <p:sldId id="262" r:id="rId11"/>
    <p:sldId id="280" r:id="rId12"/>
    <p:sldId id="263" r:id="rId13"/>
    <p:sldId id="281" r:id="rId14"/>
    <p:sldId id="264" r:id="rId15"/>
    <p:sldId id="265" r:id="rId16"/>
    <p:sldId id="266" r:id="rId17"/>
    <p:sldId id="275" r:id="rId18"/>
    <p:sldId id="267" r:id="rId19"/>
    <p:sldId id="268" r:id="rId20"/>
    <p:sldId id="283" r:id="rId21"/>
    <p:sldId id="282" r:id="rId22"/>
    <p:sldId id="269" r:id="rId23"/>
    <p:sldId id="284" r:id="rId24"/>
    <p:sldId id="270" r:id="rId25"/>
    <p:sldId id="279" r:id="rId26"/>
    <p:sldId id="271" r:id="rId27"/>
    <p:sldId id="286" r:id="rId28"/>
    <p:sldId id="285" r:id="rId29"/>
    <p:sldId id="272" r:id="rId30"/>
    <p:sldId id="278" r:id="rId31"/>
    <p:sldId id="277" r:id="rId32"/>
    <p:sldId id="274" r:id="rId33"/>
    <p:sldId id="27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1"/>
  </p:normalViewPr>
  <p:slideViewPr>
    <p:cSldViewPr>
      <p:cViewPr varScale="1">
        <p:scale>
          <a:sx n="101" d="100"/>
          <a:sy n="101" d="100"/>
        </p:scale>
        <p:origin x="1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748F-2952-444F-83C4-086A14992D2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EB953-9067-4B18-868B-DC8392E544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Rapide et efficace lors de la palpation </a:t>
            </a:r>
            <a:r>
              <a:rPr lang="fr-FR" dirty="0" err="1"/>
              <a:t>prsk</a:t>
            </a:r>
            <a:r>
              <a:rPr lang="fr-FR" baseline="0" dirty="0"/>
              <a:t> la douleur rend </a:t>
            </a:r>
            <a:r>
              <a:rPr lang="fr-FR" baseline="0" dirty="0" err="1"/>
              <a:t>lexamen</a:t>
            </a:r>
            <a:r>
              <a:rPr lang="fr-FR" baseline="0" dirty="0"/>
              <a:t> difficile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B953-9067-4B18-868B-DC8392E544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FB8C-31D0-4731-B1BA-8A5C97773539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B855-DF28-4884-AEBC-B77D4818C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i="1" dirty="0"/>
              <a:t> GROSSE  BOURSE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6212" y="4786322"/>
            <a:ext cx="5057788" cy="57150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Présenté par:  </a:t>
            </a:r>
            <a:r>
              <a:rPr lang="fr-FR" sz="2400" i="1" dirty="0">
                <a:solidFill>
                  <a:schemeClr val="tx1"/>
                </a:solidFill>
              </a:rPr>
              <a:t>Dr Y. ZEROUALA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164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Service de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chirurgie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urologique et de transplantation rénale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EHS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DAKSI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aseline="0" dirty="0"/>
              <a:t>CONSTANTINE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143108" y="6429396"/>
            <a:ext cx="3857652" cy="42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900"/>
            <a:ext cx="7786710" cy="1285860"/>
          </a:xfrm>
        </p:spPr>
        <p:txBody>
          <a:bodyPr>
            <a:normAutofit/>
          </a:bodyPr>
          <a:lstStyle/>
          <a:p>
            <a:pPr lvl="0" algn="l"/>
            <a:r>
              <a:rPr lang="fr-FR" sz="3600" b="1" dirty="0"/>
              <a:t>3.   </a:t>
            </a:r>
            <a:r>
              <a:rPr lang="fr-FR" sz="3600" b="1" u="sng" dirty="0"/>
              <a:t>EXAMEN  PHYSIQUE 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b="1" u="sng" dirty="0">
                <a:solidFill>
                  <a:srgbClr val="FF0000"/>
                </a:solidFill>
              </a:rPr>
              <a:t>Examen local :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sz="3200" dirty="0"/>
              <a:t>Chez un patient dévêtu, </a:t>
            </a:r>
          </a:p>
          <a:p>
            <a:pPr lvl="1"/>
            <a:r>
              <a:rPr lang="fr-FR" sz="3200" dirty="0"/>
              <a:t>dans une atmosphère chaude, </a:t>
            </a:r>
          </a:p>
          <a:p>
            <a:pPr lvl="1"/>
            <a:r>
              <a:rPr lang="fr-FR" sz="3200" dirty="0"/>
              <a:t>en position coucher, puis en position debout.</a:t>
            </a:r>
          </a:p>
          <a:p>
            <a:pPr marL="514350" lvl="0" indent="-514350">
              <a:buFont typeface="+mj-lt"/>
              <a:buAutoNum type="alphaLcParenR"/>
            </a:pPr>
            <a:r>
              <a:rPr lang="fr-FR" b="1" u="sng" dirty="0"/>
              <a:t>Inspection du scrotum :</a:t>
            </a:r>
            <a:endParaRPr lang="fr-FR" dirty="0"/>
          </a:p>
          <a:p>
            <a:r>
              <a:rPr lang="fr-FR" dirty="0"/>
              <a:t>Apprécie :</a:t>
            </a:r>
          </a:p>
          <a:p>
            <a:pPr lvl="1"/>
            <a:r>
              <a:rPr lang="fr-FR" sz="3200" dirty="0">
                <a:solidFill>
                  <a:srgbClr val="FF0000"/>
                </a:solidFill>
              </a:rPr>
              <a:t>Les plis ;</a:t>
            </a:r>
          </a:p>
          <a:p>
            <a:pPr lvl="1"/>
            <a:r>
              <a:rPr lang="fr-FR" sz="3200" dirty="0">
                <a:solidFill>
                  <a:srgbClr val="FF0000"/>
                </a:solidFill>
              </a:rPr>
              <a:t>La pilosité ;</a:t>
            </a:r>
          </a:p>
          <a:p>
            <a:pPr lvl="1"/>
            <a:r>
              <a:rPr lang="fr-FR" sz="3200" dirty="0">
                <a:solidFill>
                  <a:srgbClr val="FF0000"/>
                </a:solidFill>
              </a:rPr>
              <a:t>La symétrie</a:t>
            </a:r>
            <a:r>
              <a:rPr lang="fr-FR" sz="3200" dirty="0"/>
              <a:t> ;</a:t>
            </a:r>
          </a:p>
          <a:p>
            <a:pPr lvl="1"/>
            <a:r>
              <a:rPr lang="fr-FR" sz="3200" dirty="0"/>
              <a:t>L’</a:t>
            </a:r>
            <a:r>
              <a:rPr lang="fr-FR" sz="3200" dirty="0">
                <a:solidFill>
                  <a:srgbClr val="FF0000"/>
                </a:solidFill>
              </a:rPr>
              <a:t>épaisseur </a:t>
            </a:r>
            <a:r>
              <a:rPr lang="fr-FR" sz="3200" dirty="0"/>
              <a:t>et la </a:t>
            </a:r>
            <a:r>
              <a:rPr lang="fr-FR" sz="3200" dirty="0">
                <a:solidFill>
                  <a:srgbClr val="FF0000"/>
                </a:solidFill>
              </a:rPr>
              <a:t>souplesse </a:t>
            </a:r>
            <a:r>
              <a:rPr lang="fr-FR" sz="3200" dirty="0"/>
              <a:t>des tuniques. 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18434" name="Picture 2" descr="Résultat de recherche d'images pour &quot;scrotu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416" y="3284984"/>
            <a:ext cx="3276007" cy="29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2900"/>
            <a:ext cx="9001156" cy="6858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sz="3500" b="1" u="sng" dirty="0"/>
              <a:t>a)  Inspection du scrotum :</a:t>
            </a:r>
            <a:endParaRPr lang="fr-FR" sz="3500" dirty="0"/>
          </a:p>
          <a:p>
            <a:pPr>
              <a:buNone/>
            </a:pPr>
            <a:r>
              <a:rPr lang="fr-FR" sz="3000" dirty="0"/>
              <a:t>A la recherche:</a:t>
            </a:r>
          </a:p>
          <a:p>
            <a:pPr>
              <a:buNone/>
            </a:pPr>
            <a:r>
              <a:rPr lang="fr-FR" sz="3000" i="1" u="sng" dirty="0">
                <a:solidFill>
                  <a:srgbClr val="FF0000"/>
                </a:solidFill>
              </a:rPr>
              <a:t>1. Signes inflammatoires locaux</a:t>
            </a:r>
            <a:r>
              <a:rPr lang="fr-FR" sz="3000" dirty="0">
                <a:solidFill>
                  <a:srgbClr val="FF0000"/>
                </a:solidFill>
              </a:rPr>
              <a:t> : </a:t>
            </a:r>
          </a:p>
          <a:p>
            <a:pPr>
              <a:buNone/>
            </a:pPr>
            <a:r>
              <a:rPr lang="fr-FR" sz="3000" i="1" dirty="0"/>
              <a:t>  œdème, sensibilité, rougeur</a:t>
            </a:r>
            <a:r>
              <a:rPr lang="fr-FR" sz="3000" dirty="0"/>
              <a:t> et </a:t>
            </a:r>
            <a:r>
              <a:rPr lang="fr-FR" sz="3000" i="1" dirty="0"/>
              <a:t>chaleur.</a:t>
            </a:r>
          </a:p>
          <a:p>
            <a:endParaRPr lang="fr-FR" sz="3000" dirty="0"/>
          </a:p>
          <a:p>
            <a:pPr>
              <a:buNone/>
            </a:pPr>
            <a:r>
              <a:rPr lang="fr-FR" sz="3000" dirty="0">
                <a:solidFill>
                  <a:srgbClr val="FF0000"/>
                </a:solidFill>
              </a:rPr>
              <a:t>2. </a:t>
            </a:r>
            <a:r>
              <a:rPr lang="fr-FR" sz="3000" i="1" u="sng" dirty="0">
                <a:solidFill>
                  <a:srgbClr val="FF0000"/>
                </a:solidFill>
              </a:rPr>
              <a:t>Une varicocèle :</a:t>
            </a:r>
          </a:p>
          <a:p>
            <a:pPr>
              <a:buNone/>
            </a:pPr>
            <a:r>
              <a:rPr lang="fr-FR" sz="3000" dirty="0">
                <a:solidFill>
                  <a:srgbClr val="FF0000"/>
                </a:solidFill>
              </a:rPr>
              <a:t>  </a:t>
            </a:r>
            <a:r>
              <a:rPr lang="fr-FR" sz="3000" dirty="0"/>
              <a:t>(paquet veineux sous la peau scrotale) </a:t>
            </a:r>
          </a:p>
          <a:p>
            <a:pPr>
              <a:buNone/>
            </a:pPr>
            <a:r>
              <a:rPr lang="fr-FR" sz="3000" dirty="0">
                <a:sym typeface="Wingdings"/>
              </a:rPr>
              <a:t>      </a:t>
            </a:r>
            <a:r>
              <a:rPr lang="fr-FR" sz="3000" dirty="0"/>
              <a:t> épreuve de VALSALVA.</a:t>
            </a:r>
          </a:p>
          <a:p>
            <a:endParaRPr lang="fr-FR" sz="3000" dirty="0"/>
          </a:p>
          <a:p>
            <a:pPr>
              <a:buNone/>
            </a:pPr>
            <a:r>
              <a:rPr lang="fr-FR" sz="3000" dirty="0">
                <a:solidFill>
                  <a:srgbClr val="FF0000"/>
                </a:solidFill>
              </a:rPr>
              <a:t>3.</a:t>
            </a:r>
            <a:r>
              <a:rPr lang="fr-FR" sz="3000" i="1" u="sng" dirty="0">
                <a:solidFill>
                  <a:srgbClr val="FF0000"/>
                </a:solidFill>
              </a:rPr>
              <a:t> Une fistule scrotale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>
                <a:sym typeface="Wingdings"/>
              </a:rPr>
              <a:t>(</a:t>
            </a:r>
            <a:r>
              <a:rPr lang="fr-FR" sz="3000" dirty="0"/>
              <a:t>TBC). </a:t>
            </a:r>
          </a:p>
          <a:p>
            <a:endParaRPr lang="fr-FR" sz="3000" dirty="0"/>
          </a:p>
          <a:p>
            <a:pPr marL="342900" lvl="1" indent="-342900">
              <a:buNone/>
            </a:pPr>
            <a:r>
              <a:rPr lang="fr-FR" sz="3000" i="1" u="sng" dirty="0">
                <a:solidFill>
                  <a:srgbClr val="FF0000"/>
                </a:solidFill>
              </a:rPr>
              <a:t>4. signe de CHEVASSU</a:t>
            </a:r>
            <a:r>
              <a:rPr lang="fr-FR" sz="3000" i="1" dirty="0"/>
              <a:t>: testicule augmenté de volume,</a:t>
            </a:r>
            <a:r>
              <a:rPr lang="fr-FR" sz="3000" dirty="0"/>
              <a:t> surmonté d’un </a:t>
            </a:r>
            <a:r>
              <a:rPr lang="fr-FR" sz="3000" i="1" dirty="0"/>
              <a:t>épididyme, de taille normale</a:t>
            </a:r>
            <a:r>
              <a:rPr lang="fr-FR" sz="3000" dirty="0"/>
              <a:t> dont il est </a:t>
            </a:r>
            <a:r>
              <a:rPr lang="fr-FR" sz="3000" i="1" dirty="0"/>
              <a:t>séparé par un sillon .</a:t>
            </a:r>
            <a:endParaRPr lang="fr-FR" sz="3000" dirty="0"/>
          </a:p>
          <a:p>
            <a:endParaRPr lang="fr-FR" dirty="0"/>
          </a:p>
        </p:txBody>
      </p:sp>
      <p:pic>
        <p:nvPicPr>
          <p:cNvPr id="4" name="Picture 2" descr="C:\Users\daksi\Desktop\ahmed\images (3)g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08920"/>
            <a:ext cx="2149026" cy="276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daksi\Desktop\ahmed\image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406" y="133400"/>
            <a:ext cx="2293042" cy="259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sz="3100" b="1" dirty="0"/>
              <a:t>b) </a:t>
            </a:r>
            <a:r>
              <a:rPr lang="fr-FR" sz="3100" b="1" u="sng" dirty="0"/>
              <a:t>Palpation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57288" y="642918"/>
            <a:ext cx="10001288" cy="5857916"/>
          </a:xfrm>
        </p:spPr>
        <p:txBody>
          <a:bodyPr>
            <a:normAutofit lnSpcReduction="10000"/>
          </a:bodyPr>
          <a:lstStyle/>
          <a:p>
            <a:pPr lvl="2"/>
            <a:r>
              <a:rPr lang="fr-FR" b="1" u="sng" dirty="0">
                <a:solidFill>
                  <a:srgbClr val="FF0000"/>
                </a:solidFill>
              </a:rPr>
              <a:t>Testicule :</a:t>
            </a:r>
            <a:endParaRPr lang="fr-FR" dirty="0">
              <a:solidFill>
                <a:srgbClr val="FF0000"/>
              </a:solidFill>
            </a:endParaRPr>
          </a:p>
          <a:p>
            <a:pPr lvl="3"/>
            <a:r>
              <a:rPr lang="fr-FR" b="1" dirty="0"/>
              <a:t>Situation </a:t>
            </a:r>
            <a:r>
              <a:rPr lang="fr-FR" dirty="0"/>
              <a:t>dans la bourse ;</a:t>
            </a:r>
          </a:p>
          <a:p>
            <a:pPr lvl="3"/>
            <a:r>
              <a:rPr lang="fr-FR" dirty="0"/>
              <a:t>Son </a:t>
            </a:r>
            <a:r>
              <a:rPr lang="fr-FR" b="1" dirty="0"/>
              <a:t>volume ;</a:t>
            </a:r>
            <a:endParaRPr lang="fr-FR" dirty="0"/>
          </a:p>
          <a:p>
            <a:pPr lvl="3"/>
            <a:r>
              <a:rPr lang="fr-FR" dirty="0"/>
              <a:t>Sa </a:t>
            </a:r>
            <a:r>
              <a:rPr lang="fr-FR" b="1" dirty="0"/>
              <a:t>consistance ;</a:t>
            </a:r>
            <a:endParaRPr lang="fr-FR" dirty="0"/>
          </a:p>
          <a:p>
            <a:pPr lvl="3"/>
            <a:r>
              <a:rPr lang="fr-FR" dirty="0"/>
              <a:t>Sa </a:t>
            </a:r>
            <a:r>
              <a:rPr lang="fr-FR" b="1" dirty="0"/>
              <a:t>sensibilité.</a:t>
            </a:r>
            <a:endParaRPr lang="fr-FR" dirty="0"/>
          </a:p>
          <a:p>
            <a:pPr lvl="2"/>
            <a:r>
              <a:rPr lang="fr-FR" b="1" u="sng" dirty="0">
                <a:solidFill>
                  <a:srgbClr val="FF0000"/>
                </a:solidFill>
              </a:rPr>
              <a:t>Epididyme :</a:t>
            </a:r>
            <a:endParaRPr lang="fr-FR" dirty="0">
              <a:solidFill>
                <a:srgbClr val="FF0000"/>
              </a:solidFill>
            </a:endParaRPr>
          </a:p>
          <a:p>
            <a:pPr lvl="3"/>
            <a:r>
              <a:rPr lang="fr-FR" dirty="0"/>
              <a:t>Sa </a:t>
            </a:r>
            <a:r>
              <a:rPr lang="fr-FR" b="1" dirty="0"/>
              <a:t>situation :</a:t>
            </a:r>
            <a:r>
              <a:rPr lang="fr-FR" dirty="0"/>
              <a:t> </a:t>
            </a:r>
            <a:r>
              <a:rPr lang="fr-FR" dirty="0" err="1"/>
              <a:t>supéro</a:t>
            </a:r>
            <a:r>
              <a:rPr lang="fr-FR" dirty="0"/>
              <a:t>-postérieure du testicule ;</a:t>
            </a:r>
          </a:p>
          <a:p>
            <a:pPr lvl="3"/>
            <a:r>
              <a:rPr lang="fr-FR" dirty="0"/>
              <a:t>Son </a:t>
            </a:r>
            <a:r>
              <a:rPr lang="fr-FR" b="1" dirty="0"/>
              <a:t>volume ;</a:t>
            </a:r>
            <a:endParaRPr lang="fr-FR" dirty="0"/>
          </a:p>
          <a:p>
            <a:pPr lvl="3"/>
            <a:r>
              <a:rPr lang="fr-FR" dirty="0"/>
              <a:t>Sa </a:t>
            </a:r>
            <a:r>
              <a:rPr lang="fr-FR" b="1" dirty="0"/>
              <a:t>sensibilité ;</a:t>
            </a:r>
            <a:endParaRPr lang="fr-FR" dirty="0"/>
          </a:p>
          <a:p>
            <a:pPr lvl="3"/>
            <a:r>
              <a:rPr lang="fr-FR" dirty="0"/>
              <a:t>Sa </a:t>
            </a:r>
            <a:r>
              <a:rPr lang="fr-FR" b="1" dirty="0"/>
              <a:t>consistance ;</a:t>
            </a:r>
            <a:endParaRPr lang="fr-FR" dirty="0"/>
          </a:p>
          <a:p>
            <a:pPr lvl="3"/>
            <a:r>
              <a:rPr lang="fr-FR" b="1" dirty="0"/>
              <a:t>Signe de CHEVASSU :</a:t>
            </a:r>
            <a:r>
              <a:rPr lang="fr-FR" dirty="0"/>
              <a:t> sillon séparant épididyme et testicule </a:t>
            </a:r>
            <a:r>
              <a:rPr lang="fr-FR" dirty="0">
                <a:sym typeface="Wingdings"/>
              </a:rPr>
              <a:t></a:t>
            </a:r>
            <a:r>
              <a:rPr lang="fr-FR" dirty="0"/>
              <a:t> </a:t>
            </a:r>
            <a:r>
              <a:rPr lang="fr-FR" b="1" dirty="0"/>
              <a:t>tumeur testiculaire.</a:t>
            </a:r>
            <a:endParaRPr lang="fr-FR" dirty="0"/>
          </a:p>
          <a:p>
            <a:pPr lvl="2"/>
            <a:r>
              <a:rPr lang="fr-FR" b="1" u="sng" dirty="0">
                <a:solidFill>
                  <a:srgbClr val="FF0000"/>
                </a:solidFill>
              </a:rPr>
              <a:t>Cordon :</a:t>
            </a:r>
            <a:endParaRPr lang="fr-FR" dirty="0">
              <a:solidFill>
                <a:srgbClr val="FF0000"/>
              </a:solidFill>
            </a:endParaRPr>
          </a:p>
          <a:p>
            <a:pPr lvl="3"/>
            <a:r>
              <a:rPr lang="fr-FR" b="1" dirty="0"/>
              <a:t>Canal déférent :</a:t>
            </a:r>
            <a:r>
              <a:rPr lang="fr-FR" dirty="0"/>
              <a:t> partie palpable du cordon sous forme d’une corde dure.</a:t>
            </a:r>
          </a:p>
          <a:p>
            <a:pPr lvl="3"/>
            <a:r>
              <a:rPr lang="fr-FR" dirty="0"/>
              <a:t>Dilatation des veines du plexus pampiniforme favorisée par la position debout : </a:t>
            </a:r>
            <a:r>
              <a:rPr lang="fr-FR" b="1" dirty="0"/>
              <a:t>manœuvre de VALSALVA.</a:t>
            </a:r>
            <a:endParaRPr lang="fr-FR" dirty="0"/>
          </a:p>
          <a:p>
            <a:pPr lvl="3"/>
            <a:r>
              <a:rPr lang="fr-FR" b="1" dirty="0"/>
              <a:t>Kyste du cordon.</a:t>
            </a:r>
            <a:endParaRPr lang="fr-FR" dirty="0"/>
          </a:p>
          <a:p>
            <a:pPr lvl="2">
              <a:buNone/>
            </a:pPr>
            <a:endParaRPr lang="fr-FR" dirty="0"/>
          </a:p>
        </p:txBody>
      </p:sp>
      <p:pic>
        <p:nvPicPr>
          <p:cNvPr id="6146" name="Picture 2" descr="C:\Users\daksi\Desktop\ahmed\images (5h)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558" y="188640"/>
            <a:ext cx="3830607" cy="252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412" y="428604"/>
            <a:ext cx="9858412" cy="61261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fr-FR" sz="3200" i="1" u="sng" dirty="0"/>
              <a:t>b) palpation:</a:t>
            </a:r>
            <a:endParaRPr lang="fr-FR" i="1" u="sng" dirty="0">
              <a:solidFill>
                <a:srgbClr val="FF0000"/>
              </a:solidFill>
            </a:endParaRPr>
          </a:p>
          <a:p>
            <a:pPr lvl="2"/>
            <a:r>
              <a:rPr lang="fr-FR" b="1" i="1" u="sng" dirty="0">
                <a:solidFill>
                  <a:srgbClr val="FF0000"/>
                </a:solidFill>
              </a:rPr>
              <a:t>Etude du réflexe </a:t>
            </a:r>
            <a:r>
              <a:rPr lang="fr-FR" b="1" i="1" u="sng" dirty="0" err="1">
                <a:solidFill>
                  <a:srgbClr val="FF0000"/>
                </a:solidFill>
              </a:rPr>
              <a:t>crémastérien</a:t>
            </a:r>
            <a:r>
              <a:rPr lang="fr-FR" b="1" i="1" u="sng" dirty="0">
                <a:solidFill>
                  <a:srgbClr val="FF0000"/>
                </a:solidFill>
              </a:rPr>
              <a:t> </a:t>
            </a:r>
          </a:p>
          <a:p>
            <a:pPr lvl="2">
              <a:buNone/>
            </a:pPr>
            <a:r>
              <a:rPr lang="fr-FR" dirty="0">
                <a:sym typeface="Wingdings"/>
              </a:rPr>
              <a:t></a:t>
            </a:r>
            <a:r>
              <a:rPr lang="fr-FR" dirty="0"/>
              <a:t> ascension du testicule au niveau de l’anneau inguinal </a:t>
            </a:r>
          </a:p>
          <a:p>
            <a:pPr lvl="2">
              <a:buNone/>
            </a:pPr>
            <a:r>
              <a:rPr lang="fr-FR" dirty="0"/>
              <a:t>suite a la stimulation tiers sup et  </a:t>
            </a:r>
            <a:r>
              <a:rPr lang="fr-FR" dirty="0" err="1"/>
              <a:t>int</a:t>
            </a:r>
            <a:r>
              <a:rPr lang="fr-FR" dirty="0"/>
              <a:t> de la cuisse .</a:t>
            </a:r>
          </a:p>
          <a:p>
            <a:pPr lvl="2">
              <a:buNone/>
            </a:pPr>
            <a:endParaRPr lang="fr-FR" i="1" u="sng" dirty="0">
              <a:solidFill>
                <a:srgbClr val="FF0000"/>
              </a:solidFill>
            </a:endParaRPr>
          </a:p>
          <a:p>
            <a:pPr lvl="2"/>
            <a:r>
              <a:rPr lang="fr-FR" b="1" i="1" u="sng" dirty="0" err="1">
                <a:solidFill>
                  <a:srgbClr val="FF0000"/>
                </a:solidFill>
              </a:rPr>
              <a:t>Transillumination</a:t>
            </a:r>
            <a:endParaRPr lang="fr-FR" b="1" dirty="0"/>
          </a:p>
          <a:p>
            <a:pPr lvl="2">
              <a:buNone/>
            </a:pPr>
            <a:r>
              <a:rPr lang="fr-FR" dirty="0"/>
              <a:t>confirme le contenu liquidien de la bourse.</a:t>
            </a:r>
          </a:p>
          <a:p>
            <a:pPr lvl="2">
              <a:buNone/>
            </a:pPr>
            <a:endParaRPr lang="fr-FR" i="1" u="sng" dirty="0">
              <a:solidFill>
                <a:srgbClr val="FF0000"/>
              </a:solidFill>
            </a:endParaRPr>
          </a:p>
          <a:p>
            <a:pPr lvl="2">
              <a:buNone/>
            </a:pPr>
            <a:endParaRPr lang="fr-FR" i="1" u="sng" dirty="0">
              <a:solidFill>
                <a:srgbClr val="FF0000"/>
              </a:solidFill>
            </a:endParaRPr>
          </a:p>
          <a:p>
            <a:pPr lvl="2"/>
            <a:r>
              <a:rPr lang="fr-FR" b="1" i="1" u="sng" dirty="0">
                <a:solidFill>
                  <a:srgbClr val="FF0000"/>
                </a:solidFill>
              </a:rPr>
              <a:t>Signe de PREHN</a:t>
            </a:r>
            <a:r>
              <a:rPr lang="fr-FR" b="1" dirty="0"/>
              <a:t> : </a:t>
            </a:r>
          </a:p>
          <a:p>
            <a:pPr lvl="2">
              <a:buNone/>
            </a:pPr>
            <a:r>
              <a:rPr lang="fr-FR" dirty="0"/>
              <a:t>le soulèvement en haut et en avant du testicule atteint soulage le malade 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positif en cas d’</a:t>
            </a:r>
            <a:r>
              <a:rPr lang="fr-FR" dirty="0" err="1"/>
              <a:t>orchiépididymite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38915" name="Picture 3" descr="I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071546"/>
            <a:ext cx="1500198" cy="1572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daksi\Desktop\trans il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71810"/>
            <a:ext cx="2336818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57868"/>
          </a:xfrm>
        </p:spPr>
        <p:txBody>
          <a:bodyPr/>
          <a:lstStyle/>
          <a:p>
            <a:pPr lvl="0">
              <a:buNone/>
            </a:pPr>
            <a:r>
              <a:rPr lang="fr-FR" b="1" u="sng" dirty="0">
                <a:solidFill>
                  <a:srgbClr val="FF0000"/>
                </a:solidFill>
              </a:rPr>
              <a:t>Examen régional :</a:t>
            </a:r>
            <a:endParaRPr lang="fr-FR" sz="2800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Examen de </a:t>
            </a:r>
            <a:r>
              <a:rPr lang="fr-FR" b="1" dirty="0"/>
              <a:t>la verge,</a:t>
            </a:r>
            <a:r>
              <a:rPr lang="fr-FR" dirty="0"/>
              <a:t> de </a:t>
            </a:r>
            <a:r>
              <a:rPr lang="fr-FR" b="1" dirty="0"/>
              <a:t>l’urètre,</a:t>
            </a:r>
            <a:r>
              <a:rPr lang="fr-FR" dirty="0"/>
              <a:t> du </a:t>
            </a:r>
            <a:r>
              <a:rPr lang="fr-FR" b="1" dirty="0"/>
              <a:t>méat urétral (sténose, écoulement).</a:t>
            </a:r>
            <a:endParaRPr lang="fr-FR" dirty="0"/>
          </a:p>
          <a:p>
            <a:pPr lvl="1"/>
            <a:r>
              <a:rPr lang="fr-FR" dirty="0"/>
              <a:t>Vérifier la liberté des </a:t>
            </a:r>
            <a:r>
              <a:rPr lang="fr-FR" b="1" dirty="0"/>
              <a:t>orifices inguinaux.</a:t>
            </a:r>
          </a:p>
          <a:p>
            <a:pPr lvl="1"/>
            <a:r>
              <a:rPr lang="fr-FR" b="1" dirty="0"/>
              <a:t>Toucher rectal.</a:t>
            </a:r>
            <a:endParaRPr lang="fr-FR" dirty="0"/>
          </a:p>
          <a:p>
            <a:pPr lvl="1"/>
            <a:r>
              <a:rPr lang="fr-FR" b="1" dirty="0"/>
              <a:t>Analyse des urines.</a:t>
            </a:r>
            <a:endParaRPr lang="fr-FR" dirty="0"/>
          </a:p>
          <a:p>
            <a:pPr lvl="1"/>
            <a:endParaRPr lang="fr-FR" dirty="0"/>
          </a:p>
          <a:p>
            <a:pPr lvl="0">
              <a:buNone/>
            </a:pPr>
            <a:r>
              <a:rPr lang="fr-FR" b="1" u="sng" dirty="0">
                <a:solidFill>
                  <a:srgbClr val="FF0000"/>
                </a:solidFill>
              </a:rPr>
              <a:t>Examen général :</a:t>
            </a:r>
            <a:endParaRPr lang="fr-FR" sz="2800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Examen somatique complet : état général, état de conscience, aires ganglionnaires.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32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3.  </a:t>
            </a:r>
            <a:r>
              <a:rPr lang="fr-FR" b="1" u="sng" dirty="0"/>
              <a:t>EXAMENS  COMPLEMENTAIRES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9"/>
            <a:ext cx="8929718" cy="53578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200" dirty="0"/>
              <a:t>Ils dépendent de l’étiologie.</a:t>
            </a:r>
          </a:p>
          <a:p>
            <a:r>
              <a:rPr lang="fr-FR" sz="2200" dirty="0">
                <a:solidFill>
                  <a:srgbClr val="FF0000"/>
                </a:solidFill>
              </a:rPr>
              <a:t>FNS</a:t>
            </a:r>
            <a:r>
              <a:rPr lang="fr-FR" sz="2200" dirty="0"/>
              <a:t> </a:t>
            </a:r>
          </a:p>
          <a:p>
            <a:r>
              <a:rPr lang="fr-FR" sz="2200" dirty="0">
                <a:solidFill>
                  <a:srgbClr val="FF0000"/>
                </a:solidFill>
              </a:rPr>
              <a:t>Chimie des urines si + ( ECBU + </a:t>
            </a:r>
            <a:r>
              <a:rPr lang="fr-FR" sz="2200" dirty="0" err="1">
                <a:solidFill>
                  <a:srgbClr val="FF0000"/>
                </a:solidFill>
              </a:rPr>
              <a:t>ATBgramme</a:t>
            </a:r>
            <a:r>
              <a:rPr lang="fr-FR" sz="2200" dirty="0">
                <a:solidFill>
                  <a:srgbClr val="FF0000"/>
                </a:solidFill>
              </a:rPr>
              <a:t> )</a:t>
            </a:r>
          </a:p>
          <a:p>
            <a:r>
              <a:rPr lang="fr-FR" sz="2200" dirty="0"/>
              <a:t>Marqueurs tumoraux </a:t>
            </a:r>
            <a:r>
              <a:rPr lang="fr-FR" sz="2200" dirty="0">
                <a:solidFill>
                  <a:srgbClr val="FF0000"/>
                </a:solidFill>
              </a:rPr>
              <a:t>HCG, LDH et </a:t>
            </a:r>
            <a:r>
              <a:rPr lang="el-GR" sz="2200" dirty="0">
                <a:solidFill>
                  <a:srgbClr val="FF0000"/>
                </a:solidFill>
              </a:rPr>
              <a:t>α</a:t>
            </a:r>
            <a:r>
              <a:rPr lang="fr-FR" sz="2200" dirty="0" err="1">
                <a:solidFill>
                  <a:srgbClr val="FF0000"/>
                </a:solidFill>
              </a:rPr>
              <a:t>Fœto</a:t>
            </a:r>
            <a:r>
              <a:rPr lang="fr-FR" sz="2200" dirty="0">
                <a:solidFill>
                  <a:srgbClr val="FF0000"/>
                </a:solidFill>
              </a:rPr>
              <a:t>-protéine</a:t>
            </a:r>
          </a:p>
          <a:p>
            <a:r>
              <a:rPr lang="fr-FR" sz="2200" dirty="0">
                <a:solidFill>
                  <a:srgbClr val="FF0000"/>
                </a:solidFill>
              </a:rPr>
              <a:t>Echographie scrotale couplée  au doppler testiculaire</a:t>
            </a:r>
          </a:p>
          <a:p>
            <a:pPr lvl="0">
              <a:buFont typeface="Wingdings" pitchFamily="2" charset="2"/>
              <a:buChar char="Ø"/>
            </a:pPr>
            <a:r>
              <a:rPr lang="fr-FR" sz="2200" u="sng" dirty="0"/>
              <a:t>Les  autres examens radiographiques :</a:t>
            </a:r>
            <a:r>
              <a:rPr lang="fr-FR" sz="2200" dirty="0"/>
              <a:t>ont des indications plus restreintes </a:t>
            </a:r>
          </a:p>
          <a:p>
            <a:pPr lvl="1"/>
            <a:r>
              <a:rPr lang="fr-FR" sz="2200" b="1" u="sng" dirty="0"/>
              <a:t>Tomodensitométrie</a:t>
            </a:r>
            <a:r>
              <a:rPr lang="fr-FR" sz="2200" u="sng" dirty="0"/>
              <a:t>:</a:t>
            </a:r>
            <a:r>
              <a:rPr lang="fr-FR" sz="2200" dirty="0"/>
              <a:t> testicule ectopique , maladie de Fournier.</a:t>
            </a:r>
          </a:p>
          <a:p>
            <a:pPr lvl="1"/>
            <a:r>
              <a:rPr lang="fr-FR" sz="2200" b="1" u="sng" dirty="0"/>
              <a:t>Phlébographie spermatique</a:t>
            </a:r>
            <a:r>
              <a:rPr lang="fr-FR" sz="2200" b="1" dirty="0"/>
              <a:t> 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/>
              <a:t>embolisation de la veine spermatique. </a:t>
            </a:r>
          </a:p>
          <a:p>
            <a:pPr lvl="1"/>
            <a:r>
              <a:rPr lang="fr-FR" sz="2200" b="1" u="sng" dirty="0"/>
              <a:t>IRM</a:t>
            </a:r>
            <a:r>
              <a:rPr lang="fr-FR" sz="2200" u="sng" dirty="0"/>
              <a:t>  </a:t>
            </a:r>
            <a:r>
              <a:rPr lang="fr-FR" sz="2200" dirty="0"/>
              <a:t> l'analyse du tissu testiculaire normal ou pathologique.</a:t>
            </a:r>
          </a:p>
          <a:p>
            <a:pPr lvl="1"/>
            <a:r>
              <a:rPr lang="fr-FR" sz="2200" b="1" u="sng" dirty="0"/>
              <a:t>Scintigraphie</a:t>
            </a:r>
            <a:endParaRPr lang="fr-FR" sz="2200" b="1" dirty="0"/>
          </a:p>
          <a:p>
            <a:pPr lvl="1"/>
            <a:r>
              <a:rPr lang="fr-FR" sz="2200" b="1" u="sng" dirty="0" err="1"/>
              <a:t>Déférentographie</a:t>
            </a:r>
            <a:r>
              <a:rPr lang="fr-FR" sz="2200" b="1" u="sng" dirty="0"/>
              <a:t> et opacification rétrograde des canaux éjaculateur</a:t>
            </a:r>
            <a:endParaRPr lang="fr-FR" sz="2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0"/>
            <a:ext cx="7258104" cy="56043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IV- DIAGNOSTIC  ETIOLOGIQUE 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1800" b="1" u="sng" dirty="0">
                <a:solidFill>
                  <a:srgbClr val="FF0000"/>
                </a:solidFill>
              </a:rPr>
              <a:t>GROSSES  BOURSES  AIGUES:</a:t>
            </a:r>
            <a:endParaRPr lang="fr-FR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800" b="1" u="sng" dirty="0"/>
              <a:t>TORSION  DU  CORDON SPERMATIQUE :</a:t>
            </a:r>
          </a:p>
          <a:p>
            <a:pPr marL="914400" lvl="1" indent="-514350"/>
            <a:r>
              <a:rPr lang="fr-FR" sz="1800" b="1" dirty="0">
                <a:solidFill>
                  <a:srgbClr val="FF0000"/>
                </a:solidFill>
              </a:rPr>
              <a:t>urgence chirurgicale </a:t>
            </a:r>
          </a:p>
          <a:p>
            <a:pPr marL="914400" lvl="1" indent="-514350"/>
            <a:r>
              <a:rPr lang="fr-FR" sz="1800" dirty="0"/>
              <a:t>doit être </a:t>
            </a:r>
            <a:r>
              <a:rPr lang="fr-FR" sz="1800" b="1" dirty="0">
                <a:solidFill>
                  <a:srgbClr val="FF0000"/>
                </a:solidFill>
              </a:rPr>
              <a:t>évoqué en 1</a:t>
            </a:r>
            <a:r>
              <a:rPr lang="fr-FR" sz="1800" b="1" baseline="30000" dirty="0">
                <a:solidFill>
                  <a:srgbClr val="FF0000"/>
                </a:solidFill>
              </a:rPr>
              <a:t>er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jusqu’à preuve chirurgicale du contraire.</a:t>
            </a:r>
          </a:p>
          <a:p>
            <a:pPr marL="914400" lvl="1" indent="-514350"/>
            <a:r>
              <a:rPr lang="fr-FR" sz="1800" dirty="0"/>
              <a:t>Adolescent , adulte jeune, rare chez le sujet </a:t>
            </a:r>
            <a:r>
              <a:rPr lang="fr-FR" sz="1800" dirty="0" err="1"/>
              <a:t>agé</a:t>
            </a:r>
            <a:endParaRPr lang="fr-FR" sz="1800" dirty="0"/>
          </a:p>
          <a:p>
            <a:pPr lvl="0"/>
            <a:r>
              <a:rPr lang="fr-FR" sz="1800" b="1" u="sng" dirty="0"/>
              <a:t>Définition :</a:t>
            </a:r>
            <a:endParaRPr lang="fr-FR" sz="1800" dirty="0"/>
          </a:p>
          <a:p>
            <a:pPr lvl="1"/>
            <a:r>
              <a:rPr lang="fr-FR" sz="1800" b="1" dirty="0"/>
              <a:t>la rotation du testicule autour de son pédicule </a:t>
            </a:r>
          </a:p>
          <a:p>
            <a:pPr lvl="1"/>
            <a:r>
              <a:rPr lang="fr-FR" sz="1800" dirty="0"/>
              <a:t>entraînant une </a:t>
            </a:r>
            <a:r>
              <a:rPr lang="fr-FR" sz="1800" b="1" dirty="0"/>
              <a:t>strangulation mécanique du cordon spermatique</a:t>
            </a:r>
            <a:r>
              <a:rPr lang="fr-FR" sz="1800" dirty="0"/>
              <a:t>, </a:t>
            </a:r>
          </a:p>
          <a:p>
            <a:pPr lvl="1"/>
            <a:r>
              <a:rPr lang="fr-FR" sz="1800" dirty="0"/>
              <a:t>responsable d’une </a:t>
            </a:r>
            <a:r>
              <a:rPr lang="fr-FR" sz="1800" b="1" dirty="0"/>
              <a:t>nécrose complète</a:t>
            </a:r>
            <a:r>
              <a:rPr lang="fr-FR" sz="1800" dirty="0"/>
              <a:t> et </a:t>
            </a:r>
            <a:r>
              <a:rPr lang="fr-FR" sz="1800" b="1" dirty="0"/>
              <a:t>irréversible </a:t>
            </a:r>
            <a:r>
              <a:rPr lang="fr-FR" sz="1800" dirty="0"/>
              <a:t>du </a:t>
            </a:r>
            <a:r>
              <a:rPr lang="fr-FR" sz="1800" b="1" dirty="0"/>
              <a:t>testicule </a:t>
            </a:r>
          </a:p>
          <a:p>
            <a:pPr lvl="1"/>
            <a:r>
              <a:rPr lang="fr-FR" sz="1800" dirty="0"/>
              <a:t>imposant une </a:t>
            </a:r>
            <a:r>
              <a:rPr lang="fr-FR" sz="1800" b="1" dirty="0"/>
              <a:t>exploration chirurgicale</a:t>
            </a:r>
            <a:r>
              <a:rPr lang="fr-FR" sz="1800" dirty="0"/>
              <a:t> dans un </a:t>
            </a:r>
            <a:r>
              <a:rPr lang="fr-FR" sz="1800" b="1" dirty="0"/>
              <a:t>délai de 6H.</a:t>
            </a:r>
            <a:endParaRPr lang="fr-FR" sz="1800" dirty="0"/>
          </a:p>
        </p:txBody>
      </p:sp>
      <p:pic>
        <p:nvPicPr>
          <p:cNvPr id="1026" name="Picture 2" descr="C:\Users\ismahane\Desktop\ahmed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71942"/>
            <a:ext cx="348625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2000" b="1" u="sng" dirty="0"/>
              <a:t>diagnostic : </a:t>
            </a:r>
            <a:r>
              <a:rPr lang="fr-FR" sz="1800" dirty="0"/>
              <a:t>est </a:t>
            </a:r>
            <a:r>
              <a:rPr lang="fr-FR" sz="1800" b="1" dirty="0">
                <a:solidFill>
                  <a:srgbClr val="FF0000"/>
                </a:solidFill>
              </a:rPr>
              <a:t>clinique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Douleur brutale</a:t>
            </a:r>
            <a:r>
              <a:rPr lang="fr-FR" sz="1800" dirty="0"/>
              <a:t>, unilatérale ,Intense, vive et continue</a:t>
            </a:r>
          </a:p>
          <a:p>
            <a:pPr lvl="1"/>
            <a:r>
              <a:rPr lang="fr-FR" sz="1800" dirty="0"/>
              <a:t>irradiant le long du cordon dans la région inguinale</a:t>
            </a:r>
          </a:p>
          <a:p>
            <a:pPr lvl="1">
              <a:buNone/>
            </a:pPr>
            <a:r>
              <a:rPr lang="fr-FR" sz="1800" dirty="0"/>
              <a:t> et fosse iliaque.</a:t>
            </a:r>
          </a:p>
          <a:p>
            <a:pPr lvl="1"/>
            <a:r>
              <a:rPr lang="fr-FR" sz="1800" dirty="0"/>
              <a:t>Parfois nausées et vomissements</a:t>
            </a:r>
          </a:p>
          <a:p>
            <a:pPr lvl="1"/>
            <a:r>
              <a:rPr lang="fr-FR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déclenchant</a:t>
            </a:r>
            <a:r>
              <a:rPr lang="fr-FR" sz="1800" dirty="0"/>
              <a:t>: Sport ,trauma, bain froid…</a:t>
            </a:r>
          </a:p>
          <a:p>
            <a:pPr lvl="1"/>
            <a:r>
              <a:rPr lang="fr-FR" sz="1800" u="sng" dirty="0"/>
              <a:t>Ex clinique: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Bourse augmentée de volume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Testicule ascensionné rétracté a l’anneau (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 de GOUVERNEUR</a:t>
            </a:r>
            <a:r>
              <a:rPr lang="fr-FR" sz="18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 Surélévation du testicule ne soulage pas la douleur (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 de PREHN négatif </a:t>
            </a:r>
            <a:r>
              <a:rPr lang="fr-FR" sz="18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Abolition du réflexe crémastérien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La détorsion manuelle en traîne une diminution ou abolition de la douleur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Parfois 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des  tours de spires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Absence de fièvre au début</a:t>
            </a:r>
            <a:r>
              <a:rPr lang="fr-FR" sz="1800" b="1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/>
              <a:t>Pas de signes urinaires</a:t>
            </a:r>
            <a:r>
              <a:rPr lang="fr-FR" sz="1800" b="1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fr-FR" sz="2000" b="1" u="sng" dirty="0"/>
              <a:t>Examens complémentaires :</a:t>
            </a:r>
          </a:p>
          <a:p>
            <a:pPr>
              <a:buNone/>
            </a:pPr>
            <a:r>
              <a:rPr lang="fr-FR" sz="1800" dirty="0"/>
              <a:t>Les examens complémentaires sont </a:t>
            </a:r>
            <a:r>
              <a:rPr lang="fr-FR" sz="1800" b="1" dirty="0">
                <a:solidFill>
                  <a:srgbClr val="FF0000"/>
                </a:solidFill>
              </a:rPr>
              <a:t>inutiles</a:t>
            </a:r>
            <a:r>
              <a:rPr lang="fr-FR" sz="1800" dirty="0"/>
              <a:t> ne doivent en aucun cas faire retarder l’exploration chirurgicale qui reste la règle sans exception.</a:t>
            </a:r>
          </a:p>
          <a:p>
            <a:pPr>
              <a:buNone/>
            </a:pPr>
            <a:r>
              <a:rPr lang="fr-FR" sz="1800" dirty="0"/>
              <a:t>	- </a:t>
            </a:r>
            <a:r>
              <a:rPr lang="fr-FR" sz="1800" i="1" u="sng" dirty="0" err="1"/>
              <a:t>Echodoppler</a:t>
            </a:r>
            <a:r>
              <a:rPr lang="fr-FR" sz="1800" u="sng" dirty="0"/>
              <a:t> </a:t>
            </a:r>
            <a:r>
              <a:rPr lang="fr-FR" sz="1800" b="1" u="sng" dirty="0"/>
              <a:t>:</a:t>
            </a:r>
            <a:r>
              <a:rPr lang="fr-FR" sz="1800" dirty="0"/>
              <a:t>Absence ou diminution du flux sanguin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</a:t>
            </a:r>
            <a:r>
              <a:rPr lang="fr-FR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hypovascularisation</a:t>
            </a:r>
            <a:endParaRPr lang="fr-FR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C:\Users\daksi\Desktop\ahmed\gr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260" y="428604"/>
            <a:ext cx="2765582" cy="201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daksi\Desktop\ahmed\gr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2000232" cy="131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C:\Users\daksi\Desktop\ahmed\gr5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00504"/>
            <a:ext cx="1857388" cy="131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b="1" u="sng" dirty="0"/>
              <a:t>Traitement :</a:t>
            </a:r>
          </a:p>
          <a:p>
            <a:pPr>
              <a:buNone/>
            </a:pPr>
            <a:endParaRPr lang="fr-FR" sz="2200" b="1" u="sng" dirty="0"/>
          </a:p>
          <a:p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chirurgicale</a:t>
            </a:r>
          </a:p>
          <a:p>
            <a:r>
              <a:rPr lang="fr-FR" sz="2200" dirty="0"/>
              <a:t>Patient prévenu du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d’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orchidéctomie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scrotale</a:t>
            </a:r>
          </a:p>
          <a:p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Détorsion du cordon </a:t>
            </a:r>
            <a:r>
              <a:rPr lang="fr-FR" sz="2200" dirty="0"/>
              <a:t>et appréciation de la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recoloration du testicule</a:t>
            </a:r>
          </a:p>
          <a:p>
            <a:pPr lvl="1"/>
            <a:r>
              <a:rPr lang="fr-FR" sz="2200" dirty="0"/>
              <a:t>testicule nécrosé</a:t>
            </a:r>
            <a:r>
              <a:rPr lang="fr-FR" sz="2200" dirty="0">
                <a:sym typeface="Wingdings"/>
              </a:rPr>
              <a:t> </a:t>
            </a:r>
            <a:r>
              <a:rPr lang="fr-FR" sz="2200" dirty="0"/>
              <a:t>(Diagnostic </a:t>
            </a:r>
            <a:r>
              <a:rPr lang="fr-FR" sz="2200" dirty="0">
                <a:sym typeface="Symbol"/>
              </a:rPr>
              <a:t></a:t>
            </a:r>
            <a:r>
              <a:rPr lang="fr-FR" sz="2200" dirty="0"/>
              <a:t> 6H) : </a:t>
            </a:r>
            <a:r>
              <a:rPr lang="fr-FR" sz="2200" dirty="0" err="1"/>
              <a:t>orchidéctomie</a:t>
            </a:r>
            <a:endParaRPr lang="fr-FR" sz="2200" dirty="0"/>
          </a:p>
          <a:p>
            <a:pPr lvl="1"/>
            <a:r>
              <a:rPr lang="fr-FR" sz="2200" dirty="0"/>
              <a:t>testicule viable (Diagnostic </a:t>
            </a:r>
            <a:r>
              <a:rPr lang="fr-FR" sz="2200" dirty="0">
                <a:sym typeface="Symbol"/>
              </a:rPr>
              <a:t></a:t>
            </a:r>
            <a:r>
              <a:rPr lang="fr-FR" sz="2200" dirty="0"/>
              <a:t> 6H) : </a:t>
            </a:r>
            <a:r>
              <a:rPr lang="fr-FR" sz="2200" dirty="0" err="1"/>
              <a:t>orchidopéxie</a:t>
            </a:r>
            <a:endParaRPr lang="fr-FR" sz="2200" dirty="0"/>
          </a:p>
          <a:p>
            <a:pPr>
              <a:buNone/>
            </a:pPr>
            <a:endParaRPr lang="fr-FR" sz="2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orchidopéxie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testicule controlatéral </a:t>
            </a:r>
            <a:r>
              <a:rPr lang="fr-FR" sz="2200" dirty="0"/>
              <a:t>est systématique.</a:t>
            </a:r>
          </a:p>
          <a:p>
            <a:pPr lvl="1">
              <a:buNone/>
            </a:pPr>
            <a:endParaRPr lang="fr-FR" sz="2000" dirty="0"/>
          </a:p>
          <a:p>
            <a:pPr lvl="0">
              <a:buFont typeface="Wingdings" pitchFamily="2" charset="2"/>
              <a:buChar char="q"/>
            </a:pPr>
            <a:r>
              <a:rPr lang="fr-FR" sz="3600" b="1" u="sng" dirty="0"/>
              <a:t>Pronostic :</a:t>
            </a:r>
            <a:endParaRPr lang="fr-FR" sz="3600" dirty="0"/>
          </a:p>
          <a:p>
            <a:pPr lvl="1"/>
            <a:r>
              <a:rPr lang="fr-FR" sz="2000" dirty="0"/>
              <a:t>Le risque d’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hypotrophie</a:t>
            </a:r>
            <a:r>
              <a:rPr lang="fr-FR" sz="2000" dirty="0"/>
              <a:t> ou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atrophie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testiculaire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/>
              <a:t>responsable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infertilité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endParaRPr lang="fr-FR" sz="2600" dirty="0"/>
          </a:p>
          <a:p>
            <a:pPr lvl="0"/>
            <a:endParaRPr lang="fr-FR" dirty="0"/>
          </a:p>
        </p:txBody>
      </p:sp>
      <p:pic>
        <p:nvPicPr>
          <p:cNvPr id="5123" name="Picture 3" descr="C:\Users\daksi\Desktop\ahmed\Sans ti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1643074" cy="196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daksi\Desktop\ahmed\slide_8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74985"/>
            <a:ext cx="2285984" cy="172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714356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2.  </a:t>
            </a:r>
            <a:r>
              <a:rPr lang="fr-FR" b="1" u="sng" dirty="0"/>
              <a:t>ORCHIEPIDIDYMITE  AIGUE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lvl="1"/>
            <a:r>
              <a:rPr lang="fr-FR" sz="1800" b="1" u="sng" dirty="0"/>
              <a:t>Définition:</a:t>
            </a:r>
          </a:p>
          <a:p>
            <a:pPr lvl="1">
              <a:buNone/>
            </a:pPr>
            <a:r>
              <a:rPr lang="fr-FR" sz="1800" dirty="0"/>
              <a:t> C’est </a:t>
            </a:r>
            <a:r>
              <a:rPr lang="fr-FR" sz="1800" b="1" dirty="0">
                <a:solidFill>
                  <a:srgbClr val="FF0000"/>
                </a:solidFill>
              </a:rPr>
              <a:t>l’inflammation aigue de l’épididyme et du testicule</a:t>
            </a:r>
            <a:r>
              <a:rPr lang="fr-FR" sz="1800" dirty="0"/>
              <a:t> </a:t>
            </a:r>
          </a:p>
          <a:p>
            <a:pPr lvl="1">
              <a:buNone/>
            </a:pPr>
            <a:r>
              <a:rPr lang="fr-FR" sz="1800" dirty="0"/>
              <a:t> souvent d’origine </a:t>
            </a:r>
            <a:r>
              <a:rPr lang="fr-FR" sz="1800" b="1" dirty="0">
                <a:solidFill>
                  <a:srgbClr val="FF0000"/>
                </a:solidFill>
              </a:rPr>
              <a:t>infectieuse</a:t>
            </a:r>
          </a:p>
          <a:p>
            <a:pPr lvl="1">
              <a:buNone/>
            </a:pPr>
            <a:endParaRPr lang="fr-FR" sz="1800" dirty="0"/>
          </a:p>
          <a:p>
            <a:pPr lvl="1"/>
            <a:r>
              <a:rPr lang="fr-FR" sz="1800" b="1" u="sng" dirty="0"/>
              <a:t>L’interrogatoire :</a:t>
            </a:r>
          </a:p>
          <a:p>
            <a:pPr lvl="2"/>
            <a:r>
              <a:rPr lang="fr-FR" sz="1800" dirty="0"/>
              <a:t>ATCD d’intervention urologique récente sur le bas appareil urinaire (endoscopie, sonde urinaire, UCR).</a:t>
            </a:r>
          </a:p>
          <a:p>
            <a:pPr lvl="2"/>
            <a:r>
              <a:rPr lang="fr-FR" sz="1800" dirty="0"/>
              <a:t>ATCD de pathologie du bas appareil urinaire (malformation urogénitale).</a:t>
            </a:r>
          </a:p>
          <a:p>
            <a:pPr lvl="2"/>
            <a:r>
              <a:rPr lang="fr-FR" sz="1800" dirty="0"/>
              <a:t>Infection ourlienne.</a:t>
            </a:r>
          </a:p>
          <a:p>
            <a:pPr lvl="2"/>
            <a:endParaRPr lang="fr-FR" sz="1800" dirty="0"/>
          </a:p>
          <a:p>
            <a:pPr lvl="1"/>
            <a:r>
              <a:rPr lang="fr-FR" sz="1800" b="1" u="sng" dirty="0"/>
              <a:t>Examen clinique :</a:t>
            </a:r>
            <a:endParaRPr lang="fr-FR" sz="1800" dirty="0"/>
          </a:p>
          <a:p>
            <a:pPr lvl="2"/>
            <a:r>
              <a:rPr lang="fr-FR" sz="1800" b="1" dirty="0">
                <a:solidFill>
                  <a:srgbClr val="FF0000"/>
                </a:solidFill>
              </a:rPr>
              <a:t>Syndrome infectieux</a:t>
            </a:r>
            <a:r>
              <a:rPr lang="fr-FR" sz="1800" dirty="0"/>
              <a:t> : fièvre à 40°C, altération de l’état général, hyperleucocytose.</a:t>
            </a:r>
          </a:p>
          <a:p>
            <a:pPr lvl="2"/>
            <a:r>
              <a:rPr lang="fr-FR" sz="1800" b="1" dirty="0">
                <a:solidFill>
                  <a:srgbClr val="FF0000"/>
                </a:solidFill>
              </a:rPr>
              <a:t>Signes inflammatoires  </a:t>
            </a:r>
          </a:p>
          <a:p>
            <a:pPr lvl="2"/>
            <a:r>
              <a:rPr lang="fr-FR" sz="1800" b="1" dirty="0">
                <a:solidFill>
                  <a:srgbClr val="FF0000"/>
                </a:solidFill>
              </a:rPr>
              <a:t>signe de PREHN positif</a:t>
            </a:r>
            <a:r>
              <a:rPr lang="fr-FR" sz="1800" dirty="0"/>
              <a:t>.</a:t>
            </a:r>
          </a:p>
          <a:p>
            <a:pPr lvl="2"/>
            <a:r>
              <a:rPr lang="fr-FR" sz="1800" dirty="0"/>
              <a:t>écoulement urétral, dysurie, brûlures mictionnelles, pollakiurie. </a:t>
            </a:r>
          </a:p>
        </p:txBody>
      </p:sp>
      <p:pic>
        <p:nvPicPr>
          <p:cNvPr id="4102" name="Picture 6" descr="C:\Users\ismahane\Desktop\ahmed\image_582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534" y="928670"/>
            <a:ext cx="2868622" cy="1785950"/>
          </a:xfrm>
          <a:prstGeom prst="rect">
            <a:avLst/>
          </a:prstGeom>
          <a:noFill/>
        </p:spPr>
      </p:pic>
      <p:pic>
        <p:nvPicPr>
          <p:cNvPr id="5" name="Picture 3" descr="C:\Users\daksi\Desktop\ahmed\image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82075"/>
            <a:ext cx="1428760" cy="161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571480"/>
            <a:ext cx="9144000" cy="628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Définition: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400" dirty="0"/>
              <a:t>     C’est l’augmentation du volume de la bourse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400" dirty="0"/>
              <a:t>      c’est à dire de ses </a:t>
            </a:r>
            <a:r>
              <a:rPr lang="fr-FR" sz="2400">
                <a:solidFill>
                  <a:srgbClr val="FF0000"/>
                </a:solidFill>
              </a:rPr>
              <a:t>enveloppes</a:t>
            </a:r>
            <a:r>
              <a:rPr lang="fr-FR" sz="2400"/>
              <a:t> et/ou </a:t>
            </a:r>
            <a:r>
              <a:rPr lang="fr-FR" sz="2400" dirty="0"/>
              <a:t>de son </a:t>
            </a:r>
            <a:r>
              <a:rPr lang="fr-FR" sz="2400" dirty="0">
                <a:solidFill>
                  <a:srgbClr val="FF0000"/>
                </a:solidFill>
              </a:rPr>
              <a:t>contenu scrotal</a:t>
            </a:r>
            <a:r>
              <a:rPr lang="fr-FR" sz="24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b="1" u="sng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b="1" u="sng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="1" u="sng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/>
              <a:t>C’est un motif de consultation </a:t>
            </a:r>
            <a:r>
              <a:rPr lang="fr-FR" sz="2400" dirty="0">
                <a:solidFill>
                  <a:srgbClr val="FF0000"/>
                </a:solidFill>
              </a:rPr>
              <a:t>fréquent</a:t>
            </a:r>
            <a:r>
              <a:rPr lang="fr-FR" sz="2400" dirty="0"/>
              <a:t> en urologie.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/>
              <a:t>en général </a:t>
            </a:r>
            <a:r>
              <a:rPr lang="fr-FR" sz="2400" dirty="0">
                <a:solidFill>
                  <a:srgbClr val="FF0000"/>
                </a:solidFill>
              </a:rPr>
              <a:t>unilatérale.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/>
              <a:t>pouvant résulter de </a:t>
            </a:r>
            <a:r>
              <a:rPr lang="fr-FR" sz="2400" dirty="0">
                <a:solidFill>
                  <a:srgbClr val="FF0000"/>
                </a:solidFill>
              </a:rPr>
              <a:t>diverses affections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fr-FR" sz="24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daksi\Desktop\ahmed\fig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90750"/>
            <a:ext cx="5334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43108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I- INTRODUCTION</a:t>
            </a:r>
            <a:endParaRPr lang="fr-F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57222" y="857232"/>
            <a:ext cx="9286940" cy="6000768"/>
          </a:xfrm>
        </p:spPr>
        <p:txBody>
          <a:bodyPr>
            <a:normAutofit/>
          </a:bodyPr>
          <a:lstStyle/>
          <a:p>
            <a:pPr lvl="1"/>
            <a:r>
              <a:rPr lang="fr-FR" b="1" u="sng" dirty="0"/>
              <a:t>Examens complémentaires :</a:t>
            </a:r>
            <a:endParaRPr lang="fr-FR" dirty="0"/>
          </a:p>
          <a:p>
            <a:pPr lvl="2"/>
            <a:r>
              <a:rPr lang="fr-FR" sz="2800" b="1" u="sng" dirty="0"/>
              <a:t>Biologie : </a:t>
            </a:r>
            <a:r>
              <a:rPr lang="fr-FR" sz="2800" dirty="0"/>
              <a:t>FNS, hémocultures, ECBU et sérologie MST.</a:t>
            </a:r>
          </a:p>
          <a:p>
            <a:pPr lvl="2"/>
            <a:r>
              <a:rPr lang="fr-FR" sz="2800" b="1" u="sng" dirty="0"/>
              <a:t>Echographie scrotale :</a:t>
            </a:r>
            <a:endParaRPr lang="fr-FR" sz="2800" dirty="0"/>
          </a:p>
          <a:p>
            <a:pPr lvl="3"/>
            <a:r>
              <a:rPr lang="fr-FR" sz="2800" dirty="0">
                <a:solidFill>
                  <a:srgbClr val="FF0000"/>
                </a:solidFill>
              </a:rPr>
              <a:t>Epididyme augmenté de volume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FF0000"/>
                </a:solidFill>
              </a:rPr>
              <a:t>hétérogène</a:t>
            </a:r>
            <a:r>
              <a:rPr lang="fr-FR" sz="2800" dirty="0"/>
              <a:t>, épaississement des enveloppes en regard.</a:t>
            </a:r>
          </a:p>
          <a:p>
            <a:pPr lvl="3"/>
            <a:r>
              <a:rPr lang="fr-FR" sz="2800" dirty="0"/>
              <a:t>Testicule d’aspect normal au début.</a:t>
            </a:r>
          </a:p>
          <a:p>
            <a:pPr lvl="2"/>
            <a:r>
              <a:rPr lang="fr-FR" sz="2800" b="1" u="sng" dirty="0"/>
              <a:t>Doppler :  </a:t>
            </a:r>
            <a:r>
              <a:rPr lang="fr-FR" sz="2800" dirty="0">
                <a:solidFill>
                  <a:srgbClr val="FF0000"/>
                </a:solidFill>
              </a:rPr>
              <a:t>Augmentation du flux sanguin</a:t>
            </a:r>
            <a:r>
              <a:rPr lang="fr-FR" sz="2800" dirty="0"/>
              <a:t>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714356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2.  </a:t>
            </a:r>
            <a:r>
              <a:rPr lang="fr-FR" b="1" u="sng" dirty="0"/>
              <a:t>ORCHIEPIDIDYMITE  AIGUE :</a:t>
            </a:r>
            <a:endParaRPr lang="fr-FR" dirty="0"/>
          </a:p>
        </p:txBody>
      </p:sp>
      <p:sp>
        <p:nvSpPr>
          <p:cNvPr id="39938" name="AutoShape 2" descr="Résultat de recherche d'images pour &quot;orchi épididymite echo doppl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40" name="Picture 4" descr="Résultat de recherche d'images pour &quot;orchi épididymite echo doppl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32"/>
            <a:ext cx="2938446" cy="221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2.  </a:t>
            </a:r>
            <a:r>
              <a:rPr lang="fr-FR" b="1" u="sng" dirty="0"/>
              <a:t>ORCHIEPIDIDYMITE  AIGUE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83179"/>
          </a:xfrm>
        </p:spPr>
        <p:txBody>
          <a:bodyPr>
            <a:normAutofit/>
          </a:bodyPr>
          <a:lstStyle/>
          <a:p>
            <a:pPr lvl="0"/>
            <a:r>
              <a:rPr lang="fr-FR" b="1" u="sng" dirty="0"/>
              <a:t>Traitement :médical</a:t>
            </a:r>
          </a:p>
          <a:p>
            <a:pPr lvl="1"/>
            <a:r>
              <a:rPr lang="fr-FR" sz="2600" dirty="0">
                <a:solidFill>
                  <a:srgbClr val="FF0000"/>
                </a:solidFill>
              </a:rPr>
              <a:t>Antibiothérapie</a:t>
            </a:r>
            <a:r>
              <a:rPr lang="fr-FR" sz="2600" dirty="0"/>
              <a:t> à large spectre adapté secondairement à l’antibiogramme.</a:t>
            </a:r>
          </a:p>
          <a:p>
            <a:pPr lvl="1"/>
            <a:r>
              <a:rPr lang="fr-FR" sz="2600" dirty="0">
                <a:solidFill>
                  <a:srgbClr val="FF0000"/>
                </a:solidFill>
              </a:rPr>
              <a:t>AINS </a:t>
            </a:r>
            <a:r>
              <a:rPr lang="fr-FR" sz="2600" dirty="0"/>
              <a:t>et</a:t>
            </a:r>
            <a:r>
              <a:rPr lang="fr-FR" sz="2600" dirty="0">
                <a:solidFill>
                  <a:srgbClr val="FF0000"/>
                </a:solidFill>
              </a:rPr>
              <a:t> antalgiques.</a:t>
            </a:r>
          </a:p>
          <a:p>
            <a:pPr lvl="1"/>
            <a:r>
              <a:rPr lang="fr-FR" sz="2600" dirty="0">
                <a:solidFill>
                  <a:srgbClr val="FF0000"/>
                </a:solidFill>
              </a:rPr>
              <a:t>Repos au lit  </a:t>
            </a:r>
            <a:r>
              <a:rPr lang="fr-FR" sz="2600" dirty="0"/>
              <a:t>et</a:t>
            </a:r>
            <a:r>
              <a:rPr lang="fr-FR" sz="2600" dirty="0">
                <a:solidFill>
                  <a:srgbClr val="FF0000"/>
                </a:solidFill>
              </a:rPr>
              <a:t> suspensoir</a:t>
            </a:r>
            <a:r>
              <a:rPr lang="fr-FR" sz="2600" dirty="0"/>
              <a:t>.</a:t>
            </a:r>
          </a:p>
          <a:p>
            <a:pPr lvl="0"/>
            <a:r>
              <a:rPr lang="fr-FR" b="1" u="sng" dirty="0"/>
              <a:t>Prophylaxie :</a:t>
            </a:r>
            <a:endParaRPr lang="fr-FR" dirty="0"/>
          </a:p>
          <a:p>
            <a:pPr lvl="1"/>
            <a:r>
              <a:rPr lang="fr-FR" dirty="0"/>
              <a:t>Prévention des MST.</a:t>
            </a:r>
          </a:p>
          <a:p>
            <a:pPr lvl="1"/>
            <a:r>
              <a:rPr lang="fr-FR" dirty="0"/>
              <a:t>Asepsie rigoureuse lors de sondage urinaire, endoscopie, traitement des pathologies du bas appareil urinaire.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000660"/>
          </a:xfrm>
        </p:spPr>
        <p:txBody>
          <a:bodyPr>
            <a:normAutofit/>
          </a:bodyPr>
          <a:lstStyle/>
          <a:p>
            <a:pPr lvl="0"/>
            <a:r>
              <a:rPr lang="fr-FR" sz="2400" dirty="0"/>
              <a:t>Surtout </a:t>
            </a:r>
            <a:r>
              <a:rPr lang="fr-FR" sz="2400" b="1" dirty="0"/>
              <a:t>hydatide de MORGANI </a:t>
            </a:r>
            <a:r>
              <a:rPr lang="fr-FR" sz="2400" dirty="0"/>
              <a:t>( reliquat embryonnaire).</a:t>
            </a:r>
          </a:p>
          <a:p>
            <a:pPr lvl="0"/>
            <a:r>
              <a:rPr lang="fr-FR" sz="2400" b="1" dirty="0"/>
              <a:t>Douleurs modérées </a:t>
            </a:r>
            <a:r>
              <a:rPr lang="fr-FR" sz="2400" dirty="0"/>
              <a:t>du </a:t>
            </a:r>
            <a:r>
              <a:rPr lang="fr-FR" sz="2400" b="1" dirty="0"/>
              <a:t>pôle supérieur </a:t>
            </a:r>
            <a:r>
              <a:rPr lang="fr-FR" sz="2400" dirty="0"/>
              <a:t>du testicule</a:t>
            </a:r>
          </a:p>
          <a:p>
            <a:pPr lvl="0"/>
            <a:r>
              <a:rPr lang="fr-FR" sz="2400" dirty="0"/>
              <a:t>Scrotum et testicule d’aspect et de volume normal,</a:t>
            </a:r>
          </a:p>
          <a:p>
            <a:pPr lvl="0"/>
            <a:r>
              <a:rPr lang="fr-FR" sz="2400" dirty="0"/>
              <a:t> indolore, non rétracté.</a:t>
            </a:r>
          </a:p>
          <a:p>
            <a:pPr lvl="0"/>
            <a:r>
              <a:rPr lang="fr-FR" sz="2400" dirty="0"/>
              <a:t>Visibilité en </a:t>
            </a:r>
            <a:r>
              <a:rPr lang="fr-FR" sz="2400" dirty="0" err="1"/>
              <a:t>transillumination</a:t>
            </a:r>
            <a:r>
              <a:rPr lang="fr-FR" sz="2400" dirty="0"/>
              <a:t> :</a:t>
            </a:r>
          </a:p>
          <a:p>
            <a:pPr lvl="0">
              <a:buNone/>
            </a:pPr>
            <a:r>
              <a:rPr lang="fr-FR" sz="2400" dirty="0"/>
              <a:t>     d’une petite </a:t>
            </a:r>
            <a:r>
              <a:rPr lang="fr-FR" sz="2400" b="1" dirty="0"/>
              <a:t>tache bleutée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FF0000"/>
                </a:solidFill>
              </a:rPr>
              <a:t>signe pathognomonique )</a:t>
            </a:r>
          </a:p>
          <a:p>
            <a:pPr lvl="0">
              <a:buNone/>
            </a:pPr>
            <a:r>
              <a:rPr lang="fr-FR" sz="2400" dirty="0">
                <a:solidFill>
                  <a:srgbClr val="FF0000"/>
                </a:solidFill>
              </a:rPr>
              <a:t>     </a:t>
            </a:r>
            <a:r>
              <a:rPr lang="fr-FR" sz="2400" dirty="0"/>
              <a:t> lame d’hydrocèle.</a:t>
            </a:r>
          </a:p>
          <a:p>
            <a:pPr lvl="0">
              <a:buNone/>
            </a:pPr>
            <a:r>
              <a:rPr lang="fr-FR" sz="2400" dirty="0"/>
              <a:t>               </a:t>
            </a:r>
            <a:endParaRPr lang="fr-FR" sz="2400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fr-FR" sz="2400" dirty="0"/>
          </a:p>
          <a:p>
            <a:pPr lvl="0"/>
            <a:r>
              <a:rPr lang="fr-FR" sz="2400" dirty="0"/>
              <a:t>le diagnostic qui reste opératoire :</a:t>
            </a:r>
            <a:r>
              <a:rPr lang="fr-FR" sz="2400" b="1" dirty="0"/>
              <a:t>la ligature  </a:t>
            </a:r>
          </a:p>
          <a:p>
            <a:pPr lvl="0">
              <a:buNone/>
            </a:pPr>
            <a:r>
              <a:rPr lang="fr-FR" sz="2400" b="1" dirty="0"/>
              <a:t>   section de l’hydatide</a:t>
            </a:r>
            <a:r>
              <a:rPr lang="fr-FR" sz="2400" dirty="0"/>
              <a:t> fait disparaître la douleur.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/>
              <a:t>3</a:t>
            </a:r>
            <a:r>
              <a:rPr lang="fr-FR" sz="2400" b="1" dirty="0"/>
              <a:t>.    </a:t>
            </a:r>
            <a:r>
              <a:rPr lang="fr-FR" sz="3200" b="1" u="sng" dirty="0"/>
              <a:t>TORSION  DE  L’ANNEXE TESTICULAIRE :</a:t>
            </a:r>
            <a:endParaRPr lang="fr-FR" sz="3200" dirty="0"/>
          </a:p>
          <a:p>
            <a:endParaRPr lang="fr-FR" dirty="0"/>
          </a:p>
        </p:txBody>
      </p:sp>
      <p:pic>
        <p:nvPicPr>
          <p:cNvPr id="10241" name="Picture 1" descr="I:\hydatidedemorganitorsionannexestesticu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90" y="642918"/>
            <a:ext cx="1428728" cy="2374672"/>
          </a:xfrm>
          <a:prstGeom prst="rect">
            <a:avLst/>
          </a:prstGeom>
          <a:noFill/>
        </p:spPr>
      </p:pic>
      <p:pic>
        <p:nvPicPr>
          <p:cNvPr id="10243" name="Picture 3" descr="Résultat de recherche d'images pour &quot;hydatide de morgagn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6617" y="4857760"/>
            <a:ext cx="2380225" cy="1804910"/>
          </a:xfrm>
          <a:prstGeom prst="rect">
            <a:avLst/>
          </a:prstGeom>
          <a:noFill/>
        </p:spPr>
      </p:pic>
      <p:pic>
        <p:nvPicPr>
          <p:cNvPr id="10245" name="Picture 5" descr="Résultat de recherche d'images pour &quot;tache bleuté scrotal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890" y="3284984"/>
            <a:ext cx="2006110" cy="144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417514"/>
            <a:ext cx="8229600" cy="796908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4.    </a:t>
            </a:r>
            <a:r>
              <a:rPr lang="fr-FR" b="1" u="sng" dirty="0"/>
              <a:t>TRAUMATISMES  TESTICULAIRES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429288"/>
          </a:xfrm>
        </p:spPr>
        <p:txBody>
          <a:bodyPr>
            <a:normAutofit/>
          </a:bodyPr>
          <a:lstStyle/>
          <a:p>
            <a:pPr lvl="0"/>
            <a:r>
              <a:rPr lang="fr-FR" sz="2400" b="1" dirty="0"/>
              <a:t>Notion de traumatisme </a:t>
            </a:r>
            <a:r>
              <a:rPr lang="fr-FR" sz="2400" dirty="0"/>
              <a:t>( fermé ou ouvert)</a:t>
            </a:r>
          </a:p>
          <a:p>
            <a:pPr lvl="0"/>
            <a:r>
              <a:rPr lang="fr-FR" sz="2400" dirty="0"/>
              <a:t>Grosse bourse douloureuse</a:t>
            </a:r>
          </a:p>
          <a:p>
            <a:pPr lvl="0"/>
            <a:r>
              <a:rPr lang="fr-FR" sz="2400" dirty="0"/>
              <a:t>Présence de </a:t>
            </a:r>
            <a:r>
              <a:rPr lang="fr-FR" sz="2400" b="1" dirty="0"/>
              <a:t>signes cutanés </a:t>
            </a:r>
            <a:r>
              <a:rPr lang="fr-FR" sz="2400" dirty="0"/>
              <a:t>(ecchymose, plaie, hématome..) .</a:t>
            </a:r>
          </a:p>
          <a:p>
            <a:pPr lvl="0"/>
            <a:r>
              <a:rPr lang="fr-FR" sz="2400" dirty="0"/>
              <a:t>Echographie en urgence:</a:t>
            </a:r>
          </a:p>
          <a:p>
            <a:pPr lvl="1"/>
            <a:r>
              <a:rPr lang="fr-FR" sz="2400" b="1" dirty="0"/>
              <a:t>rupture de l’albuginée</a:t>
            </a:r>
            <a:r>
              <a:rPr lang="fr-FR" sz="2400" dirty="0"/>
              <a:t>. </a:t>
            </a:r>
          </a:p>
          <a:p>
            <a:pPr lvl="1"/>
            <a:r>
              <a:rPr lang="fr-FR" sz="2400" b="1" dirty="0"/>
              <a:t>Hématome intra testiculaire </a:t>
            </a:r>
            <a:r>
              <a:rPr lang="fr-FR" sz="2400" dirty="0"/>
              <a:t>,</a:t>
            </a:r>
            <a:r>
              <a:rPr lang="fr-FR" sz="2400" b="1" dirty="0"/>
              <a:t>hématocèle</a:t>
            </a:r>
          </a:p>
          <a:p>
            <a:pPr lvl="1"/>
            <a:r>
              <a:rPr lang="fr-FR" sz="2400" dirty="0"/>
              <a:t>atteinte de </a:t>
            </a:r>
            <a:r>
              <a:rPr lang="fr-FR" sz="2400" b="1" dirty="0"/>
              <a:t>l’épididyme</a:t>
            </a:r>
          </a:p>
          <a:p>
            <a:pPr lvl="0"/>
            <a:r>
              <a:rPr lang="fr-FR" sz="2400" b="1" dirty="0"/>
              <a:t>Exploration chirurgicale</a:t>
            </a:r>
            <a:r>
              <a:rPr lang="fr-FR" sz="2400" dirty="0"/>
              <a:t> de règle, permet :</a:t>
            </a:r>
          </a:p>
          <a:p>
            <a:pPr lvl="1"/>
            <a:r>
              <a:rPr lang="fr-FR" sz="2400" dirty="0"/>
              <a:t>Diagnostic exact ;</a:t>
            </a:r>
          </a:p>
          <a:p>
            <a:pPr lvl="1"/>
            <a:r>
              <a:rPr lang="fr-FR" sz="2400" dirty="0"/>
              <a:t>Bilan lésionnel ;</a:t>
            </a:r>
          </a:p>
          <a:p>
            <a:pPr lvl="1"/>
            <a:r>
              <a:rPr lang="fr-FR" sz="2400" dirty="0"/>
              <a:t>Réparation.</a:t>
            </a:r>
          </a:p>
          <a:p>
            <a:endParaRPr lang="fr-FR" dirty="0"/>
          </a:p>
        </p:txBody>
      </p:sp>
      <p:pic>
        <p:nvPicPr>
          <p:cNvPr id="41986" name="Picture 2" descr="I:\téléchar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792" y="3976058"/>
            <a:ext cx="2669050" cy="252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92935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2000" b="1" dirty="0"/>
              <a:t>7.    </a:t>
            </a:r>
            <a:r>
              <a:rPr lang="fr-FR" sz="2000" b="1" u="sng" dirty="0"/>
              <a:t>HERNIE  INGUINO-SCROTALE ETRANGLEE:</a:t>
            </a:r>
            <a:endParaRPr lang="fr-FR" sz="2000" dirty="0"/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ATCD</a:t>
            </a:r>
            <a:r>
              <a:rPr lang="fr-FR" sz="2000" dirty="0"/>
              <a:t> ; tuméfaction </a:t>
            </a:r>
            <a:r>
              <a:rPr lang="fr-FR" sz="2000" dirty="0" err="1"/>
              <a:t>inguino</a:t>
            </a:r>
            <a:r>
              <a:rPr lang="fr-FR" sz="2000" dirty="0"/>
              <a:t>-scrotale réductible.</a:t>
            </a:r>
          </a:p>
          <a:p>
            <a:pPr lvl="0"/>
            <a:r>
              <a:rPr lang="fr-FR" sz="2000" dirty="0"/>
              <a:t>Tuméfaction </a:t>
            </a:r>
            <a:r>
              <a:rPr lang="fr-FR" sz="2000" b="1" dirty="0">
                <a:solidFill>
                  <a:srgbClr val="FF0000"/>
                </a:solidFill>
              </a:rPr>
              <a:t>devient tendue, douloureuse, irréductible, non expansive</a:t>
            </a:r>
            <a:r>
              <a:rPr lang="fr-FR" sz="2000" dirty="0"/>
              <a:t>.</a:t>
            </a:r>
          </a:p>
          <a:p>
            <a:pPr lvl="0"/>
            <a:r>
              <a:rPr lang="fr-FR" sz="2000" dirty="0"/>
              <a:t>ASP : </a:t>
            </a:r>
            <a:r>
              <a:rPr lang="fr-FR" sz="2000" b="1" dirty="0">
                <a:solidFill>
                  <a:srgbClr val="FF0000"/>
                </a:solidFill>
              </a:rPr>
              <a:t>Niveau Hydro </a:t>
            </a:r>
            <a:r>
              <a:rPr lang="fr-FR" sz="2000" b="1" dirty="0" err="1">
                <a:solidFill>
                  <a:srgbClr val="FF0000"/>
                </a:solidFill>
              </a:rPr>
              <a:t>Aerique</a:t>
            </a:r>
            <a:r>
              <a:rPr lang="fr-FR" sz="2000" b="1" dirty="0">
                <a:solidFill>
                  <a:srgbClr val="FF0000"/>
                </a:solidFill>
              </a:rPr>
              <a:t> scrotal</a:t>
            </a:r>
            <a:r>
              <a:rPr lang="fr-FR" sz="2000" dirty="0"/>
              <a:t>.</a:t>
            </a:r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Risque</a:t>
            </a:r>
            <a:r>
              <a:rPr lang="fr-FR" sz="2000" dirty="0"/>
              <a:t> d’occlusion intestinale aiguë </a:t>
            </a:r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chirurgie en urgence</a:t>
            </a:r>
            <a:r>
              <a:rPr lang="fr-FR" sz="2000" dirty="0"/>
              <a:t> :</a:t>
            </a:r>
          </a:p>
          <a:p>
            <a:pPr lvl="2"/>
            <a:r>
              <a:rPr lang="fr-FR" sz="2000" dirty="0"/>
              <a:t>Si anse saine </a:t>
            </a:r>
            <a:r>
              <a:rPr lang="fr-FR" sz="2000" dirty="0">
                <a:sym typeface="Wingdings"/>
              </a:rPr>
              <a:t></a:t>
            </a:r>
            <a:r>
              <a:rPr lang="fr-FR" sz="2000" dirty="0"/>
              <a:t> réduction + cure de la hernie ;</a:t>
            </a:r>
          </a:p>
          <a:p>
            <a:pPr lvl="2"/>
            <a:r>
              <a:rPr lang="fr-FR" sz="2000" dirty="0"/>
              <a:t>Si anse </a:t>
            </a:r>
            <a:r>
              <a:rPr lang="fr-FR" sz="2000" dirty="0" err="1"/>
              <a:t>sphacelée</a:t>
            </a:r>
            <a:r>
              <a:rPr lang="fr-FR" sz="2000" dirty="0"/>
              <a:t> </a:t>
            </a:r>
            <a:r>
              <a:rPr lang="fr-FR" sz="2000" dirty="0">
                <a:sym typeface="Wingdings"/>
              </a:rPr>
              <a:t></a:t>
            </a:r>
            <a:r>
              <a:rPr lang="fr-FR" sz="2000" dirty="0"/>
              <a:t> résection – anastomose + cure de la hernie. </a:t>
            </a:r>
          </a:p>
          <a:p>
            <a:pPr lvl="0">
              <a:buNone/>
            </a:pPr>
            <a:r>
              <a:rPr lang="fr-FR" sz="2000" b="1" dirty="0"/>
              <a:t>8.    </a:t>
            </a:r>
            <a:r>
              <a:rPr lang="fr-FR" sz="2000" b="1" u="sng" dirty="0"/>
              <a:t>UNE  HYDROCELE  SOUS  TENSION :</a:t>
            </a:r>
            <a:endParaRPr lang="fr-FR" sz="2000" dirty="0"/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ATCD </a:t>
            </a:r>
            <a:r>
              <a:rPr lang="fr-FR" sz="2000" dirty="0"/>
              <a:t>de Grosse Bourse Chronique.</a:t>
            </a:r>
          </a:p>
          <a:p>
            <a:pPr lvl="0"/>
            <a:r>
              <a:rPr lang="fr-FR" sz="2000" u="sng" dirty="0"/>
              <a:t>Echographie :</a:t>
            </a:r>
            <a:endParaRPr lang="fr-FR" sz="2000" dirty="0"/>
          </a:p>
          <a:p>
            <a:pPr lvl="1"/>
            <a:r>
              <a:rPr lang="fr-FR" sz="2000" dirty="0"/>
              <a:t>Epanchement vaginal.</a:t>
            </a:r>
          </a:p>
          <a:p>
            <a:pPr lvl="1"/>
            <a:r>
              <a:rPr lang="fr-FR" sz="2000" dirty="0"/>
              <a:t>Testicule  et épididyme d’aspect et de volume normaux..</a:t>
            </a:r>
          </a:p>
          <a:p>
            <a:pPr lvl="0"/>
            <a:r>
              <a:rPr lang="fr-FR" sz="2000" dirty="0" err="1"/>
              <a:t>Transillumination</a:t>
            </a:r>
            <a:r>
              <a:rPr lang="fr-FR" sz="2000" dirty="0"/>
              <a:t> confirme le contenu liquidien.</a:t>
            </a:r>
          </a:p>
          <a:p>
            <a:pPr lvl="0"/>
            <a:r>
              <a:rPr lang="fr-FR" sz="2000" dirty="0"/>
              <a:t>Résection plicature de la vaginale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9"/>
            </a:pPr>
            <a:r>
              <a:rPr lang="fr-FR" sz="2000" b="1" u="sng" dirty="0"/>
              <a:t>FASCEITE NECROSANTE PERINEALE (La Gangrène de fournier)</a:t>
            </a:r>
          </a:p>
          <a:p>
            <a:pPr marL="457200" lvl="0" indent="-457200"/>
            <a:endParaRPr lang="fr-FR" sz="1100" b="1" u="sng" dirty="0"/>
          </a:p>
          <a:p>
            <a:pPr marL="457200" lvl="0" indent="-457200"/>
            <a:r>
              <a:rPr lang="fr-FR" sz="2000" b="1" u="sng" dirty="0"/>
              <a:t>Définition: </a:t>
            </a:r>
            <a:r>
              <a:rPr lang="fr-FR" sz="2000" b="1" dirty="0">
                <a:solidFill>
                  <a:srgbClr val="FF0000"/>
                </a:solidFill>
              </a:rPr>
              <a:t>cellulite nécrosante </a:t>
            </a:r>
            <a:r>
              <a:rPr lang="fr-FR" sz="2000" dirty="0"/>
              <a:t> dans les </a:t>
            </a:r>
            <a:r>
              <a:rPr lang="fr-FR" sz="2000" dirty="0">
                <a:solidFill>
                  <a:srgbClr val="FF0000"/>
                </a:solidFill>
              </a:rPr>
              <a:t>tissus mous </a:t>
            </a:r>
            <a:r>
              <a:rPr lang="fr-FR" sz="2000" dirty="0"/>
              <a:t>des </a:t>
            </a:r>
            <a:r>
              <a:rPr lang="fr-FR" sz="2000" b="1" dirty="0"/>
              <a:t>organes génitaux externes</a:t>
            </a:r>
          </a:p>
          <a:p>
            <a:pPr lvl="0"/>
            <a:r>
              <a:rPr lang="fr-FR" sz="2000" dirty="0"/>
              <a:t>Liée en général à une </a:t>
            </a:r>
            <a:r>
              <a:rPr lang="fr-FR" sz="2000" b="1" dirty="0">
                <a:solidFill>
                  <a:srgbClr val="FF0000"/>
                </a:solidFill>
              </a:rPr>
              <a:t>infection mixte </a:t>
            </a:r>
            <a:r>
              <a:rPr lang="fr-FR" sz="2000" dirty="0"/>
              <a:t>(streptocoque, staphylocoque, </a:t>
            </a:r>
            <a:r>
              <a:rPr lang="fr-FR" sz="2000" dirty="0" err="1"/>
              <a:t>protéus</a:t>
            </a:r>
            <a:r>
              <a:rPr lang="fr-FR" sz="2000" dirty="0"/>
              <a:t>, </a:t>
            </a:r>
            <a:r>
              <a:rPr lang="fr-FR" sz="2000" dirty="0" err="1"/>
              <a:t>clostridium</a:t>
            </a:r>
            <a:r>
              <a:rPr lang="fr-FR" sz="2000" dirty="0"/>
              <a:t>).</a:t>
            </a:r>
          </a:p>
          <a:p>
            <a:pPr lvl="0"/>
            <a:r>
              <a:rPr lang="fr-FR" sz="2000" dirty="0"/>
              <a:t>Porte d’entrée de l’infection est rarement retrouvée.</a:t>
            </a:r>
          </a:p>
          <a:p>
            <a:pPr lvl="0"/>
            <a:endParaRPr lang="fr-FR" sz="1100" dirty="0"/>
          </a:p>
          <a:p>
            <a:pPr lvl="0"/>
            <a:r>
              <a:rPr lang="fr-FR" sz="2000" b="1" u="sng" dirty="0"/>
              <a:t>Cliniquement :</a:t>
            </a:r>
            <a:endParaRPr lang="fr-FR" sz="2000" dirty="0"/>
          </a:p>
          <a:p>
            <a:pPr lvl="1"/>
            <a:r>
              <a:rPr lang="fr-FR" sz="2000" dirty="0"/>
              <a:t>Le début est brutal </a:t>
            </a:r>
          </a:p>
          <a:p>
            <a:pPr lvl="1"/>
            <a:r>
              <a:rPr lang="fr-FR" sz="2000" dirty="0"/>
              <a:t>avec tuméfaction du scrotum, </a:t>
            </a:r>
          </a:p>
          <a:p>
            <a:pPr lvl="1"/>
            <a:r>
              <a:rPr lang="fr-FR" sz="2000" dirty="0"/>
              <a:t>un emphysème sous-cutané et </a:t>
            </a:r>
          </a:p>
          <a:p>
            <a:pPr lvl="1"/>
            <a:r>
              <a:rPr lang="fr-FR" sz="2000" dirty="0"/>
              <a:t>une nécrose cutanée.</a:t>
            </a:r>
          </a:p>
          <a:p>
            <a:pPr lvl="1"/>
            <a:r>
              <a:rPr lang="fr-FR" sz="2000" dirty="0"/>
              <a:t>Le testicule est indemne.</a:t>
            </a:r>
          </a:p>
          <a:p>
            <a:pPr lvl="1"/>
            <a:r>
              <a:rPr lang="fr-FR" sz="2000" dirty="0"/>
              <a:t>Il existe un syndrome infectieux avec fièvre et hyperleucocytose.</a:t>
            </a:r>
          </a:p>
          <a:p>
            <a:pPr lvl="0"/>
            <a:r>
              <a:rPr lang="fr-FR" sz="2000" b="1" u="sng" dirty="0"/>
              <a:t>Traitement :</a:t>
            </a:r>
            <a:endParaRPr lang="fr-FR" sz="2000" dirty="0"/>
          </a:p>
          <a:p>
            <a:pPr lvl="1"/>
            <a:r>
              <a:rPr lang="fr-FR" sz="2000" dirty="0"/>
              <a:t>Antibiothérapie à large spectre.</a:t>
            </a:r>
          </a:p>
          <a:p>
            <a:pPr lvl="1"/>
            <a:r>
              <a:rPr lang="fr-FR" sz="2000" dirty="0"/>
              <a:t>Incisions de décharge en cas de nécessité.</a:t>
            </a:r>
          </a:p>
          <a:p>
            <a:pPr lvl="1"/>
            <a:r>
              <a:rPr lang="fr-FR" sz="2000" dirty="0"/>
              <a:t>Compresses antiseptiques douces.</a:t>
            </a:r>
          </a:p>
          <a:p>
            <a:pPr lvl="1"/>
            <a:r>
              <a:rPr lang="fr-FR" sz="2000" dirty="0"/>
              <a:t>Excision des escarres après démarcation.</a:t>
            </a:r>
          </a:p>
          <a:p>
            <a:pPr lvl="0"/>
            <a:r>
              <a:rPr lang="fr-FR" sz="2000" b="1" u="sng" dirty="0"/>
              <a:t>Pronostic :</a:t>
            </a:r>
            <a:endParaRPr lang="fr-FR" sz="2000" dirty="0"/>
          </a:p>
          <a:p>
            <a:pPr lvl="1"/>
            <a:r>
              <a:rPr lang="fr-FR" sz="2000" dirty="0"/>
              <a:t>Le pronostic est favorable avec une excellente régénération de la peau et du scrotum.</a:t>
            </a:r>
          </a:p>
          <a:p>
            <a:pPr lvl="1"/>
            <a:r>
              <a:rPr lang="fr-FR" sz="2000" dirty="0"/>
              <a:t>Le testicule n’est en général pas atteint. </a:t>
            </a:r>
          </a:p>
        </p:txBody>
      </p:sp>
      <p:pic>
        <p:nvPicPr>
          <p:cNvPr id="8194" name="Picture 2" descr="Résultat de recherche d'images pour &quot;maladie de fournier necro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43380"/>
            <a:ext cx="214313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8043890" cy="72547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u="sng" dirty="0">
                <a:solidFill>
                  <a:srgbClr val="FF0000"/>
                </a:solidFill>
              </a:rPr>
              <a:t>GROSSE  BOURSE  CHRONIQUE :</a:t>
            </a:r>
            <a:br>
              <a:rPr lang="fr-FR" b="1" u="sng" dirty="0">
                <a:solidFill>
                  <a:srgbClr val="FF0000"/>
                </a:solidFill>
              </a:rPr>
            </a:br>
            <a:r>
              <a:rPr lang="fr-FR" sz="2700" dirty="0"/>
              <a:t>Avant  tout, il faut éliminer une tumeur testiculaire.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78645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b="1" dirty="0"/>
              <a:t>1.   </a:t>
            </a:r>
            <a:r>
              <a:rPr lang="fr-FR" b="1" u="sng" dirty="0"/>
              <a:t>CANCER  DU  TESTICULE :</a:t>
            </a:r>
            <a:endParaRPr lang="fr-FR" dirty="0"/>
          </a:p>
          <a:p>
            <a:pPr lvl="1"/>
            <a:r>
              <a:rPr lang="fr-FR" sz="2400" dirty="0"/>
              <a:t>C’est une </a:t>
            </a:r>
            <a:r>
              <a:rPr lang="fr-FR" sz="2400" b="1" dirty="0">
                <a:solidFill>
                  <a:srgbClr val="FF0000"/>
                </a:solidFill>
              </a:rPr>
              <a:t>tumeur maligne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sz="2400" b="1" dirty="0"/>
              <a:t>95%</a:t>
            </a:r>
            <a:r>
              <a:rPr lang="fr-FR" sz="2400" dirty="0"/>
              <a:t> des tumeurs sont des </a:t>
            </a:r>
            <a:r>
              <a:rPr lang="fr-FR" sz="2400" b="1" dirty="0">
                <a:solidFill>
                  <a:srgbClr val="FF0000"/>
                </a:solidFill>
              </a:rPr>
              <a:t>tumeurs germinales:</a:t>
            </a:r>
          </a:p>
          <a:p>
            <a:pPr lvl="1">
              <a:buNone/>
            </a:pPr>
            <a:r>
              <a:rPr lang="fr-FR" sz="2400" dirty="0"/>
              <a:t>     Deux types: TGNS et TGS (séminomes)</a:t>
            </a:r>
          </a:p>
          <a:p>
            <a:pPr lvl="1"/>
            <a:r>
              <a:rPr lang="fr-FR" sz="2400" dirty="0"/>
              <a:t>plus fréquent chez </a:t>
            </a:r>
            <a:r>
              <a:rPr lang="fr-FR" sz="2400" b="1" dirty="0">
                <a:solidFill>
                  <a:srgbClr val="FF0000"/>
                </a:solidFill>
              </a:rPr>
              <a:t>l'homme jeune </a:t>
            </a:r>
            <a:r>
              <a:rPr lang="fr-FR" sz="2400" dirty="0"/>
              <a:t>(</a:t>
            </a:r>
            <a:r>
              <a:rPr lang="fr-FR" sz="2400" b="1" dirty="0">
                <a:solidFill>
                  <a:srgbClr val="FF0000"/>
                </a:solidFill>
              </a:rPr>
              <a:t>20 et 35 ans </a:t>
            </a:r>
            <a:r>
              <a:rPr lang="fr-FR" sz="2400" dirty="0"/>
              <a:t>)</a:t>
            </a:r>
          </a:p>
          <a:p>
            <a:pPr lvl="1">
              <a:buNone/>
            </a:pPr>
            <a:r>
              <a:rPr lang="fr-FR" sz="2400" dirty="0"/>
              <a:t>    avec deux pics de fréquence  lors de la 3ème décade (TGNS) </a:t>
            </a:r>
          </a:p>
          <a:p>
            <a:pPr lvl="1">
              <a:buNone/>
            </a:pPr>
            <a:r>
              <a:rPr lang="fr-FR" sz="2400" dirty="0"/>
              <a:t>    et la 4ème décade pour(TGS).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1</a:t>
            </a:r>
            <a:r>
              <a:rPr lang="fr-FR" sz="2400" b="1" baseline="30000" dirty="0">
                <a:solidFill>
                  <a:srgbClr val="FF0000"/>
                </a:solidFill>
              </a:rPr>
              <a:t>ère</a:t>
            </a:r>
            <a:r>
              <a:rPr lang="fr-FR" sz="2400" b="1" dirty="0">
                <a:solidFill>
                  <a:srgbClr val="FF0000"/>
                </a:solidFill>
              </a:rPr>
              <a:t> cause </a:t>
            </a:r>
            <a:r>
              <a:rPr lang="fr-FR" sz="2400" dirty="0"/>
              <a:t>de </a:t>
            </a:r>
            <a:r>
              <a:rPr lang="fr-FR" sz="2400" b="1" dirty="0"/>
              <a:t>mortalité par cancer</a:t>
            </a:r>
            <a:r>
              <a:rPr lang="fr-FR" sz="2400" dirty="0"/>
              <a:t> chez </a:t>
            </a:r>
            <a:r>
              <a:rPr lang="fr-FR" sz="2400" b="1" dirty="0"/>
              <a:t>l’adulte.</a:t>
            </a:r>
          </a:p>
          <a:p>
            <a:pPr lvl="1"/>
            <a:r>
              <a:rPr lang="fr-FR" sz="2400" b="1" dirty="0" err="1">
                <a:solidFill>
                  <a:srgbClr val="FF0000"/>
                </a:solidFill>
              </a:rPr>
              <a:t>Orchidectomie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diagnostique et thérapeutique : preuve histologique et première étape du traitement.</a:t>
            </a:r>
          </a:p>
          <a:p>
            <a:pPr lvl="1"/>
            <a:r>
              <a:rPr lang="fr-FR" sz="2400" dirty="0"/>
              <a:t>dans </a:t>
            </a:r>
            <a:r>
              <a:rPr lang="fr-FR" sz="2400" b="1" dirty="0"/>
              <a:t>90% </a:t>
            </a:r>
            <a:r>
              <a:rPr lang="fr-FR" sz="2400" dirty="0"/>
              <a:t>des cas </a:t>
            </a:r>
            <a:r>
              <a:rPr lang="fr-FR" sz="2400" b="1" dirty="0">
                <a:solidFill>
                  <a:srgbClr val="FF0000"/>
                </a:solidFill>
              </a:rPr>
              <a:t>radio-</a:t>
            </a:r>
            <a:r>
              <a:rPr lang="fr-FR" sz="2400" b="1" dirty="0" err="1">
                <a:solidFill>
                  <a:srgbClr val="FF0000"/>
                </a:solidFill>
              </a:rPr>
              <a:t>chimiosensible</a:t>
            </a:r>
            <a:r>
              <a:rPr lang="fr-FR" sz="2400" b="1" dirty="0"/>
              <a:t>.</a:t>
            </a:r>
            <a:endParaRPr lang="fr-FR" sz="2400" dirty="0"/>
          </a:p>
          <a:p>
            <a:pPr lvl="1"/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500042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1.   </a:t>
            </a:r>
            <a:r>
              <a:rPr lang="fr-FR" b="1" u="sng" dirty="0"/>
              <a:t>CANCER  DU  TESTICULE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b="1" u="sng" dirty="0">
                <a:solidFill>
                  <a:srgbClr val="FF0000"/>
                </a:solidFill>
              </a:rPr>
              <a:t>Diagnostic</a:t>
            </a:r>
            <a:r>
              <a:rPr lang="fr-FR" dirty="0"/>
              <a:t> :</a:t>
            </a:r>
          </a:p>
          <a:p>
            <a:pPr lvl="1"/>
            <a:r>
              <a:rPr lang="fr-FR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Masse </a:t>
            </a:r>
            <a:r>
              <a:rPr lang="fr-FR" sz="3200" b="1" i="1" dirty="0"/>
              <a:t>dure, irrégulière</a:t>
            </a:r>
            <a:r>
              <a:rPr lang="fr-FR" sz="3200" dirty="0"/>
              <a:t> et </a:t>
            </a:r>
            <a:r>
              <a:rPr lang="fr-FR" sz="3200" b="1" i="1" dirty="0"/>
              <a:t>indolore </a:t>
            </a:r>
            <a:r>
              <a:rPr lang="fr-FR" sz="3200" dirty="0"/>
              <a:t>au sein d’un testicule.</a:t>
            </a:r>
          </a:p>
          <a:p>
            <a:pPr lvl="1"/>
            <a:r>
              <a:rPr lang="fr-FR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Testicule </a:t>
            </a:r>
            <a:r>
              <a:rPr lang="fr-FR" sz="3200" b="1" i="1" dirty="0"/>
              <a:t>augmenté de volume, opaque,</a:t>
            </a:r>
            <a:r>
              <a:rPr lang="fr-FR" sz="3200" dirty="0"/>
              <a:t> surmonté d’un </a:t>
            </a:r>
            <a:r>
              <a:rPr lang="fr-FR" sz="3200" b="1" i="1" dirty="0"/>
              <a:t>épididyme, de taille normale</a:t>
            </a:r>
            <a:r>
              <a:rPr lang="fr-FR" sz="3200" dirty="0"/>
              <a:t> dont il est </a:t>
            </a:r>
            <a:r>
              <a:rPr lang="fr-FR" sz="3200" b="1" i="1" dirty="0"/>
              <a:t>séparé par un sillon : </a:t>
            </a:r>
            <a:r>
              <a:rPr lang="fr-FR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signe de CHEVASSU.</a:t>
            </a:r>
          </a:p>
          <a:p>
            <a:pPr lvl="1"/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Signes généraux </a:t>
            </a:r>
            <a:r>
              <a:rPr lang="fr-FR" sz="3200" b="1" dirty="0"/>
              <a:t>:</a:t>
            </a:r>
            <a:endParaRPr lang="fr-FR" sz="3200" dirty="0"/>
          </a:p>
          <a:p>
            <a:pPr lvl="2"/>
            <a:r>
              <a:rPr lang="fr-FR" sz="3200" b="1" i="1" u="sng" dirty="0"/>
              <a:t>gynécomastie</a:t>
            </a:r>
            <a:r>
              <a:rPr lang="fr-FR" sz="3200" dirty="0"/>
              <a:t> (évoquer une tumeur à cellules de </a:t>
            </a:r>
            <a:r>
              <a:rPr lang="fr-FR" sz="3200" dirty="0" err="1"/>
              <a:t>Leydig</a:t>
            </a:r>
            <a:r>
              <a:rPr lang="fr-FR" sz="3200" dirty="0"/>
              <a:t>), secondaire à la sécrétion d'HCG ;</a:t>
            </a:r>
          </a:p>
          <a:p>
            <a:pPr lvl="2"/>
            <a:r>
              <a:rPr lang="fr-FR" sz="3200" b="1" i="1" u="sng" dirty="0"/>
              <a:t>métastases</a:t>
            </a:r>
            <a:r>
              <a:rPr lang="fr-FR" sz="3200" i="1" u="sng" dirty="0"/>
              <a:t> </a:t>
            </a:r>
            <a:r>
              <a:rPr lang="fr-FR" sz="3200" dirty="0"/>
              <a:t>: adénopathies sus-claviculaires , adénopathie </a:t>
            </a:r>
            <a:r>
              <a:rPr lang="fr-FR" sz="3200" dirty="0" err="1"/>
              <a:t>rétropéritonéale</a:t>
            </a:r>
            <a:r>
              <a:rPr lang="fr-FR" sz="3200" dirty="0"/>
              <a:t>  (masse abdominale palpable)</a:t>
            </a:r>
          </a:p>
          <a:p>
            <a:pPr lvl="2"/>
            <a:r>
              <a:rPr lang="fr-FR" sz="3200" b="1" i="1" u="sng" dirty="0"/>
              <a:t>altération de l’état général</a:t>
            </a:r>
          </a:p>
          <a:p>
            <a:pPr lvl="1"/>
            <a:r>
              <a:rPr lang="fr-FR" sz="3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Echographie </a:t>
            </a:r>
            <a:r>
              <a:rPr lang="fr-FR" sz="3200" b="1" u="sng" dirty="0"/>
              <a:t>:</a:t>
            </a:r>
            <a:r>
              <a:rPr lang="fr-FR" sz="3200" dirty="0"/>
              <a:t> précise le siège, la taille et l’aspect de la lésion (nodule </a:t>
            </a:r>
            <a:r>
              <a:rPr lang="fr-FR" sz="3200" dirty="0" err="1"/>
              <a:t>hypoéchogène</a:t>
            </a:r>
            <a:r>
              <a:rPr lang="fr-FR" sz="3200" dirty="0"/>
              <a:t> ou hétérogène  généralement </a:t>
            </a:r>
            <a:r>
              <a:rPr lang="fr-FR" sz="3200" dirty="0" err="1"/>
              <a:t>hypervascularisé</a:t>
            </a:r>
            <a:r>
              <a:rPr lang="fr-FR" sz="3200" dirty="0"/>
              <a:t>)</a:t>
            </a:r>
          </a:p>
          <a:p>
            <a:pPr lvl="1"/>
            <a:r>
              <a:rPr lang="fr-FR" sz="3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Marqueurs </a:t>
            </a:r>
            <a:r>
              <a:rPr lang="fr-FR" sz="3200" b="1" u="sng" dirty="0"/>
              <a:t>: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alpha </a:t>
            </a:r>
            <a:r>
              <a:rPr lang="fr-FR" sz="3200" b="1" dirty="0" err="1">
                <a:solidFill>
                  <a:srgbClr val="FF0000"/>
                </a:solidFill>
              </a:rPr>
              <a:t>foetoprotéine</a:t>
            </a:r>
            <a:r>
              <a:rPr lang="fr-FR" sz="3200" b="1" dirty="0"/>
              <a:t>, </a:t>
            </a:r>
            <a:r>
              <a:rPr lang="fr-FR" sz="3200" b="1" dirty="0">
                <a:solidFill>
                  <a:srgbClr val="FF0000"/>
                </a:solidFill>
              </a:rPr>
              <a:t>HCG </a:t>
            </a:r>
            <a:r>
              <a:rPr lang="fr-FR" sz="3200" b="1" dirty="0"/>
              <a:t>et</a:t>
            </a:r>
            <a:r>
              <a:rPr lang="fr-FR" sz="3200" b="1" dirty="0">
                <a:solidFill>
                  <a:srgbClr val="FF0000"/>
                </a:solidFill>
              </a:rPr>
              <a:t> LDH</a:t>
            </a:r>
          </a:p>
          <a:p>
            <a:pPr lvl="1"/>
            <a:r>
              <a:rPr lang="fr-FR" sz="3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 de certitude</a:t>
            </a:r>
            <a:r>
              <a:rPr lang="fr-FR" sz="3200" b="1" u="sng" dirty="0"/>
              <a:t> </a:t>
            </a:r>
            <a:r>
              <a:rPr lang="fr-FR" sz="3200" dirty="0"/>
              <a:t>est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anatomopathologique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  <a:p>
            <a:pPr fontAlgn="t"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6900882" cy="654032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dirty="0"/>
              <a:t>1.   </a:t>
            </a:r>
            <a:r>
              <a:rPr lang="fr-FR" b="1" u="sng" dirty="0"/>
              <a:t>CANCER  DU  TESTICULE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47500" lnSpcReduction="20000"/>
          </a:bodyPr>
          <a:lstStyle/>
          <a:p>
            <a:r>
              <a:rPr lang="fr-FR" sz="4200" b="1" u="sng" dirty="0">
                <a:solidFill>
                  <a:srgbClr val="FF0000"/>
                </a:solidFill>
              </a:rPr>
              <a:t>Anatomie pathologique</a:t>
            </a:r>
          </a:p>
          <a:p>
            <a:r>
              <a:rPr lang="fr-FR" sz="4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Tumeurs primitives</a:t>
            </a:r>
            <a:endParaRPr lang="fr-FR" sz="4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fontAlgn="t">
              <a:buFont typeface="Arial"/>
              <a:buChar char="•"/>
            </a:pPr>
            <a:r>
              <a:rPr lang="fr-FR" sz="4200" b="1" u="sng" dirty="0"/>
              <a:t>Tm germinales </a:t>
            </a:r>
            <a:r>
              <a:rPr lang="fr-FR" sz="4200" dirty="0"/>
              <a:t>(90 à 95 %) </a:t>
            </a:r>
          </a:p>
          <a:p>
            <a:pPr lvl="2" fontAlgn="t">
              <a:buFont typeface="Arial"/>
              <a:buChar char="•"/>
            </a:pPr>
            <a:r>
              <a:rPr lang="fr-FR" sz="4200" dirty="0"/>
              <a:t>Séminomes </a:t>
            </a:r>
          </a:p>
          <a:p>
            <a:pPr lvl="2" fontAlgn="t">
              <a:buFont typeface="Arial"/>
              <a:buChar char="•"/>
            </a:pPr>
            <a:r>
              <a:rPr lang="fr-FR" sz="4200" dirty="0"/>
              <a:t>Tumeurs non </a:t>
            </a:r>
            <a:r>
              <a:rPr lang="fr-FR" sz="4200" dirty="0" err="1"/>
              <a:t>séminomateuses</a:t>
            </a:r>
            <a:r>
              <a:rPr lang="fr-FR" sz="4200" dirty="0"/>
              <a:t> :carcinome embryonnaire ,</a:t>
            </a:r>
            <a:r>
              <a:rPr lang="fr-FR" sz="4200" dirty="0" err="1"/>
              <a:t>choriocarcinome</a:t>
            </a:r>
            <a:r>
              <a:rPr lang="fr-FR" sz="4200" dirty="0"/>
              <a:t> tératome , tumeur du sac vitellin</a:t>
            </a:r>
          </a:p>
          <a:p>
            <a:pPr lvl="1" fontAlgn="t">
              <a:buFont typeface="Arial"/>
              <a:buChar char="•"/>
            </a:pPr>
            <a:r>
              <a:rPr lang="fr-FR" sz="4200" b="1" u="sng" dirty="0"/>
              <a:t>Tm non germinales </a:t>
            </a:r>
            <a:r>
              <a:rPr lang="fr-FR" sz="4200" dirty="0"/>
              <a:t>(5 à 10 %) </a:t>
            </a:r>
          </a:p>
          <a:p>
            <a:pPr lvl="2" fontAlgn="t">
              <a:buFont typeface="Arial"/>
              <a:buChar char="•"/>
            </a:pPr>
            <a:r>
              <a:rPr lang="fr-FR" sz="4200" dirty="0"/>
              <a:t>Tm à cellules de </a:t>
            </a:r>
            <a:r>
              <a:rPr lang="fr-FR" sz="4200" dirty="0" err="1"/>
              <a:t>Leydig</a:t>
            </a:r>
            <a:r>
              <a:rPr lang="fr-FR" sz="4200" dirty="0"/>
              <a:t> et Tm à cellules de </a:t>
            </a:r>
            <a:r>
              <a:rPr lang="fr-FR" sz="4200" dirty="0" err="1"/>
              <a:t>Sertoli</a:t>
            </a:r>
            <a:endParaRPr lang="fr-FR" sz="4200" dirty="0"/>
          </a:p>
          <a:p>
            <a:pPr lvl="2" fontAlgn="t">
              <a:buNone/>
            </a:pPr>
            <a:endParaRPr lang="fr-FR" sz="4200" dirty="0"/>
          </a:p>
          <a:p>
            <a:pPr fontAlgn="t">
              <a:buFont typeface="Arial"/>
              <a:buChar char="•"/>
            </a:pPr>
            <a:r>
              <a:rPr lang="fr-FR" sz="4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Tumeurs secondaires </a:t>
            </a:r>
            <a:r>
              <a:rPr lang="fr-FR" sz="4200" b="1" dirty="0"/>
              <a:t>: </a:t>
            </a:r>
            <a:r>
              <a:rPr lang="fr-FR" sz="4200" dirty="0">
                <a:solidFill>
                  <a:schemeClr val="dk1"/>
                </a:solidFill>
              </a:rPr>
              <a:t>Lymphomes ; Leucémie aiguë </a:t>
            </a:r>
            <a:r>
              <a:rPr lang="fr-FR" sz="4200" dirty="0" err="1">
                <a:solidFill>
                  <a:schemeClr val="dk1"/>
                </a:solidFill>
              </a:rPr>
              <a:t>lymphoblastique</a:t>
            </a:r>
            <a:br>
              <a:rPr lang="fr-FR" sz="4200" dirty="0"/>
            </a:br>
            <a:r>
              <a:rPr lang="fr-FR" sz="4200" dirty="0"/>
              <a:t>et </a:t>
            </a:r>
            <a:r>
              <a:rPr lang="fr-FR" sz="4200" dirty="0">
                <a:solidFill>
                  <a:schemeClr val="dk1"/>
                </a:solidFill>
              </a:rPr>
              <a:t>Métastases : prostate, poumon, mélanome, rein…</a:t>
            </a:r>
          </a:p>
          <a:p>
            <a:pPr fontAlgn="t">
              <a:buFont typeface="Arial"/>
              <a:buChar char="•"/>
            </a:pPr>
            <a:endParaRPr lang="fr-FR" sz="4200" b="1" u="sng" dirty="0">
              <a:solidFill>
                <a:srgbClr val="FF0000"/>
              </a:solidFill>
            </a:endParaRPr>
          </a:p>
          <a:p>
            <a:r>
              <a:rPr lang="fr-FR" sz="4200" b="1" u="sng" dirty="0">
                <a:solidFill>
                  <a:srgbClr val="FF0000"/>
                </a:solidFill>
              </a:rPr>
              <a:t>Traitement </a:t>
            </a:r>
          </a:p>
          <a:p>
            <a:pPr lvl="1"/>
            <a:r>
              <a:rPr lang="fr-FR" sz="4200" dirty="0"/>
              <a:t>C’est l’</a:t>
            </a:r>
            <a:r>
              <a:rPr lang="fr-FR" sz="4200" b="1" dirty="0"/>
              <a:t> </a:t>
            </a:r>
            <a:r>
              <a:rPr lang="fr-FR" sz="4200" b="1" dirty="0" err="1"/>
              <a:t>Orchidectomie</a:t>
            </a:r>
            <a:r>
              <a:rPr lang="fr-FR" sz="4200" b="1" dirty="0"/>
              <a:t> </a:t>
            </a:r>
            <a:r>
              <a:rPr lang="fr-FR" sz="4200" dirty="0"/>
              <a:t>par voie inguinale après ligature – section du pédicule en 1</a:t>
            </a:r>
            <a:r>
              <a:rPr lang="fr-FR" sz="4200" baseline="30000" dirty="0"/>
              <a:t>er</a:t>
            </a:r>
            <a:r>
              <a:rPr lang="fr-FR" sz="4200" dirty="0"/>
              <a:t> avec étude </a:t>
            </a:r>
            <a:r>
              <a:rPr lang="fr-FR" sz="4200" b="1" dirty="0"/>
              <a:t>anatomopathologique</a:t>
            </a:r>
            <a:r>
              <a:rPr lang="fr-FR" sz="4200" dirty="0"/>
              <a:t> </a:t>
            </a:r>
            <a:r>
              <a:rPr lang="fr-FR" sz="4200" dirty="0">
                <a:sym typeface="Wingdings"/>
              </a:rPr>
              <a:t></a:t>
            </a:r>
            <a:r>
              <a:rPr lang="fr-FR" sz="4200" dirty="0"/>
              <a:t> </a:t>
            </a:r>
            <a:r>
              <a:rPr lang="fr-FR" sz="4200" b="1" dirty="0"/>
              <a:t>diagnostic de certitude.</a:t>
            </a:r>
            <a:endParaRPr lang="fr-FR" sz="4200" dirty="0"/>
          </a:p>
          <a:p>
            <a:pPr lvl="1"/>
            <a:r>
              <a:rPr lang="fr-FR" sz="4200" dirty="0"/>
              <a:t>TDM </a:t>
            </a:r>
            <a:r>
              <a:rPr lang="fr-FR" sz="4200" dirty="0" err="1"/>
              <a:t>thoraco</a:t>
            </a:r>
            <a:r>
              <a:rPr lang="fr-FR" sz="4200" dirty="0"/>
              <a:t>-abdomino-pelvienne</a:t>
            </a:r>
            <a:r>
              <a:rPr lang="fr-FR" sz="4200" dirty="0">
                <a:sym typeface="Wingdings"/>
              </a:rPr>
              <a:t></a:t>
            </a:r>
            <a:r>
              <a:rPr lang="fr-FR" sz="4200" dirty="0"/>
              <a:t> bilan d’extension.</a:t>
            </a:r>
          </a:p>
          <a:p>
            <a:pPr lvl="1"/>
            <a:r>
              <a:rPr lang="fr-FR" sz="4200" b="1" dirty="0"/>
              <a:t>Chimio-radiothérapie</a:t>
            </a:r>
            <a:r>
              <a:rPr lang="fr-FR" sz="4200" dirty="0"/>
              <a:t> pour </a:t>
            </a:r>
            <a:r>
              <a:rPr lang="fr-FR" sz="4200" dirty="0" err="1"/>
              <a:t>tm</a:t>
            </a:r>
            <a:r>
              <a:rPr lang="fr-FR" sz="4200" dirty="0"/>
              <a:t> germinales </a:t>
            </a:r>
            <a:r>
              <a:rPr lang="fr-FR" sz="4200" dirty="0" err="1"/>
              <a:t>seminomateuses</a:t>
            </a:r>
            <a:r>
              <a:rPr lang="fr-FR" sz="4200" dirty="0"/>
              <a:t>.</a:t>
            </a:r>
          </a:p>
          <a:p>
            <a:pPr lvl="1"/>
            <a:r>
              <a:rPr lang="fr-FR" sz="4200" b="1" dirty="0"/>
              <a:t>Chimio seule </a:t>
            </a:r>
            <a:r>
              <a:rPr lang="fr-FR" sz="4200" dirty="0"/>
              <a:t>pour les </a:t>
            </a:r>
            <a:r>
              <a:rPr lang="fr-FR" sz="4200" dirty="0" err="1"/>
              <a:t>tm</a:t>
            </a:r>
            <a:r>
              <a:rPr lang="fr-FR" sz="4200" dirty="0"/>
              <a:t> germinale non </a:t>
            </a:r>
            <a:r>
              <a:rPr lang="fr-FR" sz="4200" dirty="0" err="1"/>
              <a:t>seminomateuse</a:t>
            </a:r>
            <a:r>
              <a:rPr lang="fr-FR" sz="4200" dirty="0"/>
              <a:t> </a:t>
            </a:r>
          </a:p>
          <a:p>
            <a:pPr lvl="0"/>
            <a:r>
              <a:rPr lang="fr-FR" sz="4200" b="1" u="sng" dirty="0">
                <a:solidFill>
                  <a:srgbClr val="FF0000"/>
                </a:solidFill>
              </a:rPr>
              <a:t>Pronostic :</a:t>
            </a:r>
            <a:endParaRPr lang="fr-FR" sz="4200" dirty="0">
              <a:solidFill>
                <a:srgbClr val="FF0000"/>
              </a:solidFill>
            </a:endParaRPr>
          </a:p>
          <a:p>
            <a:pPr lvl="1"/>
            <a:r>
              <a:rPr lang="fr-FR" sz="4200" dirty="0"/>
              <a:t>Dépend du </a:t>
            </a:r>
            <a:r>
              <a:rPr lang="fr-FR" sz="4200" b="1" dirty="0"/>
              <a:t>diagnostic</a:t>
            </a:r>
            <a:r>
              <a:rPr lang="fr-FR" sz="4200" dirty="0"/>
              <a:t> et d’un </a:t>
            </a:r>
            <a:r>
              <a:rPr lang="fr-FR" sz="4200" b="1" dirty="0"/>
              <a:t>traitement précoce</a:t>
            </a:r>
            <a:endParaRPr lang="fr-FR" sz="42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286908" cy="6858000"/>
          </a:xfrm>
        </p:spPr>
        <p:txBody>
          <a:bodyPr>
            <a:noAutofit/>
          </a:bodyPr>
          <a:lstStyle/>
          <a:p>
            <a:pPr marL="457200" lvl="0" indent="-457200">
              <a:buAutoNum type="arabicPeriod" startAt="2"/>
            </a:pPr>
            <a:r>
              <a:rPr lang="fr-FR" sz="2400" b="1" u="sng" dirty="0"/>
              <a:t>HYDROCELE :</a:t>
            </a:r>
          </a:p>
          <a:p>
            <a:pPr marL="457200" lvl="0" indent="-457200">
              <a:buNone/>
            </a:pPr>
            <a:endParaRPr lang="fr-FR" sz="1400" dirty="0"/>
          </a:p>
          <a:p>
            <a:pPr lvl="0"/>
            <a:r>
              <a:rPr lang="fr-FR" sz="1800" dirty="0"/>
              <a:t>Cause la plus fréquente de grosse bourse chronique chez l’adulte.</a:t>
            </a:r>
          </a:p>
          <a:p>
            <a:pPr lvl="0"/>
            <a:r>
              <a:rPr lang="fr-FR" sz="1800" dirty="0"/>
              <a:t>épanchement liquidien entre les feuillets de la séreuse vaginale.</a:t>
            </a:r>
          </a:p>
          <a:p>
            <a:pPr lvl="0">
              <a:buNone/>
            </a:pPr>
            <a:endParaRPr lang="fr-FR" sz="1800" dirty="0"/>
          </a:p>
          <a:p>
            <a:pPr lvl="0"/>
            <a:r>
              <a:rPr lang="fr-FR" sz="1800" b="1" u="sng" dirty="0"/>
              <a:t>Diagnostic :</a:t>
            </a:r>
            <a:endParaRPr lang="fr-FR" sz="1800" dirty="0"/>
          </a:p>
          <a:p>
            <a:pPr lvl="1"/>
            <a:r>
              <a:rPr lang="fr-FR" sz="1800" dirty="0"/>
              <a:t>Tuméfaction rénitente, indolore, irréductible, sans signe inflammatoire.</a:t>
            </a:r>
          </a:p>
          <a:p>
            <a:pPr lvl="1"/>
            <a:r>
              <a:rPr lang="fr-FR" sz="1800" dirty="0" err="1"/>
              <a:t>Transillumination</a:t>
            </a:r>
            <a:r>
              <a:rPr lang="fr-FR" sz="1800" dirty="0"/>
              <a:t> positive : confirme la présence de liquide clair.</a:t>
            </a:r>
          </a:p>
          <a:p>
            <a:pPr lvl="1">
              <a:buNone/>
            </a:pPr>
            <a:endParaRPr lang="fr-FR" sz="1800" dirty="0"/>
          </a:p>
          <a:p>
            <a:pPr lvl="0"/>
            <a:r>
              <a:rPr lang="fr-FR" sz="1800" b="1" u="sng" dirty="0"/>
              <a:t>Echographie :</a:t>
            </a:r>
            <a:endParaRPr lang="fr-FR" sz="1800" dirty="0"/>
          </a:p>
          <a:p>
            <a:pPr lvl="1"/>
            <a:r>
              <a:rPr lang="fr-FR" sz="1800" dirty="0"/>
              <a:t>Confirme le diagnostic.</a:t>
            </a:r>
          </a:p>
          <a:p>
            <a:pPr lvl="1"/>
            <a:r>
              <a:rPr lang="fr-FR" sz="1800" dirty="0"/>
              <a:t>Aspect et volume du testicule.</a:t>
            </a:r>
          </a:p>
          <a:p>
            <a:pPr lvl="1"/>
            <a:r>
              <a:rPr lang="fr-FR" sz="1800" b="1" dirty="0"/>
              <a:t>Hydrocèle réactionnelle :</a:t>
            </a:r>
            <a:endParaRPr lang="fr-FR" sz="1800" dirty="0"/>
          </a:p>
          <a:p>
            <a:pPr lvl="2"/>
            <a:r>
              <a:rPr lang="fr-FR" sz="1800" b="1" dirty="0"/>
              <a:t>Aiguë :</a:t>
            </a:r>
            <a:r>
              <a:rPr lang="fr-FR" sz="1800" dirty="0"/>
              <a:t> torsion du cordon spermatique, </a:t>
            </a:r>
            <a:r>
              <a:rPr lang="fr-FR" sz="1800" dirty="0" err="1"/>
              <a:t>orchiépididymite</a:t>
            </a:r>
            <a:r>
              <a:rPr lang="fr-FR" sz="1800" dirty="0"/>
              <a:t> aiguë.</a:t>
            </a:r>
          </a:p>
          <a:p>
            <a:pPr lvl="2"/>
            <a:r>
              <a:rPr lang="fr-FR" sz="1800" b="1" dirty="0"/>
              <a:t>Chronique :</a:t>
            </a:r>
            <a:r>
              <a:rPr lang="fr-FR" sz="1800" dirty="0"/>
              <a:t> tuberculose, tumeur testiculaire.</a:t>
            </a:r>
          </a:p>
          <a:p>
            <a:pPr lvl="1"/>
            <a:r>
              <a:rPr lang="fr-FR" sz="1800" b="1" dirty="0"/>
              <a:t>Idiopathique.</a:t>
            </a:r>
          </a:p>
          <a:p>
            <a:pPr lvl="1"/>
            <a:endParaRPr lang="fr-FR" sz="1800" dirty="0"/>
          </a:p>
          <a:p>
            <a:pPr lvl="0"/>
            <a:r>
              <a:rPr lang="fr-FR" sz="1800" b="1" u="sng" dirty="0"/>
              <a:t>Traitement :</a:t>
            </a:r>
            <a:endParaRPr lang="fr-FR" sz="1800" dirty="0"/>
          </a:p>
          <a:p>
            <a:pPr lvl="1"/>
            <a:r>
              <a:rPr lang="fr-FR" sz="1800" dirty="0"/>
              <a:t>Résection – plicature de la vaginale.</a:t>
            </a:r>
          </a:p>
        </p:txBody>
      </p:sp>
      <p:pic>
        <p:nvPicPr>
          <p:cNvPr id="8" name="Image 7" descr="hydroc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0"/>
            <a:ext cx="1928794" cy="1928794"/>
          </a:xfrm>
          <a:prstGeom prst="rect">
            <a:avLst/>
          </a:prstGeom>
        </p:spPr>
      </p:pic>
      <p:pic>
        <p:nvPicPr>
          <p:cNvPr id="9" name="Image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5072074"/>
            <a:ext cx="2428892" cy="1616317"/>
          </a:xfrm>
          <a:prstGeom prst="rect">
            <a:avLst/>
          </a:prstGeom>
        </p:spPr>
      </p:pic>
      <p:pic>
        <p:nvPicPr>
          <p:cNvPr id="8194" name="Picture 2" descr="C:\Users\daksi\Desktop\ahmed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928934"/>
            <a:ext cx="2512352" cy="140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sz="2200" dirty="0"/>
              <a:t>Selon le mode d’installation :</a:t>
            </a:r>
          </a:p>
          <a:p>
            <a:pPr lvl="1">
              <a:defRPr/>
            </a:pPr>
            <a:r>
              <a:rPr lang="fr-FR" sz="2200" b="1" i="1" u="sng" dirty="0"/>
              <a:t>Grosse bourse aigue</a:t>
            </a:r>
            <a:r>
              <a:rPr lang="fr-FR" sz="2200" u="sng" dirty="0"/>
              <a:t>:</a:t>
            </a:r>
            <a:r>
              <a:rPr lang="fr-FR" sz="2200" dirty="0"/>
              <a:t> 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200" b="1" i="1" dirty="0">
                <a:solidFill>
                  <a:srgbClr val="FF0000"/>
                </a:solidFill>
              </a:rPr>
              <a:t>La torsion du cordon spermatique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000" i="1" dirty="0"/>
              <a:t>est le 1</a:t>
            </a:r>
            <a:r>
              <a:rPr lang="fr-FR" sz="2000" i="1" baseline="30000" dirty="0"/>
              <a:t>er</a:t>
            </a:r>
            <a:r>
              <a:rPr lang="fr-FR" sz="2000" i="1" dirty="0"/>
              <a:t> diagnostic à évoquer.</a:t>
            </a:r>
            <a:r>
              <a:rPr lang="fr-FR" sz="2200" i="1" dirty="0"/>
              <a:t> 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000" i="1" dirty="0"/>
              <a:t>ORCHIEPIDIDYMITE  AIGUE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000" i="1" dirty="0"/>
              <a:t> Torsion de l’annexe épididymaires  -  testiculaire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000" i="1" dirty="0"/>
              <a:t>Traumatismes testiculaires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000" i="1" dirty="0"/>
              <a:t>Hernie </a:t>
            </a:r>
            <a:r>
              <a:rPr lang="fr-FR" sz="2000" i="1" dirty="0" err="1"/>
              <a:t>inguino</a:t>
            </a:r>
            <a:r>
              <a:rPr lang="fr-FR" sz="2000" i="1" dirty="0"/>
              <a:t>-scrotale étranglée 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fr-FR" sz="2000" i="1" dirty="0"/>
              <a:t>Gangrène DE FOURNIER (</a:t>
            </a:r>
            <a:r>
              <a:rPr lang="fr-FR" sz="2000" i="1" dirty="0" err="1"/>
              <a:t>Fascéite</a:t>
            </a:r>
            <a:r>
              <a:rPr lang="fr-FR" sz="2000" i="1" dirty="0"/>
              <a:t> Nécrosante)</a:t>
            </a:r>
          </a:p>
          <a:p>
            <a:pPr lvl="1">
              <a:defRPr/>
            </a:pPr>
            <a:r>
              <a:rPr lang="fr-FR" sz="2200" b="1" i="1" u="sng" dirty="0"/>
              <a:t>Grosse bourse chronique :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b="1" i="1" dirty="0">
                <a:solidFill>
                  <a:srgbClr val="FF0000"/>
                </a:solidFill>
              </a:rPr>
              <a:t>Tumeur testiculaire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i="1" dirty="0"/>
              <a:t>Hydrocèle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i="1" dirty="0"/>
              <a:t>Varicocèle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i="1" dirty="0"/>
              <a:t>Hématocèle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i="1" dirty="0"/>
              <a:t>Pathologies épididymaires chroniques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fr-FR" sz="2000" i="1" dirty="0"/>
              <a:t>Kyste du cordon </a:t>
            </a:r>
          </a:p>
          <a:p>
            <a:pPr lvl="2">
              <a:buNone/>
              <a:defRPr/>
            </a:pPr>
            <a:endParaRPr lang="fr-FR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2143108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I- INTRODUCTION</a:t>
            </a:r>
            <a:endParaRPr lang="fr-FR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fr-FR" sz="2800" b="1" dirty="0"/>
              <a:t>3.  </a:t>
            </a:r>
            <a:r>
              <a:rPr lang="fr-FR" sz="2800" b="1" u="sng" dirty="0"/>
              <a:t>VARICOCELE :</a:t>
            </a:r>
            <a:endParaRPr lang="fr-FR" sz="2800" dirty="0"/>
          </a:p>
          <a:p>
            <a:pPr lvl="0"/>
            <a:r>
              <a:rPr lang="fr-FR" sz="2000" dirty="0"/>
              <a:t>Dilatation des veines spermatiques du plexus </a:t>
            </a:r>
            <a:r>
              <a:rPr lang="fr-FR" sz="2000" dirty="0" err="1"/>
              <a:t>paupiniforme</a:t>
            </a:r>
            <a:r>
              <a:rPr lang="fr-FR" sz="2000" dirty="0"/>
              <a:t>.</a:t>
            </a:r>
          </a:p>
          <a:p>
            <a:pPr lvl="0"/>
            <a:r>
              <a:rPr lang="fr-FR" sz="2000" dirty="0"/>
              <a:t>Gauche dans 90%  des cas</a:t>
            </a:r>
          </a:p>
          <a:p>
            <a:pPr lvl="0"/>
            <a:r>
              <a:rPr lang="fr-FR" sz="2000" u="sng" dirty="0"/>
              <a:t>Circonstance de découverte </a:t>
            </a:r>
            <a:r>
              <a:rPr lang="fr-FR" sz="2000" dirty="0"/>
              <a:t> :</a:t>
            </a:r>
          </a:p>
          <a:p>
            <a:pPr lvl="1"/>
            <a:r>
              <a:rPr lang="fr-FR" sz="2000" dirty="0"/>
              <a:t> paquet bleuté sous la peau.</a:t>
            </a:r>
          </a:p>
          <a:p>
            <a:pPr lvl="1"/>
            <a:r>
              <a:rPr lang="fr-FR" sz="2000" dirty="0"/>
              <a:t>Pesanteur scrotale</a:t>
            </a:r>
          </a:p>
          <a:p>
            <a:pPr lvl="1"/>
            <a:r>
              <a:rPr lang="fr-FR" sz="2000" dirty="0"/>
              <a:t>Bilan d’infertilité</a:t>
            </a:r>
          </a:p>
          <a:p>
            <a:pPr lvl="1">
              <a:buNone/>
            </a:pPr>
            <a:endParaRPr lang="fr-FR" sz="2000" dirty="0"/>
          </a:p>
          <a:p>
            <a:pPr lvl="0"/>
            <a:r>
              <a:rPr lang="fr-FR" sz="2000" u="sng" dirty="0"/>
              <a:t>Examen clinique:</a:t>
            </a:r>
          </a:p>
          <a:p>
            <a:pPr lvl="1"/>
            <a:r>
              <a:rPr lang="fr-FR" sz="2000" dirty="0"/>
              <a:t>Manœuvre de VALSALVA en position couchée puis debout :paquet variqueux bleuté sous et retro scrotal</a:t>
            </a:r>
          </a:p>
          <a:p>
            <a:pPr lvl="1"/>
            <a:r>
              <a:rPr lang="fr-FR" sz="2000" dirty="0"/>
              <a:t>Palpation des fosses lombaires (masse rénale)</a:t>
            </a:r>
          </a:p>
          <a:p>
            <a:pPr lvl="0"/>
            <a:r>
              <a:rPr lang="fr-FR" sz="2000" u="sng" dirty="0"/>
              <a:t>Echo -doppler testiculaire </a:t>
            </a:r>
            <a:r>
              <a:rPr lang="fr-FR" sz="2000" dirty="0"/>
              <a:t>: dilatation variqueuse + reflux veineux.</a:t>
            </a:r>
          </a:p>
          <a:p>
            <a:pPr lvl="0"/>
            <a:r>
              <a:rPr lang="fr-FR" sz="2000" u="sng" dirty="0"/>
              <a:t>Traitement:</a:t>
            </a:r>
          </a:p>
          <a:p>
            <a:pPr lvl="1"/>
            <a:r>
              <a:rPr lang="fr-FR" sz="2000" i="1" u="sng" dirty="0"/>
              <a:t>I</a:t>
            </a:r>
            <a:r>
              <a:rPr lang="fr-FR" sz="2000" i="1" dirty="0"/>
              <a:t>ndication </a:t>
            </a:r>
            <a:r>
              <a:rPr lang="fr-FR" sz="2000" dirty="0"/>
              <a:t>:douleur , infertilité et </a:t>
            </a:r>
            <a:r>
              <a:rPr lang="fr-FR" sz="2000" dirty="0" err="1"/>
              <a:t>hypotophie</a:t>
            </a:r>
            <a:r>
              <a:rPr lang="fr-FR" sz="2000" dirty="0"/>
              <a:t> testiculaire</a:t>
            </a:r>
          </a:p>
          <a:p>
            <a:pPr lvl="1"/>
            <a:r>
              <a:rPr lang="fr-FR" sz="2000" i="1" dirty="0"/>
              <a:t>Voie: </a:t>
            </a:r>
            <a:r>
              <a:rPr lang="fr-FR" sz="2000" dirty="0"/>
              <a:t> Ligature section de la veine spermatique par voie haute.	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9218" name="Picture 2" descr="C:\Users\daksi\Desktop\ahmed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335" y="285728"/>
            <a:ext cx="2506665" cy="2828806"/>
          </a:xfrm>
          <a:prstGeom prst="rect">
            <a:avLst/>
          </a:prstGeom>
          <a:noFill/>
        </p:spPr>
      </p:pic>
      <p:pic>
        <p:nvPicPr>
          <p:cNvPr id="9220" name="Picture 4" descr="C:\Users\daksi\Desktop\ahmed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643446"/>
            <a:ext cx="1500198" cy="1457488"/>
          </a:xfrm>
          <a:prstGeom prst="rect">
            <a:avLst/>
          </a:prstGeom>
          <a:noFill/>
        </p:spPr>
      </p:pic>
      <p:pic>
        <p:nvPicPr>
          <p:cNvPr id="9221" name="Picture 5" descr="C:\Users\daksi\Desktop\ahmed\slide_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85860"/>
            <a:ext cx="1500198" cy="1885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b="1" dirty="0"/>
              <a:t>4.  </a:t>
            </a:r>
            <a:r>
              <a:rPr lang="fr-FR" b="1" u="sng" dirty="0"/>
              <a:t>HEMATOCELE :</a:t>
            </a:r>
            <a:endParaRPr lang="fr-FR" dirty="0"/>
          </a:p>
          <a:p>
            <a:pPr lvl="0"/>
            <a:r>
              <a:rPr lang="fr-FR" dirty="0"/>
              <a:t>Epanchement </a:t>
            </a:r>
            <a:r>
              <a:rPr lang="fr-FR" dirty="0" err="1"/>
              <a:t>intravaginal</a:t>
            </a:r>
            <a:r>
              <a:rPr lang="fr-FR" dirty="0"/>
              <a:t> d’origine traumatique.</a:t>
            </a:r>
          </a:p>
          <a:p>
            <a:pPr lvl="0"/>
            <a:r>
              <a:rPr lang="fr-FR" dirty="0"/>
              <a:t>Diagnostic échographique.</a:t>
            </a:r>
          </a:p>
          <a:p>
            <a:pPr lvl="0"/>
            <a:r>
              <a:rPr lang="fr-FR" dirty="0"/>
              <a:t>Chirurgie.</a:t>
            </a:r>
          </a:p>
          <a:p>
            <a:pPr lvl="0">
              <a:buNone/>
            </a:pPr>
            <a:r>
              <a:rPr lang="fr-FR" b="1" dirty="0"/>
              <a:t>5. </a:t>
            </a:r>
            <a:r>
              <a:rPr lang="fr-FR" b="1" u="sng" dirty="0"/>
              <a:t>PATHOLOGIE  EPIDIDYMAIRE  CHRONIQUE :</a:t>
            </a:r>
            <a:endParaRPr lang="fr-FR" dirty="0"/>
          </a:p>
          <a:p>
            <a:r>
              <a:rPr lang="fr-FR" dirty="0"/>
              <a:t>Kyste </a:t>
            </a:r>
            <a:r>
              <a:rPr lang="fr-FR" dirty="0" err="1"/>
              <a:t>épididymaire</a:t>
            </a:r>
            <a:r>
              <a:rPr lang="fr-FR" dirty="0"/>
              <a:t>  échographie.</a:t>
            </a:r>
          </a:p>
          <a:p>
            <a:r>
              <a:rPr lang="fr-FR" dirty="0"/>
              <a:t>Noyaux épididymaires froids :</a:t>
            </a:r>
          </a:p>
          <a:p>
            <a:r>
              <a:rPr lang="fr-FR" dirty="0"/>
              <a:t>Tumeur </a:t>
            </a:r>
            <a:r>
              <a:rPr lang="fr-FR" dirty="0" err="1"/>
              <a:t>épididymaire</a:t>
            </a:r>
            <a:r>
              <a:rPr lang="fr-FR" dirty="0"/>
              <a:t> : échographie</a:t>
            </a:r>
          </a:p>
          <a:p>
            <a:pPr lvl="0">
              <a:buNone/>
            </a:pPr>
            <a:r>
              <a:rPr lang="fr-FR" dirty="0"/>
              <a:t>6. </a:t>
            </a:r>
            <a:r>
              <a:rPr lang="fr-FR" b="1" u="sng" dirty="0"/>
              <a:t>KYSTE  DU  CORDON :</a:t>
            </a:r>
            <a:endParaRPr lang="fr-FR" dirty="0"/>
          </a:p>
          <a:p>
            <a:pPr lvl="0"/>
            <a:r>
              <a:rPr lang="fr-FR" dirty="0"/>
              <a:t>Echo permet le diagnostic.</a:t>
            </a:r>
          </a:p>
          <a:p>
            <a:pPr lvl="0"/>
            <a:r>
              <a:rPr lang="fr-FR" dirty="0"/>
              <a:t>Ablation du kyste du cordon.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42" name="Picture 2" descr="C:\Users\daksi\Desktop\ahmed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026696"/>
            <a:ext cx="2714612" cy="161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8501122" cy="4214842"/>
          </a:xfrm>
        </p:spPr>
        <p:txBody>
          <a:bodyPr>
            <a:normAutofit lnSpcReduction="10000"/>
          </a:bodyPr>
          <a:lstStyle/>
          <a:p>
            <a:pPr lvl="0"/>
            <a:r>
              <a:rPr lang="fr-FR" b="1" u="sng" dirty="0"/>
              <a:t>PATHOLOGIE  DE  LA  PAROI  SCROTALE.</a:t>
            </a:r>
          </a:p>
          <a:p>
            <a:pPr lvl="1"/>
            <a:r>
              <a:rPr lang="fr-FR" dirty="0" err="1"/>
              <a:t>Pachyvaginalite</a:t>
            </a:r>
            <a:endParaRPr lang="fr-FR" dirty="0"/>
          </a:p>
          <a:p>
            <a:pPr lvl="1"/>
            <a:r>
              <a:rPr lang="fr-FR" dirty="0" err="1"/>
              <a:t>Elephantiasis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0"/>
            <a:r>
              <a:rPr lang="fr-FR" b="1" u="sng" dirty="0"/>
              <a:t>HERNIE  INGUINOSCROTALE</a:t>
            </a:r>
            <a:endParaRPr lang="fr-FR" dirty="0"/>
          </a:p>
          <a:p>
            <a:pPr lvl="0"/>
            <a:r>
              <a:rPr lang="fr-FR" b="1" u="sng" dirty="0"/>
              <a:t>AUTRES :</a:t>
            </a:r>
            <a:endParaRPr lang="fr-FR" dirty="0"/>
          </a:p>
          <a:p>
            <a:pPr lvl="1"/>
            <a:r>
              <a:rPr lang="fr-FR" b="1" dirty="0"/>
              <a:t>Sarcome.</a:t>
            </a:r>
            <a:endParaRPr lang="fr-FR" dirty="0"/>
          </a:p>
          <a:p>
            <a:pPr lvl="1"/>
            <a:r>
              <a:rPr lang="fr-FR" b="1" dirty="0"/>
              <a:t>Lipomes </a:t>
            </a:r>
            <a:r>
              <a:rPr lang="fr-FR" b="1" dirty="0" err="1"/>
              <a:t>intrascrotaux</a:t>
            </a:r>
            <a:r>
              <a:rPr lang="fr-FR" b="1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3074" name="Picture 2" descr="Résultat de recherche d'images pour &quot;elephantias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14422"/>
            <a:ext cx="1978997" cy="140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CONCLUSION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C’est un motif de consultation fréquent.</a:t>
            </a:r>
          </a:p>
          <a:p>
            <a:r>
              <a:rPr lang="fr-FR" dirty="0"/>
              <a:t>Attitude diffère selon le mode de survenue.</a:t>
            </a:r>
          </a:p>
          <a:p>
            <a:r>
              <a:rPr lang="fr-FR" dirty="0">
                <a:solidFill>
                  <a:srgbClr val="FF0000"/>
                </a:solidFill>
              </a:rPr>
              <a:t>Torsion du cordon spermatique </a:t>
            </a:r>
            <a:r>
              <a:rPr lang="fr-FR" dirty="0"/>
              <a:t>reste le 1</a:t>
            </a:r>
            <a:r>
              <a:rPr lang="fr-FR" baseline="30000" dirty="0"/>
              <a:t>er</a:t>
            </a:r>
            <a:r>
              <a:rPr lang="fr-FR" dirty="0"/>
              <a:t> diagnostic à retenir devant une grosse bourse aiguë.</a:t>
            </a:r>
          </a:p>
          <a:p>
            <a:r>
              <a:rPr lang="fr-FR" dirty="0">
                <a:solidFill>
                  <a:srgbClr val="FF0000"/>
                </a:solidFill>
              </a:rPr>
              <a:t>Tumeur testiculaire </a:t>
            </a:r>
            <a:r>
              <a:rPr lang="fr-FR" dirty="0"/>
              <a:t>est le 1</a:t>
            </a:r>
            <a:r>
              <a:rPr lang="fr-FR" baseline="30000" dirty="0"/>
              <a:t>er</a:t>
            </a:r>
            <a:r>
              <a:rPr lang="fr-FR" dirty="0"/>
              <a:t> diagnostic à éliminer devant une grosse bourse chronique.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0"/>
            <a:ext cx="7515220" cy="50006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II- Rappel anatomique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dirty="0"/>
              <a:t> </a:t>
            </a:r>
            <a:r>
              <a:rPr lang="fr-FR" sz="2000" b="1" u="sng" dirty="0"/>
              <a:t>LES BOURSES</a:t>
            </a:r>
            <a:r>
              <a:rPr lang="fr-FR" sz="2000" b="1" dirty="0"/>
              <a:t> :</a:t>
            </a:r>
          </a:p>
          <a:p>
            <a:r>
              <a:rPr lang="fr-FR" sz="1800" dirty="0"/>
              <a:t>C'est un </a:t>
            </a:r>
            <a:r>
              <a:rPr lang="fr-FR" sz="1800" b="1" dirty="0">
                <a:solidFill>
                  <a:srgbClr val="FF0000"/>
                </a:solidFill>
              </a:rPr>
              <a:t>sac</a:t>
            </a:r>
            <a:r>
              <a:rPr lang="fr-FR" sz="1800" dirty="0"/>
              <a:t> divisé en deux par un </a:t>
            </a:r>
            <a:r>
              <a:rPr lang="fr-FR" sz="1800" b="1" dirty="0">
                <a:solidFill>
                  <a:srgbClr val="FF0000"/>
                </a:solidFill>
              </a:rPr>
              <a:t>raphé médian</a:t>
            </a:r>
            <a:r>
              <a:rPr lang="fr-FR" sz="1800" dirty="0"/>
              <a:t>. </a:t>
            </a:r>
          </a:p>
          <a:p>
            <a:r>
              <a:rPr lang="fr-FR" sz="1800" dirty="0"/>
              <a:t>Chacune d'elles renferme le </a:t>
            </a:r>
            <a:r>
              <a:rPr lang="fr-FR" sz="1800" b="1" dirty="0">
                <a:solidFill>
                  <a:srgbClr val="FF0000"/>
                </a:solidFill>
              </a:rPr>
              <a:t>testicule</a:t>
            </a:r>
            <a:r>
              <a:rPr lang="fr-FR" sz="1800" dirty="0"/>
              <a:t>, l'</a:t>
            </a:r>
            <a:r>
              <a:rPr lang="fr-FR" sz="1800" b="1" dirty="0">
                <a:solidFill>
                  <a:srgbClr val="FF0000"/>
                </a:solidFill>
              </a:rPr>
              <a:t>épididyme</a:t>
            </a:r>
            <a:r>
              <a:rPr lang="fr-FR" sz="1800" dirty="0"/>
              <a:t> et la portion initiale du </a:t>
            </a:r>
            <a:r>
              <a:rPr lang="fr-FR" sz="1800" b="1" dirty="0">
                <a:solidFill>
                  <a:srgbClr val="FF0000"/>
                </a:solidFill>
              </a:rPr>
              <a:t>déférent</a:t>
            </a:r>
            <a:r>
              <a:rPr lang="fr-FR" sz="1800" dirty="0"/>
              <a:t>.</a:t>
            </a:r>
          </a:p>
          <a:p>
            <a:pPr>
              <a:buNone/>
            </a:pPr>
            <a:r>
              <a:rPr lang="fr-FR" sz="1800" dirty="0"/>
              <a:t>Les bourses sont constituées de la profondeur à la superficie :</a:t>
            </a:r>
          </a:p>
        </p:txBody>
      </p:sp>
      <p:pic>
        <p:nvPicPr>
          <p:cNvPr id="5" name="Picture 2" descr="D:\C\MEDECINE\Medecine\ANATOMIE\planches netter\361-1.JPG">
            <a:extLst>
              <a:ext uri="{FF2B5EF4-FFF2-40B4-BE49-F238E27FC236}">
                <a16:creationId xmlns:a16="http://schemas.microsoft.com/office/drawing/2014/main" id="{B9A8E23E-1CCF-2348-B678-E239E121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79928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000108"/>
            <a:ext cx="8929686" cy="58578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200" b="1" u="sng" dirty="0"/>
              <a:t>LE TESTICULE</a:t>
            </a:r>
            <a:r>
              <a:rPr lang="fr-FR" sz="1800" b="1" dirty="0"/>
              <a:t> :</a:t>
            </a:r>
          </a:p>
          <a:p>
            <a:pPr>
              <a:buNone/>
            </a:pPr>
            <a:r>
              <a:rPr lang="fr-FR" sz="1900" dirty="0"/>
              <a:t>  - Organe </a:t>
            </a:r>
            <a:r>
              <a:rPr lang="fr-FR" sz="1900" dirty="0">
                <a:solidFill>
                  <a:srgbClr val="FF0000"/>
                </a:solidFill>
              </a:rPr>
              <a:t>pair</a:t>
            </a:r>
            <a:r>
              <a:rPr lang="fr-FR" sz="1900" dirty="0"/>
              <a:t>, de forme </a:t>
            </a:r>
            <a:r>
              <a:rPr lang="fr-FR" sz="1900" dirty="0">
                <a:solidFill>
                  <a:srgbClr val="FF0000"/>
                </a:solidFill>
              </a:rPr>
              <a:t>ovoïde</a:t>
            </a:r>
            <a:r>
              <a:rPr lang="fr-FR" sz="1900" dirty="0"/>
              <a:t>,</a:t>
            </a:r>
            <a:r>
              <a:rPr lang="fr-FR" sz="1900" b="1" dirty="0"/>
              <a:t> </a:t>
            </a:r>
            <a:r>
              <a:rPr lang="fr-FR" sz="1900" dirty="0"/>
              <a:t>sa surface est </a:t>
            </a:r>
            <a:r>
              <a:rPr lang="fr-FR" sz="1900" dirty="0">
                <a:solidFill>
                  <a:srgbClr val="FF0000"/>
                </a:solidFill>
              </a:rPr>
              <a:t>lisse</a:t>
            </a:r>
            <a:r>
              <a:rPr lang="fr-FR" sz="1900" dirty="0"/>
              <a:t>, de coloration </a:t>
            </a:r>
            <a:r>
              <a:rPr lang="fr-FR" sz="1900" dirty="0">
                <a:solidFill>
                  <a:srgbClr val="FF0000"/>
                </a:solidFill>
              </a:rPr>
              <a:t>blanc nacrée</a:t>
            </a:r>
          </a:p>
          <a:p>
            <a:pPr>
              <a:buNone/>
            </a:pPr>
            <a:r>
              <a:rPr lang="fr-FR" sz="1900" dirty="0"/>
              <a:t>  - Sa consistance est </a:t>
            </a:r>
            <a:r>
              <a:rPr lang="fr-FR" sz="1900" dirty="0">
                <a:solidFill>
                  <a:srgbClr val="FF0000"/>
                </a:solidFill>
              </a:rPr>
              <a:t>ferme</a:t>
            </a:r>
          </a:p>
          <a:p>
            <a:pPr>
              <a:buNone/>
            </a:pPr>
            <a:r>
              <a:rPr lang="fr-FR" sz="1900" dirty="0"/>
              <a:t>  - Il mesure, en moyenne</a:t>
            </a:r>
            <a:r>
              <a:rPr lang="fr-FR" sz="1900" dirty="0">
                <a:solidFill>
                  <a:srgbClr val="FF0000"/>
                </a:solidFill>
              </a:rPr>
              <a:t>, 4 à 5 cm de long, 2,5 cm d'épaisseur </a:t>
            </a:r>
            <a:r>
              <a:rPr lang="fr-FR" sz="1900" dirty="0"/>
              <a:t>et pèse </a:t>
            </a:r>
            <a:r>
              <a:rPr lang="fr-FR" sz="1900" dirty="0">
                <a:solidFill>
                  <a:srgbClr val="FF0000"/>
                </a:solidFill>
              </a:rPr>
              <a:t>20 grammes</a:t>
            </a:r>
          </a:p>
          <a:p>
            <a:pPr>
              <a:buNone/>
            </a:pPr>
            <a:endParaRPr lang="fr-FR" sz="1900" dirty="0"/>
          </a:p>
          <a:p>
            <a:pPr>
              <a:buNone/>
            </a:pPr>
            <a:r>
              <a:rPr lang="fr-FR" sz="1900" dirty="0"/>
              <a:t>  - Il est coiffé par </a:t>
            </a:r>
            <a:r>
              <a:rPr lang="fr-FR" sz="1900" b="1" u="sng" dirty="0"/>
              <a:t>l'épididyme</a:t>
            </a:r>
            <a:r>
              <a:rPr lang="fr-FR" sz="1900" dirty="0"/>
              <a:t> qui s'étend tout au long de son </a:t>
            </a:r>
            <a:r>
              <a:rPr lang="fr-FR" sz="1900" b="1" dirty="0">
                <a:solidFill>
                  <a:srgbClr val="FF0000"/>
                </a:solidFill>
              </a:rPr>
              <a:t>bord postéro-sup</a:t>
            </a:r>
          </a:p>
          <a:p>
            <a:pPr>
              <a:buNone/>
            </a:pPr>
            <a:r>
              <a:rPr lang="fr-FR" sz="1900" dirty="0"/>
              <a:t>  il est divisé en trois parties : </a:t>
            </a:r>
            <a:r>
              <a:rPr lang="fr-FR" sz="1900" b="1" dirty="0">
                <a:solidFill>
                  <a:srgbClr val="FF0000"/>
                </a:solidFill>
              </a:rPr>
              <a:t>la tête, le corps et la queue</a:t>
            </a:r>
            <a:r>
              <a:rPr lang="fr-FR" sz="1900" dirty="0"/>
              <a:t>.</a:t>
            </a:r>
          </a:p>
          <a:p>
            <a:pPr>
              <a:buNone/>
            </a:pPr>
            <a:r>
              <a:rPr lang="fr-FR" sz="1900" dirty="0"/>
              <a:t>  -  Il se poursuit par l'anse </a:t>
            </a:r>
            <a:r>
              <a:rPr lang="fr-FR" sz="1900" dirty="0" err="1"/>
              <a:t>épididymodéférentielle</a:t>
            </a:r>
            <a:endParaRPr lang="fr-FR" sz="1900" dirty="0"/>
          </a:p>
          <a:p>
            <a:pPr>
              <a:buNone/>
            </a:pPr>
            <a:r>
              <a:rPr lang="fr-FR" sz="1900" dirty="0"/>
              <a:t> puis le </a:t>
            </a:r>
            <a:r>
              <a:rPr lang="fr-FR" sz="1900" b="1" u="sng" dirty="0"/>
              <a:t>déférent</a:t>
            </a:r>
            <a:r>
              <a:rPr lang="fr-FR" sz="1900" u="sng" dirty="0"/>
              <a:t>.</a:t>
            </a:r>
          </a:p>
          <a:p>
            <a:pPr lvl="0">
              <a:buNone/>
            </a:pPr>
            <a:r>
              <a:rPr lang="fr-FR" sz="1900" dirty="0"/>
              <a:t>  - Il est entouré d'une enveloppe résistante, </a:t>
            </a:r>
            <a:r>
              <a:rPr lang="fr-FR" sz="1900" b="1" u="sng" dirty="0"/>
              <a:t>l'albuginée</a:t>
            </a:r>
          </a:p>
          <a:p>
            <a:pPr lvl="0">
              <a:buNone/>
            </a:pPr>
            <a:r>
              <a:rPr lang="fr-FR" sz="1900" dirty="0"/>
              <a:t> qui envoie des cloisons à l'intérieur du testicule,</a:t>
            </a:r>
          </a:p>
          <a:p>
            <a:pPr lvl="0">
              <a:buNone/>
            </a:pPr>
            <a:r>
              <a:rPr lang="fr-FR" sz="1900" dirty="0"/>
              <a:t> le segmentant en lobule qui contiennent</a:t>
            </a:r>
          </a:p>
          <a:p>
            <a:pPr lvl="0">
              <a:buNone/>
            </a:pPr>
            <a:r>
              <a:rPr lang="fr-FR" sz="1900" dirty="0"/>
              <a:t> les tubes séminifères. </a:t>
            </a:r>
            <a:br>
              <a:rPr lang="fr-FR" sz="2200" dirty="0"/>
            </a:br>
            <a:endParaRPr lang="fr-FR" sz="2200" dirty="0"/>
          </a:p>
        </p:txBody>
      </p:sp>
      <p:sp>
        <p:nvSpPr>
          <p:cNvPr id="6" name="Rectangle 5"/>
          <p:cNvSpPr/>
          <p:nvPr/>
        </p:nvSpPr>
        <p:spPr>
          <a:xfrm>
            <a:off x="1357290" y="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II- Rappel anatomique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C\MEDECINE\Medecine\ANATOMIE\planches netter\362-1.JPG">
            <a:extLst>
              <a:ext uri="{FF2B5EF4-FFF2-40B4-BE49-F238E27FC236}">
                <a16:creationId xmlns:a16="http://schemas.microsoft.com/office/drawing/2014/main" id="{20CABC3C-A14F-6C48-9497-F469247D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7056784" cy="67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3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Rappel anatomique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 points de fixation du testicule</a:t>
            </a:r>
          </a:p>
          <a:p>
            <a:pPr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en intra scrotal:</a:t>
            </a:r>
          </a:p>
          <a:p>
            <a:pPr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1-mésorchium. </a:t>
            </a:r>
          </a:p>
          <a:p>
            <a:pPr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2-Gubernaculum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testis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3-cordon spermatique. </a:t>
            </a:r>
          </a:p>
        </p:txBody>
      </p:sp>
      <p:pic>
        <p:nvPicPr>
          <p:cNvPr id="1026" name="Picture 2" descr="C:\Users\Acer\Desktop\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678108" cy="490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DIAGNOSTIC</a:t>
            </a:r>
            <a:r>
              <a:rPr lang="fr-FR" b="1" dirty="0"/>
              <a:t> 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3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b="1" u="sng" dirty="0"/>
              <a:t>INTERROGATOIRE :</a:t>
            </a:r>
            <a:endParaRPr lang="fr-FR" dirty="0"/>
          </a:p>
          <a:p>
            <a:pPr lvl="1"/>
            <a:r>
              <a:rPr lang="fr-FR" u="sng" dirty="0"/>
              <a:t>Age.</a:t>
            </a:r>
            <a:endParaRPr lang="fr-FR" dirty="0"/>
          </a:p>
          <a:p>
            <a:pPr lvl="1"/>
            <a:r>
              <a:rPr lang="fr-FR" u="sng" dirty="0"/>
              <a:t>ATCD médicaux :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La notion de vaccination ( rougeole )</a:t>
            </a:r>
            <a:endParaRPr lang="fr-FR" dirty="0"/>
          </a:p>
          <a:p>
            <a:pPr lvl="2"/>
            <a:r>
              <a:rPr lang="fr-FR" dirty="0"/>
              <a:t>Infection récente ;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Oreillons</a:t>
            </a:r>
            <a:r>
              <a:rPr lang="fr-FR" dirty="0"/>
              <a:t> ;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Infection urinaire</a:t>
            </a:r>
            <a:r>
              <a:rPr lang="fr-FR" dirty="0"/>
              <a:t> ;</a:t>
            </a:r>
          </a:p>
          <a:p>
            <a:pPr lvl="2"/>
            <a:r>
              <a:rPr lang="fr-FR" dirty="0"/>
              <a:t>Hémopathie  (</a:t>
            </a:r>
            <a:r>
              <a:rPr lang="fr-FR" b="1" dirty="0">
                <a:solidFill>
                  <a:srgbClr val="FF0000"/>
                </a:solidFill>
              </a:rPr>
              <a:t>lymphomes</a:t>
            </a:r>
            <a:r>
              <a:rPr lang="fr-FR" dirty="0"/>
              <a:t>)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TBC</a:t>
            </a:r>
            <a:r>
              <a:rPr lang="fr-FR" dirty="0"/>
              <a:t>.</a:t>
            </a:r>
          </a:p>
          <a:p>
            <a:pPr lvl="1"/>
            <a:r>
              <a:rPr lang="fr-FR" u="sng" dirty="0"/>
              <a:t>ATCD chirurgicaux :</a:t>
            </a:r>
            <a:endParaRPr lang="fr-FR" dirty="0"/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Ectopie testiculaire </a:t>
            </a:r>
            <a:r>
              <a:rPr lang="fr-FR" dirty="0"/>
              <a:t>traitée ou non ;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Hernie inguinale </a:t>
            </a:r>
            <a:r>
              <a:rPr lang="fr-FR" dirty="0"/>
              <a:t>ou </a:t>
            </a:r>
            <a:r>
              <a:rPr lang="fr-FR" dirty="0" err="1"/>
              <a:t>inguino</a:t>
            </a:r>
            <a:r>
              <a:rPr lang="fr-FR" dirty="0"/>
              <a:t>-scrotale traitée ou non ;</a:t>
            </a:r>
          </a:p>
          <a:p>
            <a:pPr lvl="2"/>
            <a:r>
              <a:rPr lang="fr-FR" dirty="0"/>
              <a:t>Intervention récente sur le bas appareil urinaire : </a:t>
            </a:r>
            <a:r>
              <a:rPr lang="fr-FR" b="1" dirty="0">
                <a:solidFill>
                  <a:srgbClr val="FF0000"/>
                </a:solidFill>
              </a:rPr>
              <a:t>endoscopie, infection urinaire, UCR.</a:t>
            </a:r>
          </a:p>
          <a:p>
            <a:pPr lvl="2"/>
            <a:r>
              <a:rPr lang="fr-FR" dirty="0"/>
              <a:t>Pathologie malformative du bas appareil urinaire : </a:t>
            </a:r>
            <a:r>
              <a:rPr lang="fr-FR" b="1" dirty="0" err="1">
                <a:solidFill>
                  <a:srgbClr val="FF0000"/>
                </a:solidFill>
              </a:rPr>
              <a:t>phymosis</a:t>
            </a:r>
            <a:r>
              <a:rPr lang="fr-FR" b="1" dirty="0">
                <a:solidFill>
                  <a:srgbClr val="FF0000"/>
                </a:solidFill>
              </a:rPr>
              <a:t> , hypospadias</a:t>
            </a:r>
            <a:r>
              <a:rPr lang="fr-FR" dirty="0"/>
              <a:t>.</a:t>
            </a:r>
          </a:p>
          <a:p>
            <a:pPr lvl="1"/>
            <a:r>
              <a:rPr lang="fr-FR" u="sng" dirty="0"/>
              <a:t>Préciser les circonstances de survenue :</a:t>
            </a:r>
            <a:endParaRPr lang="fr-FR" dirty="0"/>
          </a:p>
          <a:p>
            <a:pPr lvl="2"/>
            <a:r>
              <a:rPr lang="fr-FR" b="1" i="1" dirty="0">
                <a:solidFill>
                  <a:srgbClr val="FF0000"/>
                </a:solidFill>
              </a:rPr>
              <a:t>Heure</a:t>
            </a:r>
            <a:r>
              <a:rPr lang="fr-FR" i="1" dirty="0"/>
              <a:t> </a:t>
            </a:r>
            <a:r>
              <a:rPr lang="fr-FR" dirty="0"/>
              <a:t>de début ;</a:t>
            </a:r>
          </a:p>
          <a:p>
            <a:pPr lvl="2"/>
            <a:r>
              <a:rPr lang="fr-FR" b="1" i="1" dirty="0">
                <a:solidFill>
                  <a:srgbClr val="FF0000"/>
                </a:solidFill>
              </a:rPr>
              <a:t>Mode</a:t>
            </a:r>
            <a:r>
              <a:rPr lang="fr-FR" dirty="0"/>
              <a:t> de début : ancienne et progressive, début aigu.</a:t>
            </a:r>
          </a:p>
          <a:p>
            <a:pPr lvl="1"/>
            <a:r>
              <a:rPr lang="fr-FR" u="sng" dirty="0"/>
              <a:t>Notion de traumatisme</a:t>
            </a:r>
            <a:r>
              <a:rPr lang="fr-FR" b="1" u="sng" dirty="0"/>
              <a:t>.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1026" name="Picture 2" descr="I: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928670"/>
            <a:ext cx="1605963" cy="1386136"/>
          </a:xfrm>
          <a:prstGeom prst="rect">
            <a:avLst/>
          </a:prstGeom>
          <a:noFill/>
        </p:spPr>
      </p:pic>
      <p:pic>
        <p:nvPicPr>
          <p:cNvPr id="1027" name="Picture 3" descr="I: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8"/>
            <a:ext cx="3792552" cy="1604964"/>
          </a:xfrm>
          <a:prstGeom prst="rect">
            <a:avLst/>
          </a:prstGeom>
          <a:noFill/>
        </p:spPr>
      </p:pic>
      <p:pic>
        <p:nvPicPr>
          <p:cNvPr id="1029" name="Picture 5" descr="Résultat de recherche d'images pour &quot;phimosi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86388"/>
            <a:ext cx="1824033" cy="136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554683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fr-FR" b="1" dirty="0"/>
              <a:t>2.	 </a:t>
            </a:r>
            <a:r>
              <a:rPr lang="fr-FR" b="1" u="sng" dirty="0"/>
              <a:t>SIGNES  FONCTIONNELS :</a:t>
            </a:r>
            <a:endParaRPr lang="fr-FR" dirty="0"/>
          </a:p>
          <a:p>
            <a:pPr lvl="1"/>
            <a:r>
              <a:rPr lang="fr-FR" dirty="0"/>
              <a:t>Augmentation du volume de la bourse ;</a:t>
            </a:r>
          </a:p>
          <a:p>
            <a:pPr lvl="1"/>
            <a:r>
              <a:rPr lang="fr-FR" dirty="0"/>
              <a:t>Douleurs scrotales ;</a:t>
            </a:r>
          </a:p>
          <a:p>
            <a:pPr lvl="1"/>
            <a:r>
              <a:rPr lang="fr-FR" dirty="0"/>
              <a:t>Brûlures mictionnelles ;</a:t>
            </a:r>
          </a:p>
          <a:p>
            <a:pPr lvl="1"/>
            <a:r>
              <a:rPr lang="fr-FR" dirty="0"/>
              <a:t>Ecoulement urétral ;</a:t>
            </a:r>
          </a:p>
          <a:p>
            <a:pPr lvl="1"/>
            <a:r>
              <a:rPr lang="fr-FR" dirty="0"/>
              <a:t>Nausées, vomissements ;</a:t>
            </a:r>
          </a:p>
          <a:p>
            <a:pPr lvl="1"/>
            <a:r>
              <a:rPr lang="fr-FR" dirty="0"/>
              <a:t>Fièvre ; </a:t>
            </a:r>
          </a:p>
          <a:p>
            <a:pPr lvl="1"/>
            <a:r>
              <a:rPr lang="fr-FR" dirty="0"/>
              <a:t>Altération de l’état général.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19457" name="Picture 1" descr="I: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3571900" cy="351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2341</Words>
  <Application>Microsoft Macintosh PowerPoint</Application>
  <PresentationFormat>Affichage à l'écran (4:3)</PresentationFormat>
  <Paragraphs>395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Thème Office</vt:lpstr>
      <vt:lpstr> GROSSE  BOURSE</vt:lpstr>
      <vt:lpstr>Présentation PowerPoint</vt:lpstr>
      <vt:lpstr>Présentation PowerPoint</vt:lpstr>
      <vt:lpstr>II- Rappel anatomique</vt:lpstr>
      <vt:lpstr>Présentation PowerPoint</vt:lpstr>
      <vt:lpstr>Présentation PowerPoint</vt:lpstr>
      <vt:lpstr>Rappel anatomique</vt:lpstr>
      <vt:lpstr>III- DIAGNOSTIC : </vt:lpstr>
      <vt:lpstr>Présentation PowerPoint</vt:lpstr>
      <vt:lpstr>3.   EXAMEN  PHYSIQUE :</vt:lpstr>
      <vt:lpstr>Présentation PowerPoint</vt:lpstr>
      <vt:lpstr>b) Palpation : </vt:lpstr>
      <vt:lpstr>Présentation PowerPoint</vt:lpstr>
      <vt:lpstr>Présentation PowerPoint</vt:lpstr>
      <vt:lpstr>3.  EXAMENS  COMPLEMENTAIRES :</vt:lpstr>
      <vt:lpstr>IV- DIAGNOSTIC  ETIOLOGIQUE :</vt:lpstr>
      <vt:lpstr>Présentation PowerPoint</vt:lpstr>
      <vt:lpstr>Présentation PowerPoint</vt:lpstr>
      <vt:lpstr>2.  ORCHIEPIDIDYMITE  AIGUE :</vt:lpstr>
      <vt:lpstr>2.  ORCHIEPIDIDYMITE  AIGUE :</vt:lpstr>
      <vt:lpstr>2.  ORCHIEPIDIDYMITE  AIGUE :</vt:lpstr>
      <vt:lpstr>Présentation PowerPoint</vt:lpstr>
      <vt:lpstr>4.    TRAUMATISMES  TESTICULAIRES : </vt:lpstr>
      <vt:lpstr>Présentation PowerPoint</vt:lpstr>
      <vt:lpstr>Présentation PowerPoint</vt:lpstr>
      <vt:lpstr>GROSSE  BOURSE  CHRONIQUE : Avant  tout, il faut éliminer une tumeur testiculaire. </vt:lpstr>
      <vt:lpstr>1.   CANCER  DU  TESTICULE :</vt:lpstr>
      <vt:lpstr>1.   CANCER  DU  TESTICULE : </vt:lpstr>
      <vt:lpstr>Présentation PowerPoint</vt:lpstr>
      <vt:lpstr>Présentation PowerPoint</vt:lpstr>
      <vt:lpstr>Présentation PowerPoint</vt:lpstr>
      <vt:lpstr>Présentation PowerPoint</vt:lpstr>
      <vt:lpstr>CONCLUSION 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GROSSES  BOURSES</dc:title>
  <dc:creator>daksi</dc:creator>
  <cp:lastModifiedBy>yahia zerouala</cp:lastModifiedBy>
  <cp:revision>258</cp:revision>
  <dcterms:created xsi:type="dcterms:W3CDTF">2016-02-01T19:01:03Z</dcterms:created>
  <dcterms:modified xsi:type="dcterms:W3CDTF">2022-01-10T19:51:43Z</dcterms:modified>
</cp:coreProperties>
</file>