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1" r:id="rId7"/>
    <p:sldId id="260" r:id="rId8"/>
    <p:sldId id="263" r:id="rId9"/>
    <p:sldId id="264" r:id="rId10"/>
    <p:sldId id="265" r:id="rId11"/>
    <p:sldId id="268" r:id="rId12"/>
    <p:sldId id="266" r:id="rId13"/>
    <p:sldId id="267" r:id="rId14"/>
    <p:sldId id="269" r:id="rId15"/>
    <p:sldId id="270" r:id="rId16"/>
    <p:sldId id="271" r:id="rId17"/>
    <p:sldId id="272" r:id="rId18"/>
    <p:sldId id="274" r:id="rId19"/>
    <p:sldId id="286" r:id="rId20"/>
    <p:sldId id="276" r:id="rId21"/>
    <p:sldId id="275" r:id="rId22"/>
    <p:sldId id="273" r:id="rId23"/>
    <p:sldId id="277" r:id="rId24"/>
    <p:sldId id="278" r:id="rId25"/>
    <p:sldId id="279" r:id="rId26"/>
    <p:sldId id="282" r:id="rId27"/>
    <p:sldId id="280" r:id="rId28"/>
    <p:sldId id="283" r:id="rId29"/>
    <p:sldId id="285"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AEB6-AD07-441C-83D4-DDD84B500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584CC2C-3105-4AFE-9BE6-449265FA1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1797A78C-48A5-4B38-AE5D-82D1A37AAA75}"/>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5" name="Footer Placeholder 4">
            <a:extLst>
              <a:ext uri="{FF2B5EF4-FFF2-40B4-BE49-F238E27FC236}">
                <a16:creationId xmlns:a16="http://schemas.microsoft.com/office/drawing/2014/main" id="{18D35E52-4563-4CD5-A766-BF41F567358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CA5CBAB-59A5-4A86-86DA-F16E2D8C56AA}"/>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178029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FF07-FD16-4872-99F8-B2A46EAC3F17}"/>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FD282BEC-7967-4FBB-A8EC-24EAD37119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0AF6B8E-D150-4A8A-8A8A-8E71EBE3B290}"/>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5" name="Footer Placeholder 4">
            <a:extLst>
              <a:ext uri="{FF2B5EF4-FFF2-40B4-BE49-F238E27FC236}">
                <a16:creationId xmlns:a16="http://schemas.microsoft.com/office/drawing/2014/main" id="{14134FFC-55FE-43B1-9D8C-C0FEB35D305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ECAD675-4A87-4546-A674-93953E8A8CF6}"/>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176591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7816F-4082-4FA4-B2F1-30FE733668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7CE1633-5EDF-4F59-93FC-499F308BF1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252C953-A295-4398-847F-AB815A405682}"/>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5" name="Footer Placeholder 4">
            <a:extLst>
              <a:ext uri="{FF2B5EF4-FFF2-40B4-BE49-F238E27FC236}">
                <a16:creationId xmlns:a16="http://schemas.microsoft.com/office/drawing/2014/main" id="{E8FEBA09-4B71-4FD1-A3D1-0A2366A2C15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E9D19EA-D848-4A87-9B79-464EECDFCA84}"/>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246932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7809-BAB7-4784-A376-246F2DF2448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5CFFEC2-83BE-4D88-8B72-27480CF9E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E95F0D2-1589-4D66-A979-CD898AB4FA88}"/>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5" name="Footer Placeholder 4">
            <a:extLst>
              <a:ext uri="{FF2B5EF4-FFF2-40B4-BE49-F238E27FC236}">
                <a16:creationId xmlns:a16="http://schemas.microsoft.com/office/drawing/2014/main" id="{8725875B-6456-4732-82F2-8309A4CA3AB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E8B64EE-654C-4B72-81D3-ED84820B63C5}"/>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165814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6159-B75D-443D-A5AC-1ABAAA664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1CBD4C0-CCA2-43E6-8FE9-AAD1A4C6A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B0C77-9456-4625-9249-1E268FEAF532}"/>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5" name="Footer Placeholder 4">
            <a:extLst>
              <a:ext uri="{FF2B5EF4-FFF2-40B4-BE49-F238E27FC236}">
                <a16:creationId xmlns:a16="http://schemas.microsoft.com/office/drawing/2014/main" id="{7D45B449-E14D-4614-9D49-467AB605303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93A1084-154A-469C-87AD-28AAD066D23C}"/>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98985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871B-42CD-4ACC-B517-D765CABF2B9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DE95911-A7EB-4E2D-8EB9-406B5D6DB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4A2B774-9948-4CC5-B78D-F7D4551363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B6E88053-0326-4474-9C89-9345FC1BB757}"/>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6" name="Footer Placeholder 5">
            <a:extLst>
              <a:ext uri="{FF2B5EF4-FFF2-40B4-BE49-F238E27FC236}">
                <a16:creationId xmlns:a16="http://schemas.microsoft.com/office/drawing/2014/main" id="{1E4A7C04-DF63-4FCF-87D1-166D5B12CD3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8B87192-E67B-4142-B254-6094994552B2}"/>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255779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FA70-CA2F-4BE6-A441-B63BB86228E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84481AD-E7B9-4378-8079-7C01B225E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A7067-3636-43CA-9720-BBC57505A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9649C1F0-2BA9-4D63-BD14-F73F2E275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AFA76-8789-4CE5-8D8F-4B80E132F2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BEF6F7D0-B146-449B-AEAF-2AF4D9C54B8A}"/>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8" name="Footer Placeholder 7">
            <a:extLst>
              <a:ext uri="{FF2B5EF4-FFF2-40B4-BE49-F238E27FC236}">
                <a16:creationId xmlns:a16="http://schemas.microsoft.com/office/drawing/2014/main" id="{5CD8FF75-CEFC-46F9-849F-6F6D6E678932}"/>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86A4ABB-7086-4345-A8AE-12033F42191B}"/>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20811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18ED-2E8A-49FB-8584-71ECE1362F3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44C7871C-4B3C-4A70-90AF-75E2C590E331}"/>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4" name="Footer Placeholder 3">
            <a:extLst>
              <a:ext uri="{FF2B5EF4-FFF2-40B4-BE49-F238E27FC236}">
                <a16:creationId xmlns:a16="http://schemas.microsoft.com/office/drawing/2014/main" id="{0FE0D172-0D67-451F-886C-966EA621F35E}"/>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B97C618-69CE-401D-B328-61375CD83DEA}"/>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31249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C47E5-1419-469B-9F23-5AFBFE4170DA}"/>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3" name="Footer Placeholder 2">
            <a:extLst>
              <a:ext uri="{FF2B5EF4-FFF2-40B4-BE49-F238E27FC236}">
                <a16:creationId xmlns:a16="http://schemas.microsoft.com/office/drawing/2014/main" id="{704FAEE8-754A-43F0-B19A-F9F5FC9F480C}"/>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DE427564-9ABC-4D2C-B4C8-12F3593A4A13}"/>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363613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5640-8762-433A-B89D-1A98DD5B4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26EF875-A70A-48D6-9B05-156BFE265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759D7A34-1A4D-45DC-86CD-8EB528EFE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0ABBF-E647-48ED-B030-6BC9C04B259F}"/>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6" name="Footer Placeholder 5">
            <a:extLst>
              <a:ext uri="{FF2B5EF4-FFF2-40B4-BE49-F238E27FC236}">
                <a16:creationId xmlns:a16="http://schemas.microsoft.com/office/drawing/2014/main" id="{F3D21A3F-8A07-47CE-A9D0-5A1CE04E98C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BB24B49-F52D-4EAC-BDBF-72BFEAD26F23}"/>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405265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53B8-109F-4065-BD99-620E3341D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0EE2E27-EB04-4C4C-B577-E8D8EC5DA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B6F70F2-915A-41E5-9555-229990A5B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1139B-F888-4806-8CD1-BC575CF405B4}"/>
              </a:ext>
            </a:extLst>
          </p:cNvPr>
          <p:cNvSpPr>
            <a:spLocks noGrp="1"/>
          </p:cNvSpPr>
          <p:nvPr>
            <p:ph type="dt" sz="half" idx="10"/>
          </p:nvPr>
        </p:nvSpPr>
        <p:spPr/>
        <p:txBody>
          <a:bodyPr/>
          <a:lstStyle/>
          <a:p>
            <a:fld id="{2194BBD1-7DCA-4B75-B7E7-3779776D2062}" type="datetimeFigureOut">
              <a:rPr lang="fr-FR" smtClean="0"/>
              <a:t>05/01/2022</a:t>
            </a:fld>
            <a:endParaRPr lang="fr-FR"/>
          </a:p>
        </p:txBody>
      </p:sp>
      <p:sp>
        <p:nvSpPr>
          <p:cNvPr id="6" name="Footer Placeholder 5">
            <a:extLst>
              <a:ext uri="{FF2B5EF4-FFF2-40B4-BE49-F238E27FC236}">
                <a16:creationId xmlns:a16="http://schemas.microsoft.com/office/drawing/2014/main" id="{75C05A3E-9C83-48A9-A66B-296E0CD56A6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D13A88F-D853-4297-94F9-01F17217A78E}"/>
              </a:ext>
            </a:extLst>
          </p:cNvPr>
          <p:cNvSpPr>
            <a:spLocks noGrp="1"/>
          </p:cNvSpPr>
          <p:nvPr>
            <p:ph type="sldNum" sz="quarter" idx="12"/>
          </p:nvPr>
        </p:nvSpPr>
        <p:spPr/>
        <p:txBody>
          <a:bodyPr/>
          <a:lstStyle/>
          <a:p>
            <a:fld id="{1AF9B5DC-C12A-4E7F-9F63-C8C202133349}" type="slidenum">
              <a:rPr lang="fr-FR" smtClean="0"/>
              <a:t>‹#›</a:t>
            </a:fld>
            <a:endParaRPr lang="fr-FR"/>
          </a:p>
        </p:txBody>
      </p:sp>
    </p:spTree>
    <p:extLst>
      <p:ext uri="{BB962C8B-B14F-4D97-AF65-F5344CB8AC3E}">
        <p14:creationId xmlns:p14="http://schemas.microsoft.com/office/powerpoint/2010/main" val="240440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F3B064-0A40-4B08-8E55-D46A41933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65B38AD-67F5-4783-9033-54A0A46D6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70BC76-8CF0-4B4D-9470-E74383408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4BBD1-7DCA-4B75-B7E7-3779776D2062}" type="datetimeFigureOut">
              <a:rPr lang="fr-FR" smtClean="0"/>
              <a:t>05/01/2022</a:t>
            </a:fld>
            <a:endParaRPr lang="fr-FR"/>
          </a:p>
        </p:txBody>
      </p:sp>
      <p:sp>
        <p:nvSpPr>
          <p:cNvPr id="5" name="Footer Placeholder 4">
            <a:extLst>
              <a:ext uri="{FF2B5EF4-FFF2-40B4-BE49-F238E27FC236}">
                <a16:creationId xmlns:a16="http://schemas.microsoft.com/office/drawing/2014/main" id="{A7D79A01-C762-4254-8379-0499310E7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793DDF96-FDEB-4809-9D61-74750A4FD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9B5DC-C12A-4E7F-9F63-C8C202133349}" type="slidenum">
              <a:rPr lang="fr-FR" smtClean="0"/>
              <a:t>‹#›</a:t>
            </a:fld>
            <a:endParaRPr lang="fr-FR"/>
          </a:p>
        </p:txBody>
      </p:sp>
    </p:spTree>
    <p:extLst>
      <p:ext uri="{BB962C8B-B14F-4D97-AF65-F5344CB8AC3E}">
        <p14:creationId xmlns:p14="http://schemas.microsoft.com/office/powerpoint/2010/main" val="3304105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1F7C-C5EA-43A7-BC8C-838C4FFE2150}"/>
              </a:ext>
            </a:extLst>
          </p:cNvPr>
          <p:cNvSpPr>
            <a:spLocks noGrp="1"/>
          </p:cNvSpPr>
          <p:nvPr>
            <p:ph type="ctrTitle"/>
            <p:custDataLst>
              <p:tags r:id="rId1"/>
            </p:custDataLst>
          </p:nvPr>
        </p:nvSpPr>
        <p:spPr/>
        <p:txBody>
          <a:bodyPr>
            <a:normAutofit fontScale="90000"/>
          </a:bodyPr>
          <a:lstStyle/>
          <a:p>
            <a:r>
              <a:rPr lang="fr-FR" b="1" u="sng" dirty="0">
                <a:solidFill>
                  <a:srgbClr val="FF0000"/>
                </a:solidFill>
                <a:effectLst>
                  <a:outerShdw blurRad="38100" dist="38100" dir="2700000" algn="tl">
                    <a:srgbClr val="000000">
                      <a:alpha val="43137"/>
                    </a:srgbClr>
                  </a:outerShdw>
                </a:effectLst>
              </a:rPr>
              <a:t>Les complications urinaires des traumatismes </a:t>
            </a:r>
            <a:br>
              <a:rPr lang="fr-FR" b="1" u="sng" dirty="0">
                <a:solidFill>
                  <a:srgbClr val="FF0000"/>
                </a:solidFill>
                <a:effectLst>
                  <a:outerShdw blurRad="38100" dist="38100" dir="2700000" algn="tl">
                    <a:srgbClr val="000000">
                      <a:alpha val="43137"/>
                    </a:srgbClr>
                  </a:outerShdw>
                </a:effectLst>
              </a:rPr>
            </a:br>
            <a:r>
              <a:rPr lang="fr-FR" b="1" u="sng" dirty="0">
                <a:solidFill>
                  <a:srgbClr val="FF0000"/>
                </a:solidFill>
                <a:effectLst>
                  <a:outerShdw blurRad="38100" dist="38100" dir="2700000" algn="tl">
                    <a:srgbClr val="000000">
                      <a:alpha val="43137"/>
                    </a:srgbClr>
                  </a:outerShdw>
                </a:effectLst>
              </a:rPr>
              <a:t>du bassin</a:t>
            </a:r>
          </a:p>
        </p:txBody>
      </p:sp>
      <p:sp>
        <p:nvSpPr>
          <p:cNvPr id="3" name="Subtitle 2">
            <a:extLst>
              <a:ext uri="{FF2B5EF4-FFF2-40B4-BE49-F238E27FC236}">
                <a16:creationId xmlns:a16="http://schemas.microsoft.com/office/drawing/2014/main" id="{7D3B346E-4198-490E-A9CB-AF12F18314BD}"/>
              </a:ext>
            </a:extLst>
          </p:cNvPr>
          <p:cNvSpPr>
            <a:spLocks noGrp="1"/>
          </p:cNvSpPr>
          <p:nvPr>
            <p:ph type="subTitle" idx="1"/>
            <p:custDataLst>
              <p:tags r:id="rId2"/>
            </p:custDataLst>
          </p:nvPr>
        </p:nvSpPr>
        <p:spPr/>
        <p:txBody>
          <a:bodyPr/>
          <a:lstStyle/>
          <a:p>
            <a:r>
              <a:rPr lang="fr-FR" sz="3200" b="1" dirty="0">
                <a:effectLst>
                  <a:outerShdw blurRad="38100" dist="38100" dir="2700000" algn="tl">
                    <a:srgbClr val="000000">
                      <a:alpha val="43137"/>
                    </a:srgbClr>
                  </a:outerShdw>
                </a:effectLst>
              </a:rPr>
              <a:t>Dr  BAIT</a:t>
            </a:r>
          </a:p>
          <a:p>
            <a:endParaRPr lang="fr-FR" dirty="0"/>
          </a:p>
        </p:txBody>
      </p:sp>
    </p:spTree>
    <p:extLst>
      <p:ext uri="{BB962C8B-B14F-4D97-AF65-F5344CB8AC3E}">
        <p14:creationId xmlns:p14="http://schemas.microsoft.com/office/powerpoint/2010/main" val="376075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C7EA-D140-4AB2-943B-33991608407D}"/>
              </a:ext>
            </a:extLst>
          </p:cNvPr>
          <p:cNvSpPr>
            <a:spLocks noGrp="1"/>
          </p:cNvSpPr>
          <p:nvPr>
            <p:ph type="title"/>
            <p:custDataLst>
              <p:tags r:id="rId1"/>
            </p:custDataLst>
          </p:nvPr>
        </p:nvSpPr>
        <p:spPr/>
        <p:txBody>
          <a:bodyPr/>
          <a:lstStyle/>
          <a:p>
            <a:pPr algn="ctr"/>
            <a:r>
              <a:rPr lang="fr-FR" b="1" u="sng" dirty="0">
                <a:solidFill>
                  <a:srgbClr val="FF0000"/>
                </a:solidFill>
                <a:latin typeface="+mn-lt"/>
              </a:rPr>
              <a:t>Mécanisme</a:t>
            </a:r>
          </a:p>
        </p:txBody>
      </p:sp>
      <p:sp>
        <p:nvSpPr>
          <p:cNvPr id="3" name="Content Placeholder 2">
            <a:extLst>
              <a:ext uri="{FF2B5EF4-FFF2-40B4-BE49-F238E27FC236}">
                <a16:creationId xmlns:a16="http://schemas.microsoft.com/office/drawing/2014/main" id="{D7CFCB42-0A19-437C-A976-15ACA1AE3C9E}"/>
              </a:ext>
            </a:extLst>
          </p:cNvPr>
          <p:cNvSpPr>
            <a:spLocks noGrp="1"/>
          </p:cNvSpPr>
          <p:nvPr>
            <p:ph idx="1"/>
            <p:custDataLst>
              <p:tags r:id="rId2"/>
            </p:custDataLst>
          </p:nvPr>
        </p:nvSpPr>
        <p:spPr/>
        <p:txBody>
          <a:bodyPr/>
          <a:lstStyle/>
          <a:p>
            <a:pPr marL="0" indent="0">
              <a:buNone/>
            </a:pPr>
            <a:r>
              <a:rPr lang="fr-FR" dirty="0"/>
              <a:t>- Le plus souvent un mécanisme </a:t>
            </a:r>
            <a:r>
              <a:rPr lang="fr-FR" b="1" dirty="0"/>
              <a:t>indirect</a:t>
            </a:r>
            <a:r>
              <a:rPr lang="fr-FR" dirty="0"/>
              <a:t> suite a un traumatisme du bassin:</a:t>
            </a:r>
          </a:p>
          <a:p>
            <a:r>
              <a:rPr lang="fr-FR" dirty="0"/>
              <a:t>L’urètre postérieur étant fixe et ne pouvant suivre le déplacement notamment en cas de disjonction de la SP ou fracture du cadre obturateur avec déplacement important : il se produit alors un effet d’arrachement et de cisaillement ou de guillotine sur l’urètre postérieur par étirement de l’AMP.</a:t>
            </a:r>
          </a:p>
          <a:p>
            <a:pPr marL="0" indent="0">
              <a:buNone/>
            </a:pPr>
            <a:r>
              <a:rPr lang="fr-FR" dirty="0"/>
              <a:t>- Le mécanisme </a:t>
            </a:r>
            <a:r>
              <a:rPr lang="fr-FR" b="1" dirty="0"/>
              <a:t>direct</a:t>
            </a:r>
            <a:r>
              <a:rPr lang="fr-FR" dirty="0"/>
              <a:t> est rare: embrochage de l’urètre par une esquille osseuse.  </a:t>
            </a:r>
          </a:p>
        </p:txBody>
      </p:sp>
    </p:spTree>
    <p:extLst>
      <p:ext uri="{BB962C8B-B14F-4D97-AF65-F5344CB8AC3E}">
        <p14:creationId xmlns:p14="http://schemas.microsoft.com/office/powerpoint/2010/main" val="355346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0D245D-4501-4150-A687-61A9E72FECD0}"/>
              </a:ext>
            </a:extLst>
          </p:cNvPr>
          <p:cNvPicPr>
            <a:picLocks noGrp="1" noChangeAspect="1"/>
          </p:cNvPicPr>
          <p:nvPr>
            <p:ph idx="1"/>
            <p:custDataLst>
              <p:tags r:id="rId1"/>
            </p:custDataLst>
          </p:nvPr>
        </p:nvPicPr>
        <p:blipFill>
          <a:blip r:embed="rId4"/>
          <a:stretch>
            <a:fillRect/>
          </a:stretch>
        </p:blipFill>
        <p:spPr>
          <a:xfrm>
            <a:off x="998495" y="1301311"/>
            <a:ext cx="4434361" cy="4255377"/>
          </a:xfrm>
          <a:prstGeom prst="rect">
            <a:avLst/>
          </a:prstGeom>
        </p:spPr>
      </p:pic>
      <p:pic>
        <p:nvPicPr>
          <p:cNvPr id="4098" name="Picture 2" descr="Image from page 955 of &amp;quot;Traité d&amp;#39;anatomie topographique av… | Flickr">
            <a:extLst>
              <a:ext uri="{FF2B5EF4-FFF2-40B4-BE49-F238E27FC236}">
                <a16:creationId xmlns:a16="http://schemas.microsoft.com/office/drawing/2014/main" id="{56F2E1B2-075B-49E8-8965-9D8DBB2DFED7}"/>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759145" y="1301311"/>
            <a:ext cx="5041557" cy="425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8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F271-3E7E-4A98-AE32-D2D4A83F7FF9}"/>
              </a:ext>
            </a:extLst>
          </p:cNvPr>
          <p:cNvSpPr>
            <a:spLocks noGrp="1"/>
          </p:cNvSpPr>
          <p:nvPr>
            <p:ph type="title"/>
            <p:custDataLst>
              <p:tags r:id="rId1"/>
            </p:custDataLst>
          </p:nvPr>
        </p:nvSpPr>
        <p:spPr>
          <a:xfrm>
            <a:off x="838200" y="365125"/>
            <a:ext cx="10515600" cy="1043545"/>
          </a:xfrm>
        </p:spPr>
        <p:txBody>
          <a:bodyPr/>
          <a:lstStyle/>
          <a:p>
            <a:pPr algn="ctr"/>
            <a:r>
              <a:rPr lang="fr-FR" b="1" u="sng" dirty="0">
                <a:solidFill>
                  <a:srgbClr val="FF0000"/>
                </a:solidFill>
                <a:latin typeface="+mn-lt"/>
              </a:rPr>
              <a:t>Les lésions</a:t>
            </a:r>
          </a:p>
        </p:txBody>
      </p:sp>
      <p:sp>
        <p:nvSpPr>
          <p:cNvPr id="3" name="Content Placeholder 2">
            <a:extLst>
              <a:ext uri="{FF2B5EF4-FFF2-40B4-BE49-F238E27FC236}">
                <a16:creationId xmlns:a16="http://schemas.microsoft.com/office/drawing/2014/main" id="{8070A145-3E5C-4899-9977-5525B39DC7E9}"/>
              </a:ext>
            </a:extLst>
          </p:cNvPr>
          <p:cNvSpPr>
            <a:spLocks noGrp="1"/>
          </p:cNvSpPr>
          <p:nvPr>
            <p:ph idx="1"/>
            <p:custDataLst>
              <p:tags r:id="rId2"/>
            </p:custDataLst>
          </p:nvPr>
        </p:nvSpPr>
        <p:spPr/>
        <p:txBody>
          <a:bodyPr/>
          <a:lstStyle/>
          <a:p>
            <a:r>
              <a:rPr lang="fr-FR" dirty="0"/>
              <a:t>Urétrale soit:</a:t>
            </a:r>
          </a:p>
          <a:p>
            <a:pPr marL="0" indent="0">
              <a:buNone/>
            </a:pPr>
            <a:r>
              <a:rPr lang="fr-FR" dirty="0"/>
              <a:t>        - complété avec un degré variable de décalage</a:t>
            </a:r>
          </a:p>
          <a:p>
            <a:pPr marL="0" indent="0">
              <a:buNone/>
            </a:pPr>
            <a:r>
              <a:rPr lang="fr-FR" dirty="0"/>
              <a:t>        -incomplète par l’existence d’un pont inter-urétrale et qui peut se                           Totalise par un sondage urétral intempestive.</a:t>
            </a:r>
          </a:p>
          <a:p>
            <a:r>
              <a:rPr lang="fr-FR" dirty="0"/>
              <a:t>Associés: </a:t>
            </a:r>
          </a:p>
          <a:p>
            <a:pPr marL="0" indent="0">
              <a:buNone/>
            </a:pPr>
            <a:r>
              <a:rPr lang="fr-FR" dirty="0"/>
              <a:t>        - désinsertion du bloc vésico prostatique en cas de rupture du ligament pubo prostatique,</a:t>
            </a:r>
          </a:p>
          <a:p>
            <a:pPr marL="0" indent="0">
              <a:buNone/>
            </a:pPr>
            <a:r>
              <a:rPr lang="fr-FR" dirty="0"/>
              <a:t>        - sphinctérienne: lésion du sphincter strié garant de la continence urinaire.  </a:t>
            </a:r>
          </a:p>
          <a:p>
            <a:pPr marL="0" indent="0">
              <a:buNone/>
            </a:pPr>
            <a:endParaRPr lang="fr-FR" dirty="0"/>
          </a:p>
        </p:txBody>
      </p:sp>
    </p:spTree>
    <p:extLst>
      <p:ext uri="{BB962C8B-B14F-4D97-AF65-F5344CB8AC3E}">
        <p14:creationId xmlns:p14="http://schemas.microsoft.com/office/powerpoint/2010/main" val="251137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atomie fonctionnelle de l'appareil urinaire -">
            <a:extLst>
              <a:ext uri="{FF2B5EF4-FFF2-40B4-BE49-F238E27FC236}">
                <a16:creationId xmlns:a16="http://schemas.microsoft.com/office/drawing/2014/main" id="{8905E9E1-53F8-44C9-9825-88EA81656648}"/>
              </a:ext>
            </a:extLst>
          </p:cNvPr>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129848" y="1383095"/>
            <a:ext cx="4559643" cy="32868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252F42-090A-4EA3-AAF7-5AFA3DFE07AC}"/>
              </a:ext>
            </a:extLst>
          </p:cNvPr>
          <p:cNvSpPr txBox="1"/>
          <p:nvPr>
            <p:custDataLst>
              <p:tags r:id="rId2"/>
            </p:custDataLst>
          </p:nvPr>
        </p:nvSpPr>
        <p:spPr>
          <a:xfrm>
            <a:off x="663147" y="2240165"/>
            <a:ext cx="6098058" cy="1200329"/>
          </a:xfrm>
          <a:prstGeom prst="rect">
            <a:avLst/>
          </a:prstGeom>
          <a:noFill/>
        </p:spPr>
        <p:txBody>
          <a:bodyPr wrap="square">
            <a:spAutoFit/>
          </a:bodyPr>
          <a:lstStyle/>
          <a:p>
            <a:pPr algn="just" eaLnBrk="1" hangingPunct="1"/>
            <a:r>
              <a:rPr lang="fr-FR" altLang="fr-FR" sz="1800" dirty="0"/>
              <a:t>Chez la femme : l’urètre est court de 3 à 4 cm, et descend de la vessie pour traverser le plancher pelvien et s’ouvrir directement dans le périnée. ce qui explique son atteinte exceptionnelle. </a:t>
            </a:r>
          </a:p>
        </p:txBody>
      </p:sp>
    </p:spTree>
    <p:extLst>
      <p:ext uri="{BB962C8B-B14F-4D97-AF65-F5344CB8AC3E}">
        <p14:creationId xmlns:p14="http://schemas.microsoft.com/office/powerpoint/2010/main" val="194608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8DB7-3092-4030-928C-4D2372F64211}"/>
              </a:ext>
            </a:extLst>
          </p:cNvPr>
          <p:cNvSpPr>
            <a:spLocks noGrp="1"/>
          </p:cNvSpPr>
          <p:nvPr>
            <p:ph type="title"/>
            <p:custDataLst>
              <p:tags r:id="rId1"/>
            </p:custDataLst>
          </p:nvPr>
        </p:nvSpPr>
        <p:spPr/>
        <p:txBody>
          <a:bodyPr/>
          <a:lstStyle/>
          <a:p>
            <a:r>
              <a:rPr lang="fr-FR" dirty="0"/>
              <a:t>CAT proprement dite</a:t>
            </a:r>
          </a:p>
        </p:txBody>
      </p:sp>
      <p:sp>
        <p:nvSpPr>
          <p:cNvPr id="3" name="Content Placeholder 2">
            <a:extLst>
              <a:ext uri="{FF2B5EF4-FFF2-40B4-BE49-F238E27FC236}">
                <a16:creationId xmlns:a16="http://schemas.microsoft.com/office/drawing/2014/main" id="{D20A64C5-78B8-4EE6-8746-2786195FCF4E}"/>
              </a:ext>
            </a:extLst>
          </p:cNvPr>
          <p:cNvSpPr>
            <a:spLocks noGrp="1"/>
          </p:cNvSpPr>
          <p:nvPr>
            <p:ph idx="1"/>
            <p:custDataLst>
              <p:tags r:id="rId2"/>
            </p:custDataLst>
          </p:nvPr>
        </p:nvSpPr>
        <p:spPr/>
        <p:txBody>
          <a:bodyPr/>
          <a:lstStyle/>
          <a:p>
            <a:r>
              <a:rPr lang="fr-FR" dirty="0"/>
              <a:t>Nous sommes amené a examiner dans le cadre de l’urgence un patient traumatisé du bassin victime d’un accident de la voie publique.</a:t>
            </a:r>
          </a:p>
          <a:p>
            <a:r>
              <a:rPr lang="fr-FR" dirty="0"/>
              <a:t>02 situations cliniques peuvent se présenter:</a:t>
            </a:r>
          </a:p>
          <a:p>
            <a:pPr marL="514350" indent="-514350">
              <a:buFont typeface="+mj-lt"/>
              <a:buAutoNum type="alphaLcParenR"/>
            </a:pPr>
            <a:r>
              <a:rPr lang="fr-FR" dirty="0"/>
              <a:t>Patient inconscient en état de choc: entamer dans l’immédiat des mesures de réanimations d’urgence ,rechercher une lésion vitale thoraco-abdominale qui fera passer la RUP en second plan: la règle a respecté et de ne pas sonder la vessie sans avoir éliminé une lésion urétrale.</a:t>
            </a:r>
          </a:p>
        </p:txBody>
      </p:sp>
    </p:spTree>
    <p:extLst>
      <p:ext uri="{BB962C8B-B14F-4D97-AF65-F5344CB8AC3E}">
        <p14:creationId xmlns:p14="http://schemas.microsoft.com/office/powerpoint/2010/main" val="254035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D9EB2D-0254-4A73-8EFC-C2B5441B021F}"/>
              </a:ext>
            </a:extLst>
          </p:cNvPr>
          <p:cNvSpPr>
            <a:spLocks noGrp="1"/>
          </p:cNvSpPr>
          <p:nvPr>
            <p:ph idx="1"/>
            <p:custDataLst>
              <p:tags r:id="rId1"/>
            </p:custDataLst>
          </p:nvPr>
        </p:nvSpPr>
        <p:spPr>
          <a:xfrm>
            <a:off x="838200" y="704335"/>
            <a:ext cx="10515600" cy="5647038"/>
          </a:xfrm>
        </p:spPr>
        <p:txBody>
          <a:bodyPr>
            <a:normAutofit/>
          </a:bodyPr>
          <a:lstStyle/>
          <a:p>
            <a:pPr marL="0" indent="0">
              <a:buNone/>
            </a:pPr>
            <a:r>
              <a:rPr lang="fr-FR" dirty="0"/>
              <a:t>b) Patient conscient et stable sur le plan hémodynamique:</a:t>
            </a:r>
          </a:p>
          <a:p>
            <a:pPr marL="0" indent="0">
              <a:buNone/>
            </a:pPr>
            <a:r>
              <a:rPr lang="fr-FR" dirty="0"/>
              <a:t>- Interrogatoire va préciser :</a:t>
            </a:r>
          </a:p>
          <a:p>
            <a:r>
              <a:rPr lang="fr-FR" dirty="0"/>
              <a:t>Les circonstance et mécanisme de l’accident</a:t>
            </a:r>
          </a:p>
          <a:p>
            <a:r>
              <a:rPr lang="fr-FR" dirty="0"/>
              <a:t>Heure de la dernière miction et l’aspect des urines,</a:t>
            </a:r>
          </a:p>
          <a:p>
            <a:r>
              <a:rPr lang="fr-FR" dirty="0"/>
              <a:t>Doit rechercher les antécédents pathologiques du patient</a:t>
            </a:r>
          </a:p>
          <a:p>
            <a:pPr>
              <a:buFontTx/>
              <a:buChar char="-"/>
            </a:pPr>
            <a:r>
              <a:rPr lang="fr-FR" dirty="0"/>
              <a:t>l’examen physique complet:</a:t>
            </a:r>
          </a:p>
          <a:p>
            <a:r>
              <a:rPr lang="fr-FR" dirty="0"/>
              <a:t>Une RUP est suspectée devant la présence :</a:t>
            </a:r>
          </a:p>
          <a:p>
            <a:pPr marL="0" indent="0">
              <a:buNone/>
            </a:pPr>
            <a:r>
              <a:rPr lang="fr-FR" dirty="0"/>
              <a:t>          - urétrorragie</a:t>
            </a:r>
          </a:p>
          <a:p>
            <a:pPr marL="0" indent="0">
              <a:buNone/>
            </a:pPr>
            <a:r>
              <a:rPr lang="fr-FR" dirty="0"/>
              <a:t>          - empâtement douloureux hypogastrique avec GV( ce GV peut manqué en cas rupture vésicale associée, </a:t>
            </a:r>
          </a:p>
        </p:txBody>
      </p:sp>
    </p:spTree>
    <p:extLst>
      <p:ext uri="{BB962C8B-B14F-4D97-AF65-F5344CB8AC3E}">
        <p14:creationId xmlns:p14="http://schemas.microsoft.com/office/powerpoint/2010/main" val="368529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97AC7-F498-4D02-8812-B8B55039CF91}"/>
              </a:ext>
            </a:extLst>
          </p:cNvPr>
          <p:cNvSpPr>
            <a:spLocks noGrp="1"/>
          </p:cNvSpPr>
          <p:nvPr>
            <p:ph idx="1"/>
            <p:custDataLst>
              <p:tags r:id="rId1"/>
            </p:custDataLst>
          </p:nvPr>
        </p:nvSpPr>
        <p:spPr>
          <a:xfrm>
            <a:off x="838200" y="926757"/>
            <a:ext cx="10515600" cy="5250206"/>
          </a:xfrm>
        </p:spPr>
        <p:txBody>
          <a:bodyPr/>
          <a:lstStyle/>
          <a:p>
            <a:pPr marL="0" indent="0">
              <a:buNone/>
            </a:pPr>
            <a:r>
              <a:rPr lang="fr-FR" dirty="0"/>
              <a:t>         - hématome périnéal en aille de papillon d’apparition tardive liée a la rupture des éléments vasculaires traversant l’</a:t>
            </a:r>
            <a:r>
              <a:rPr lang="fr-FR" dirty="0" err="1"/>
              <a:t>aponéphrose</a:t>
            </a:r>
            <a:r>
              <a:rPr lang="fr-FR" dirty="0"/>
              <a:t> pelvienne cet hématome peut atteindre, l’hypogastre, les OGE, voire même les faces internes des cuisses.</a:t>
            </a:r>
          </a:p>
          <a:p>
            <a:pPr>
              <a:buFontTx/>
              <a:buChar char="-"/>
            </a:pPr>
            <a:r>
              <a:rPr lang="fr-FR" dirty="0"/>
              <a:t>Le TR: peut montrer un empâtement douloureux voire une impression de prostate ascensionnée suite a la rupture du ligament pubo prostatique.</a:t>
            </a:r>
          </a:p>
        </p:txBody>
      </p:sp>
    </p:spTree>
    <p:extLst>
      <p:ext uri="{BB962C8B-B14F-4D97-AF65-F5344CB8AC3E}">
        <p14:creationId xmlns:p14="http://schemas.microsoft.com/office/powerpoint/2010/main" val="307585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umatisme de l'urètre antérieur : diagnostic et traitement - ScienceDirect">
            <a:extLst>
              <a:ext uri="{FF2B5EF4-FFF2-40B4-BE49-F238E27FC236}">
                <a16:creationId xmlns:a16="http://schemas.microsoft.com/office/drawing/2014/main" id="{03D79F7C-D79F-4D5F-A5F0-62E220D0A575}"/>
              </a:ext>
            </a:extLst>
          </p:cNvPr>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088027" y="1717590"/>
            <a:ext cx="4015946" cy="36081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D76CA2-09A5-47D0-8711-EF65CE2A1496}"/>
              </a:ext>
            </a:extLst>
          </p:cNvPr>
          <p:cNvSpPr txBox="1"/>
          <p:nvPr>
            <p:custDataLst>
              <p:tags r:id="rId2"/>
            </p:custDataLst>
          </p:nvPr>
        </p:nvSpPr>
        <p:spPr>
          <a:xfrm>
            <a:off x="3034614" y="5079541"/>
            <a:ext cx="6122772" cy="492443"/>
          </a:xfrm>
          <a:prstGeom prst="rect">
            <a:avLst/>
          </a:prstGeom>
          <a:noFill/>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effectLst/>
                <a:latin typeface="Roboto" panose="02000000000000000000" pitchFamily="2" charset="0"/>
              </a:rPr>
              <a:t>Science Direct</a:t>
            </a:r>
            <a:endParaRPr kumimoji="0" lang="fr-FR" altLang="fr-FR" sz="11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effectLst/>
                <a:latin typeface="Google Sans"/>
              </a:rPr>
              <a:t>Traumatisme de l'urètre  :  Science Direct</a:t>
            </a:r>
            <a:endParaRPr kumimoji="0" lang="fr-FR" altLang="fr-FR"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0609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4A650-3F88-40BE-B06D-19EF73432D39}"/>
              </a:ext>
            </a:extLst>
          </p:cNvPr>
          <p:cNvSpPr>
            <a:spLocks noGrp="1"/>
          </p:cNvSpPr>
          <p:nvPr>
            <p:ph idx="1"/>
            <p:custDataLst>
              <p:tags r:id="rId1"/>
            </p:custDataLst>
          </p:nvPr>
        </p:nvSpPr>
        <p:spPr>
          <a:xfrm>
            <a:off x="838200" y="1791730"/>
            <a:ext cx="10515600" cy="2593504"/>
          </a:xfrm>
        </p:spPr>
        <p:txBody>
          <a:bodyPr>
            <a:normAutofit lnSpcReduction="10000"/>
          </a:bodyPr>
          <a:lstStyle/>
          <a:p>
            <a:r>
              <a:rPr lang="fr-FR" dirty="0"/>
              <a:t>Échographie: pour éliminer un traumatisme des organes intra- péritonéaux et préciser l’état du haut appareil urinaire et du réservoir vésical qui peut être refoulée et ascensionné par l’hématome. Elle permet de guider le cathétérisme sus- pubien en cas de vessie pleine.</a:t>
            </a:r>
          </a:p>
          <a:p>
            <a:endParaRPr lang="fr-FR" dirty="0"/>
          </a:p>
          <a:p>
            <a:pPr marL="0" indent="0">
              <a:buNone/>
            </a:pPr>
            <a:r>
              <a:rPr lang="fr-FR" dirty="0"/>
              <a:t> </a:t>
            </a:r>
          </a:p>
        </p:txBody>
      </p:sp>
      <p:sp>
        <p:nvSpPr>
          <p:cNvPr id="4" name="Title 1">
            <a:extLst>
              <a:ext uri="{FF2B5EF4-FFF2-40B4-BE49-F238E27FC236}">
                <a16:creationId xmlns:a16="http://schemas.microsoft.com/office/drawing/2014/main" id="{1639309C-9F26-473C-9009-1BC4E9227F1C}"/>
              </a:ext>
            </a:extLst>
          </p:cNvPr>
          <p:cNvSpPr>
            <a:spLocks noGrp="1"/>
          </p:cNvSpPr>
          <p:nvPr>
            <p:ph type="title"/>
            <p:custDataLst>
              <p:tags r:id="rId2"/>
            </p:custDataLst>
          </p:nvPr>
        </p:nvSpPr>
        <p:spPr>
          <a:xfrm>
            <a:off x="838200" y="365125"/>
            <a:ext cx="10515600" cy="1325563"/>
          </a:xfrm>
        </p:spPr>
        <p:txBody>
          <a:bodyPr/>
          <a:lstStyle/>
          <a:p>
            <a:r>
              <a:rPr lang="fr-FR" b="1" dirty="0">
                <a:solidFill>
                  <a:schemeClr val="accent5">
                    <a:lumMod val="60000"/>
                    <a:lumOff val="40000"/>
                  </a:schemeClr>
                </a:solidFill>
                <a:effectLst>
                  <a:outerShdw blurRad="38100" dist="38100" dir="2700000" algn="tl">
                    <a:srgbClr val="000000">
                      <a:alpha val="43137"/>
                    </a:srgbClr>
                  </a:outerShdw>
                </a:effectLst>
              </a:rPr>
              <a:t>Examens complémentaires:</a:t>
            </a:r>
            <a:br>
              <a:rPr lang="fr-FR" b="1" dirty="0">
                <a:solidFill>
                  <a:schemeClr val="accent5">
                    <a:lumMod val="60000"/>
                    <a:lumOff val="40000"/>
                  </a:schemeClr>
                </a:solidFill>
                <a:effectLst>
                  <a:outerShdw blurRad="38100" dist="38100" dir="2700000" algn="tl">
                    <a:srgbClr val="000000">
                      <a:alpha val="43137"/>
                    </a:srgbClr>
                  </a:outerShdw>
                </a:effectLst>
              </a:rPr>
            </a:br>
            <a:endParaRPr lang="fr-FR" dirty="0"/>
          </a:p>
        </p:txBody>
      </p:sp>
    </p:spTree>
    <p:extLst>
      <p:ext uri="{BB962C8B-B14F-4D97-AF65-F5344CB8AC3E}">
        <p14:creationId xmlns:p14="http://schemas.microsoft.com/office/powerpoint/2010/main" val="138847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86E62-76F5-4BAF-88F6-B10C82F7EDF6}"/>
              </a:ext>
            </a:extLst>
          </p:cNvPr>
          <p:cNvSpPr>
            <a:spLocks noGrp="1"/>
          </p:cNvSpPr>
          <p:nvPr>
            <p:ph idx="1"/>
            <p:custDataLst>
              <p:tags r:id="rId1"/>
            </p:custDataLst>
          </p:nvPr>
        </p:nvSpPr>
        <p:spPr/>
        <p:txBody>
          <a:bodyPr/>
          <a:lstStyle/>
          <a:p>
            <a:pPr marL="0" indent="0">
              <a:buNone/>
            </a:pPr>
            <a:r>
              <a:rPr lang="fr-FR" dirty="0"/>
              <a:t>• TDM abdomino-pelvienne: complète le bilan lésionnel échographique, elle affirme la rupture vésicale, en montrant la fuite de produit de contraste.</a:t>
            </a:r>
          </a:p>
          <a:p>
            <a:pPr marL="0" indent="0">
              <a:buNone/>
            </a:pPr>
            <a:endParaRPr lang="fr-FR" dirty="0"/>
          </a:p>
          <a:p>
            <a:pPr marL="0" indent="0">
              <a:buNone/>
            </a:pPr>
            <a:r>
              <a:rPr lang="fr-FR" dirty="0"/>
              <a:t> • Radiographie du bassin: qui montre souvent une fracture du bassin et en apprécie le type et le déplacement</a:t>
            </a:r>
          </a:p>
          <a:p>
            <a:endParaRPr lang="fr-FR" dirty="0"/>
          </a:p>
        </p:txBody>
      </p:sp>
    </p:spTree>
    <p:extLst>
      <p:ext uri="{BB962C8B-B14F-4D97-AF65-F5344CB8AC3E}">
        <p14:creationId xmlns:p14="http://schemas.microsoft.com/office/powerpoint/2010/main" val="158870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FCD7-233A-4C38-AF1B-84AD1FD6B872}"/>
              </a:ext>
            </a:extLst>
          </p:cNvPr>
          <p:cNvSpPr>
            <a:spLocks noGrp="1"/>
          </p:cNvSpPr>
          <p:nvPr>
            <p:ph type="title"/>
            <p:custDataLst>
              <p:tags r:id="rId1"/>
            </p:custDataLst>
          </p:nvPr>
        </p:nvSpPr>
        <p:spPr/>
        <p:txBody>
          <a:bodyPr/>
          <a:lstStyle/>
          <a:p>
            <a:pPr algn="ctr"/>
            <a:r>
              <a:rPr lang="fr-FR" b="1" u="sng" dirty="0">
                <a:solidFill>
                  <a:srgbClr val="FF0000"/>
                </a:solidFill>
                <a:latin typeface="+mn-lt"/>
              </a:rPr>
              <a:t>Plan</a:t>
            </a:r>
            <a:r>
              <a:rPr lang="fr-FR" dirty="0"/>
              <a:t> </a:t>
            </a:r>
          </a:p>
        </p:txBody>
      </p:sp>
      <p:sp>
        <p:nvSpPr>
          <p:cNvPr id="3" name="Content Placeholder 2">
            <a:extLst>
              <a:ext uri="{FF2B5EF4-FFF2-40B4-BE49-F238E27FC236}">
                <a16:creationId xmlns:a16="http://schemas.microsoft.com/office/drawing/2014/main" id="{8902A291-4EAA-4710-8542-F4367C412898}"/>
              </a:ext>
            </a:extLst>
          </p:cNvPr>
          <p:cNvSpPr>
            <a:spLocks noGrp="1"/>
          </p:cNvSpPr>
          <p:nvPr>
            <p:ph idx="1"/>
            <p:custDataLst>
              <p:tags r:id="rId2"/>
            </p:custDataLst>
          </p:nvPr>
        </p:nvSpPr>
        <p:spPr/>
        <p:txBody>
          <a:bodyPr/>
          <a:lstStyle/>
          <a:p>
            <a:pPr marL="571500" indent="-571500" eaLnBrk="1" fontAlgn="auto" hangingPunct="1">
              <a:spcAft>
                <a:spcPts val="0"/>
              </a:spcAft>
              <a:buFont typeface="+mj-lt"/>
              <a:buAutoNum type="romanUcPeriod"/>
              <a:defRPr/>
            </a:pPr>
            <a:r>
              <a:rPr lang="fr-FR" altLang="fr-FR" sz="2800" u="sng" dirty="0">
                <a:effectLst>
                  <a:outerShdw blurRad="38100" dist="38100" dir="2700000" algn="tl">
                    <a:srgbClr val="000000">
                      <a:alpha val="43137"/>
                    </a:srgbClr>
                  </a:outerShdw>
                </a:effectLst>
              </a:rPr>
              <a:t>Définition</a:t>
            </a:r>
          </a:p>
          <a:p>
            <a:pPr marL="571500" indent="-571500" eaLnBrk="1" fontAlgn="auto" hangingPunct="1">
              <a:spcAft>
                <a:spcPts val="0"/>
              </a:spcAft>
              <a:buFont typeface="+mj-lt"/>
              <a:buAutoNum type="romanUcPeriod"/>
              <a:defRPr/>
            </a:pPr>
            <a:r>
              <a:rPr lang="fr-FR" altLang="fr-FR" sz="2800" u="sng" dirty="0">
                <a:effectLst>
                  <a:outerShdw blurRad="38100" dist="38100" dir="2700000" algn="tl">
                    <a:srgbClr val="000000">
                      <a:alpha val="43137"/>
                    </a:srgbClr>
                  </a:outerShdw>
                </a:effectLst>
              </a:rPr>
              <a:t>objectifs</a:t>
            </a:r>
          </a:p>
          <a:p>
            <a:pPr marL="571500" indent="-571500">
              <a:buFont typeface="+mj-lt"/>
              <a:buAutoNum type="romanUcPeriod"/>
              <a:defRPr/>
            </a:pPr>
            <a:r>
              <a:rPr lang="fr-FR" altLang="fr-FR" u="sng" dirty="0">
                <a:effectLst>
                  <a:outerShdw blurRad="38100" dist="38100" dir="2700000" algn="tl">
                    <a:srgbClr val="000000">
                      <a:alpha val="43137"/>
                    </a:srgbClr>
                  </a:outerShdw>
                </a:effectLst>
              </a:rPr>
              <a:t>É</a:t>
            </a:r>
            <a:r>
              <a:rPr lang="fr-FR" altLang="fr-FR" sz="2800" u="sng" dirty="0">
                <a:effectLst>
                  <a:outerShdw blurRad="38100" dist="38100" dir="2700000" algn="tl">
                    <a:srgbClr val="000000">
                      <a:alpha val="43137"/>
                    </a:srgbClr>
                  </a:outerShdw>
                </a:effectLst>
              </a:rPr>
              <a:t>pidémiologie </a:t>
            </a:r>
          </a:p>
          <a:p>
            <a:pPr marL="571500" indent="-571500" eaLnBrk="1" fontAlgn="auto" hangingPunct="1">
              <a:spcAft>
                <a:spcPts val="0"/>
              </a:spcAft>
              <a:buFont typeface="+mj-lt"/>
              <a:buAutoNum type="romanUcPeriod"/>
              <a:defRPr/>
            </a:pPr>
            <a:r>
              <a:rPr lang="fr-FR" altLang="fr-FR" sz="2800" u="sng" dirty="0">
                <a:effectLst>
                  <a:outerShdw blurRad="38100" dist="38100" dir="2700000" algn="tl">
                    <a:srgbClr val="000000">
                      <a:alpha val="43137"/>
                    </a:srgbClr>
                  </a:outerShdw>
                </a:effectLst>
              </a:rPr>
              <a:t>Rupture de l’urètre postérieur</a:t>
            </a:r>
          </a:p>
          <a:p>
            <a:pPr marL="571500" indent="-571500" eaLnBrk="1" fontAlgn="auto" hangingPunct="1">
              <a:spcAft>
                <a:spcPts val="0"/>
              </a:spcAft>
              <a:buFont typeface="+mj-lt"/>
              <a:buAutoNum type="romanUcPeriod"/>
              <a:defRPr/>
            </a:pPr>
            <a:r>
              <a:rPr lang="fr-FR" altLang="fr-FR" sz="2800" u="sng" dirty="0">
                <a:effectLst>
                  <a:outerShdw blurRad="38100" dist="38100" dir="2700000" algn="tl">
                    <a:srgbClr val="000000">
                      <a:alpha val="43137"/>
                    </a:srgbClr>
                  </a:outerShdw>
                </a:effectLst>
              </a:rPr>
              <a:t>traumatisme de la vessie</a:t>
            </a:r>
          </a:p>
          <a:p>
            <a:pPr marL="571500" indent="-571500" eaLnBrk="1" fontAlgn="auto" hangingPunct="1">
              <a:spcAft>
                <a:spcPts val="0"/>
              </a:spcAft>
              <a:buFont typeface="+mj-lt"/>
              <a:buAutoNum type="romanUcPeriod"/>
              <a:defRPr/>
            </a:pPr>
            <a:r>
              <a:rPr lang="fr-FR" altLang="fr-FR" sz="2800" u="sng" dirty="0">
                <a:effectLst>
                  <a:outerShdw blurRad="38100" dist="38100" dir="2700000" algn="tl">
                    <a:srgbClr val="000000">
                      <a:alpha val="43137"/>
                    </a:srgbClr>
                  </a:outerShdw>
                </a:effectLst>
              </a:rPr>
              <a:t>Conclusion</a:t>
            </a:r>
          </a:p>
          <a:p>
            <a:endParaRPr lang="fr-FR" dirty="0"/>
          </a:p>
        </p:txBody>
      </p:sp>
    </p:spTree>
    <p:extLst>
      <p:ext uri="{BB962C8B-B14F-4D97-AF65-F5344CB8AC3E}">
        <p14:creationId xmlns:p14="http://schemas.microsoft.com/office/powerpoint/2010/main" val="243777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2EC64B-5E82-4CEE-90FA-F841C56053BD}"/>
              </a:ext>
            </a:extLst>
          </p:cNvPr>
          <p:cNvSpPr>
            <a:spLocks noGrp="1"/>
          </p:cNvSpPr>
          <p:nvPr>
            <p:ph idx="1"/>
            <p:custDataLst>
              <p:tags r:id="rId1"/>
            </p:custDataLst>
          </p:nvPr>
        </p:nvSpPr>
        <p:spPr>
          <a:xfrm>
            <a:off x="838200" y="889686"/>
            <a:ext cx="10515600" cy="5287277"/>
          </a:xfrm>
        </p:spPr>
        <p:txBody>
          <a:bodyPr/>
          <a:lstStyle/>
          <a:p>
            <a:r>
              <a:rPr lang="fr-FR" dirty="0"/>
              <a:t>UCRM est demandée entre le 4 </a:t>
            </a:r>
            <a:r>
              <a:rPr lang="fr-FR" dirty="0" err="1"/>
              <a:t>eme</a:t>
            </a:r>
            <a:r>
              <a:rPr lang="fr-FR" dirty="0"/>
              <a:t> et le 7eme jour après le traumatisme avec beaucoup d’asepsie, elle consiste à injecter 25 à 30 ml de produit de contraste avec une pression basse à travers une sonde de </a:t>
            </a:r>
            <a:r>
              <a:rPr lang="fr-FR" dirty="0" err="1"/>
              <a:t>folley</a:t>
            </a:r>
            <a:r>
              <a:rPr lang="fr-FR" dirty="0"/>
              <a:t> insérée dans la fossette naviculaire, les clichée sont pris en oblique pour une meilleure analyse de l’urètre, on complète l’examen par des clichés per-mictionnels. Schématiquement elle montre deux possibilités: </a:t>
            </a:r>
          </a:p>
          <a:p>
            <a:pPr marL="0" indent="0">
              <a:buNone/>
            </a:pPr>
            <a:r>
              <a:rPr lang="fr-FR" dirty="0"/>
              <a:t>     - Rupture totale </a:t>
            </a:r>
          </a:p>
          <a:p>
            <a:pPr marL="0" indent="0">
              <a:buNone/>
            </a:pPr>
            <a:r>
              <a:rPr lang="fr-FR" dirty="0"/>
              <a:t>     - Rupture partielle.</a:t>
            </a:r>
          </a:p>
        </p:txBody>
      </p:sp>
    </p:spTree>
    <p:extLst>
      <p:ext uri="{BB962C8B-B14F-4D97-AF65-F5344CB8AC3E}">
        <p14:creationId xmlns:p14="http://schemas.microsoft.com/office/powerpoint/2010/main" val="296192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36BD0-2CC1-40CC-A9C7-314D9603298A}"/>
              </a:ext>
            </a:extLst>
          </p:cNvPr>
          <p:cNvSpPr>
            <a:spLocks noGrp="1"/>
          </p:cNvSpPr>
          <p:nvPr>
            <p:ph idx="1"/>
            <p:custDataLst>
              <p:tags r:id="rId1"/>
            </p:custDataLst>
          </p:nvPr>
        </p:nvSpPr>
        <p:spPr>
          <a:xfrm>
            <a:off x="937054" y="2270468"/>
            <a:ext cx="10515600" cy="4351338"/>
          </a:xfrm>
        </p:spPr>
        <p:txBody>
          <a:bodyPr/>
          <a:lstStyle/>
          <a:p>
            <a:r>
              <a:rPr lang="fr-FR" dirty="0">
                <a:solidFill>
                  <a:srgbClr val="FF0000"/>
                </a:solidFill>
              </a:rPr>
              <a:t>La question importante a laquelle il faudra répondre: le patient peut il uriner spontanément ou pas.</a:t>
            </a:r>
          </a:p>
          <a:p>
            <a:endParaRPr lang="fr-FR" dirty="0"/>
          </a:p>
        </p:txBody>
      </p:sp>
    </p:spTree>
    <p:extLst>
      <p:ext uri="{BB962C8B-B14F-4D97-AF65-F5344CB8AC3E}">
        <p14:creationId xmlns:p14="http://schemas.microsoft.com/office/powerpoint/2010/main" val="36472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252796-A0FE-4F02-9B1F-EBF74EE14404}"/>
              </a:ext>
            </a:extLst>
          </p:cNvPr>
          <p:cNvSpPr>
            <a:spLocks noGrp="1"/>
          </p:cNvSpPr>
          <p:nvPr>
            <p:ph idx="1"/>
            <p:custDataLst>
              <p:tags r:id="rId1"/>
            </p:custDataLst>
          </p:nvPr>
        </p:nvSpPr>
        <p:spPr>
          <a:xfrm>
            <a:off x="838200" y="729049"/>
            <a:ext cx="10515600" cy="5447914"/>
          </a:xfrm>
        </p:spPr>
        <p:txBody>
          <a:bodyPr/>
          <a:lstStyle/>
          <a:p>
            <a:r>
              <a:rPr lang="fr-FR" dirty="0"/>
              <a:t>Le patient urine et les urines sont claires: le risque d’avoir une plaie urétrale est minime une simple surveillance suffit</a:t>
            </a:r>
          </a:p>
          <a:p>
            <a:r>
              <a:rPr lang="fr-FR" dirty="0"/>
              <a:t>Le patient urine et les urines hématiques: cette hématurie attire l’intention sur son origine urologique interdisant toute manœuvre endo urétrale doit faire suspecté une lésion urétrale ,vésicale ou rénale associée.</a:t>
            </a:r>
          </a:p>
          <a:p>
            <a:r>
              <a:rPr lang="fr-FR" dirty="0"/>
              <a:t>Absence d’urine:</a:t>
            </a:r>
          </a:p>
          <a:p>
            <a:pPr marL="0" indent="0">
              <a:buNone/>
            </a:pPr>
            <a:r>
              <a:rPr lang="fr-FR" dirty="0"/>
              <a:t>        - sans GV: cela doit faire suspecter une rupture vésicale</a:t>
            </a:r>
          </a:p>
          <a:p>
            <a:pPr marL="0" indent="0">
              <a:buNone/>
            </a:pPr>
            <a:r>
              <a:rPr lang="fr-FR" dirty="0"/>
              <a:t>        - présence de GV:qui sera soulagé non pas par le sondage qui est proscrit, mais par une cystostomie a minima.</a:t>
            </a:r>
          </a:p>
          <a:p>
            <a:endParaRPr lang="fr-FR" dirty="0"/>
          </a:p>
          <a:p>
            <a:endParaRPr lang="fr-FR" dirty="0"/>
          </a:p>
        </p:txBody>
      </p:sp>
    </p:spTree>
    <p:extLst>
      <p:ext uri="{BB962C8B-B14F-4D97-AF65-F5344CB8AC3E}">
        <p14:creationId xmlns:p14="http://schemas.microsoft.com/office/powerpoint/2010/main" val="321799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FD45E2-F2C1-40A5-96AB-2732355ABC8B}"/>
              </a:ext>
            </a:extLst>
          </p:cNvPr>
          <p:cNvSpPr>
            <a:spLocks noGrp="1"/>
          </p:cNvSpPr>
          <p:nvPr>
            <p:ph idx="1"/>
            <p:custDataLst>
              <p:tags r:id="rId1"/>
            </p:custDataLst>
          </p:nvPr>
        </p:nvSpPr>
        <p:spPr>
          <a:xfrm>
            <a:off x="838200" y="778476"/>
            <a:ext cx="10515600" cy="5398487"/>
          </a:xfrm>
        </p:spPr>
        <p:txBody>
          <a:bodyPr/>
          <a:lstStyle/>
          <a:p>
            <a:r>
              <a:rPr lang="fr-FR" dirty="0"/>
              <a:t>Mise en place d’un cathéter sus-pubien ou parfois une cystostomie chirurgicale.</a:t>
            </a:r>
          </a:p>
          <a:p>
            <a:r>
              <a:rPr lang="fr-FR" dirty="0"/>
              <a:t> Intérêts : </a:t>
            </a:r>
          </a:p>
          <a:p>
            <a:pPr>
              <a:buFontTx/>
              <a:buChar char="-"/>
            </a:pPr>
            <a:r>
              <a:rPr lang="fr-FR" dirty="0"/>
              <a:t>Elle évite l’extravasation de l’urine</a:t>
            </a:r>
          </a:p>
          <a:p>
            <a:pPr>
              <a:buFontTx/>
              <a:buChar char="-"/>
            </a:pPr>
            <a:r>
              <a:rPr lang="fr-FR" dirty="0"/>
              <a:t> Elle protège les espaces celluleux pelviens </a:t>
            </a:r>
          </a:p>
          <a:p>
            <a:pPr>
              <a:buFontTx/>
              <a:buChar char="-"/>
            </a:pPr>
            <a:r>
              <a:rPr lang="fr-FR" dirty="0"/>
              <a:t>Elle évite l’infection de l’hématome </a:t>
            </a:r>
          </a:p>
        </p:txBody>
      </p:sp>
    </p:spTree>
    <p:extLst>
      <p:ext uri="{BB962C8B-B14F-4D97-AF65-F5344CB8AC3E}">
        <p14:creationId xmlns:p14="http://schemas.microsoft.com/office/powerpoint/2010/main" val="295160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5C3ABE68-710B-47D8-99F4-A0C10D6E826C}"/>
              </a:ext>
            </a:extLst>
          </p:cNvPr>
          <p:cNvPicPr>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667253" y="1439562"/>
            <a:ext cx="4857493" cy="397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71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7DA6-8606-42CE-897C-DE9256118217}"/>
              </a:ext>
            </a:extLst>
          </p:cNvPr>
          <p:cNvSpPr>
            <a:spLocks noGrp="1"/>
          </p:cNvSpPr>
          <p:nvPr>
            <p:ph type="title"/>
            <p:custDataLst>
              <p:tags r:id="rId1"/>
            </p:custDataLst>
          </p:nvPr>
        </p:nvSpPr>
        <p:spPr/>
        <p:txBody>
          <a:bodyPr/>
          <a:lstStyle/>
          <a:p>
            <a:pPr algn="ctr"/>
            <a:r>
              <a:rPr lang="fr-FR" b="1" dirty="0">
                <a:solidFill>
                  <a:srgbClr val="FF0000"/>
                </a:solidFill>
                <a:effectLst>
                  <a:outerShdw blurRad="38100" dist="38100" dir="2700000" algn="tl">
                    <a:srgbClr val="000000">
                      <a:alpha val="43137"/>
                    </a:srgbClr>
                  </a:outerShdw>
                </a:effectLst>
                <a:latin typeface="+mn-lt"/>
              </a:rPr>
              <a:t>Traitement</a:t>
            </a:r>
          </a:p>
        </p:txBody>
      </p:sp>
      <p:sp>
        <p:nvSpPr>
          <p:cNvPr id="3" name="Content Placeholder 2">
            <a:extLst>
              <a:ext uri="{FF2B5EF4-FFF2-40B4-BE49-F238E27FC236}">
                <a16:creationId xmlns:a16="http://schemas.microsoft.com/office/drawing/2014/main" id="{159EC70C-F814-479C-BCA9-4FC301E8795E}"/>
              </a:ext>
            </a:extLst>
          </p:cNvPr>
          <p:cNvSpPr>
            <a:spLocks noGrp="1"/>
          </p:cNvSpPr>
          <p:nvPr>
            <p:ph idx="1"/>
            <p:custDataLst>
              <p:tags r:id="rId2"/>
            </p:custDataLst>
          </p:nvPr>
        </p:nvSpPr>
        <p:spPr/>
        <p:txBody>
          <a:bodyPr/>
          <a:lstStyle/>
          <a:p>
            <a:r>
              <a:rPr lang="fr-FR" dirty="0"/>
              <a:t>Traitement des lésions urétrales dans un second temps (5ème -15ème jour) après traitement des lésions abdominales et/ou vésicales et stabilisation des fractures osseuses :  Réalignement endoscopique (absence d'incontinence ou d'impuissance iatrogène et le fait que l'option chirurgicale ne soit pas compromise) (</a:t>
            </a:r>
            <a:r>
              <a:rPr lang="fr-FR" dirty="0" err="1"/>
              <a:t>Moudouni</a:t>
            </a:r>
            <a:r>
              <a:rPr lang="fr-FR" dirty="0"/>
              <a:t> SM et al, </a:t>
            </a:r>
            <a:r>
              <a:rPr lang="fr-FR" dirty="0" err="1"/>
              <a:t>Urology</a:t>
            </a:r>
            <a:r>
              <a:rPr lang="fr-FR" dirty="0"/>
              <a:t> 57 :628-632, 2001). </a:t>
            </a:r>
          </a:p>
          <a:p>
            <a:r>
              <a:rPr lang="fr-FR" dirty="0"/>
              <a:t>6. Complications : • Sténose urétrale • Impuissance</a:t>
            </a:r>
          </a:p>
        </p:txBody>
      </p:sp>
    </p:spTree>
    <p:extLst>
      <p:ext uri="{BB962C8B-B14F-4D97-AF65-F5344CB8AC3E}">
        <p14:creationId xmlns:p14="http://schemas.microsoft.com/office/powerpoint/2010/main" val="17970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EBABEB0A-8385-44E9-A3A0-42F302A5CDCA}"/>
              </a:ext>
            </a:extLst>
          </p:cNvPr>
          <p:cNvPicPr>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4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D7308-436F-4BFF-A4CD-BFBD15D30AA4}"/>
              </a:ext>
            </a:extLst>
          </p:cNvPr>
          <p:cNvSpPr>
            <a:spLocks noGrp="1"/>
          </p:cNvSpPr>
          <p:nvPr>
            <p:ph idx="1"/>
            <p:custDataLst>
              <p:tags r:id="rId1"/>
            </p:custDataLst>
          </p:nvPr>
        </p:nvSpPr>
        <p:spPr/>
        <p:txBody>
          <a:bodyPr/>
          <a:lstStyle/>
          <a:p>
            <a:r>
              <a:rPr lang="fr-FR" dirty="0"/>
              <a:t>Anastomose </a:t>
            </a:r>
            <a:r>
              <a:rPr lang="fr-FR" dirty="0" err="1"/>
              <a:t>uréthro-uréthrale</a:t>
            </a:r>
            <a:r>
              <a:rPr lang="fr-FR" dirty="0"/>
              <a:t> dite Urétrorraphie </a:t>
            </a:r>
            <a:r>
              <a:rPr lang="fr-FR" dirty="0" err="1"/>
              <a:t>término</a:t>
            </a:r>
            <a:r>
              <a:rPr lang="fr-FR" dirty="0"/>
              <a:t>-terminale: suture bout à bout des extrémités urétrales si les extrémités urétrales sont de bonne qualité et bien vascularisées. o Urétroplastie cutanée : remplacement du canal urétral par un </a:t>
            </a:r>
            <a:r>
              <a:rPr lang="fr-FR" dirty="0" err="1"/>
              <a:t>lombeau</a:t>
            </a:r>
            <a:r>
              <a:rPr lang="fr-FR" dirty="0"/>
              <a:t> cutanée intercalé entre les deux extrémités urétrales.</a:t>
            </a:r>
          </a:p>
        </p:txBody>
      </p:sp>
    </p:spTree>
    <p:extLst>
      <p:ext uri="{BB962C8B-B14F-4D97-AF65-F5344CB8AC3E}">
        <p14:creationId xmlns:p14="http://schemas.microsoft.com/office/powerpoint/2010/main" val="22288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5BD8-22FA-4220-B73F-2B536E2B28C1}"/>
              </a:ext>
            </a:extLst>
          </p:cNvPr>
          <p:cNvSpPr>
            <a:spLocks noGrp="1"/>
          </p:cNvSpPr>
          <p:nvPr>
            <p:ph type="title"/>
            <p:custDataLst>
              <p:tags r:id="rId1"/>
            </p:custDataLst>
          </p:nvPr>
        </p:nvSpPr>
        <p:spPr>
          <a:xfrm>
            <a:off x="838200" y="2766218"/>
            <a:ext cx="10515600" cy="1325563"/>
          </a:xfrm>
        </p:spPr>
        <p:txBody>
          <a:bodyPr/>
          <a:lstStyle/>
          <a:p>
            <a:pPr algn="ctr"/>
            <a:r>
              <a:rPr lang="fr-FR" sz="4400" b="1"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rPr>
              <a:t>Les traumatismes de la vessie</a:t>
            </a:r>
            <a:endParaRPr lang="fr-FR" dirty="0"/>
          </a:p>
        </p:txBody>
      </p:sp>
    </p:spTree>
    <p:extLst>
      <p:ext uri="{BB962C8B-B14F-4D97-AF65-F5344CB8AC3E}">
        <p14:creationId xmlns:p14="http://schemas.microsoft.com/office/powerpoint/2010/main" val="42230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828A5-C4B9-4874-818A-AFA7FF9FD8E4}"/>
              </a:ext>
            </a:extLst>
          </p:cNvPr>
          <p:cNvSpPr>
            <a:spLocks noGrp="1"/>
          </p:cNvSpPr>
          <p:nvPr>
            <p:ph idx="1"/>
            <p:custDataLst>
              <p:tags r:id="rId1"/>
            </p:custDataLst>
          </p:nvPr>
        </p:nvSpPr>
        <p:spPr/>
        <p:txBody>
          <a:bodyPr/>
          <a:lstStyle/>
          <a:p>
            <a:r>
              <a:rPr lang="fr-FR" dirty="0"/>
              <a:t>Les lésions vésicales sont présentes dans 5 à 10% des fractures du bassin </a:t>
            </a:r>
          </a:p>
          <a:p>
            <a:r>
              <a:rPr lang="fr-FR" dirty="0"/>
              <a:t>Trois mécanismes : </a:t>
            </a:r>
          </a:p>
          <a:p>
            <a:r>
              <a:rPr lang="fr-FR" dirty="0"/>
              <a:t> Embrochage par un fragment osseux</a:t>
            </a:r>
          </a:p>
          <a:p>
            <a:r>
              <a:rPr lang="fr-FR" dirty="0"/>
              <a:t> Rupture du ligament pubo-vésical</a:t>
            </a:r>
          </a:p>
          <a:p>
            <a:r>
              <a:rPr lang="fr-FR" dirty="0"/>
              <a:t> Rupture par coup sur vessie distendue (décélération)</a:t>
            </a:r>
          </a:p>
        </p:txBody>
      </p:sp>
    </p:spTree>
    <p:extLst>
      <p:ext uri="{BB962C8B-B14F-4D97-AF65-F5344CB8AC3E}">
        <p14:creationId xmlns:p14="http://schemas.microsoft.com/office/powerpoint/2010/main" val="124659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607D-4596-4DA1-8A04-6D2459727661}"/>
              </a:ext>
            </a:extLst>
          </p:cNvPr>
          <p:cNvSpPr>
            <a:spLocks noGrp="1"/>
          </p:cNvSpPr>
          <p:nvPr>
            <p:ph type="title"/>
            <p:custDataLst>
              <p:tags r:id="rId1"/>
            </p:custDataLst>
          </p:nvPr>
        </p:nvSpPr>
        <p:spPr/>
        <p:txBody>
          <a:bodyPr/>
          <a:lstStyle/>
          <a:p>
            <a:pPr algn="ctr"/>
            <a:r>
              <a:rPr lang="fr-FR" altLang="fr-FR" sz="4400" b="1" u="sng" dirty="0">
                <a:solidFill>
                  <a:srgbClr val="FF0000"/>
                </a:solidFill>
                <a:latin typeface="+mn-lt"/>
              </a:rPr>
              <a:t>Définition</a:t>
            </a:r>
            <a:br>
              <a:rPr lang="fr-FR" altLang="fr-FR" sz="4400" dirty="0"/>
            </a:br>
            <a:endParaRPr lang="fr-FR" dirty="0"/>
          </a:p>
        </p:txBody>
      </p:sp>
      <p:sp>
        <p:nvSpPr>
          <p:cNvPr id="3" name="Content Placeholder 2">
            <a:extLst>
              <a:ext uri="{FF2B5EF4-FFF2-40B4-BE49-F238E27FC236}">
                <a16:creationId xmlns:a16="http://schemas.microsoft.com/office/drawing/2014/main" id="{71813ED8-5A7E-4623-A639-3396E743ED68}"/>
              </a:ext>
            </a:extLst>
          </p:cNvPr>
          <p:cNvSpPr>
            <a:spLocks noGrp="1"/>
          </p:cNvSpPr>
          <p:nvPr>
            <p:ph idx="1"/>
            <p:custDataLst>
              <p:tags r:id="rId2"/>
            </p:custDataLst>
          </p:nvPr>
        </p:nvSpPr>
        <p:spPr/>
        <p:txBody>
          <a:bodyPr/>
          <a:lstStyle/>
          <a:p>
            <a:r>
              <a:rPr lang="fr-FR" b="0" i="0" dirty="0">
                <a:effectLst/>
              </a:rPr>
              <a:t>Les complications urinaires des fractures du bassin constituent une pathologie grave survenant souvent chez des patients jeunes et pouvant mettre en jeu le pronostic vital, l’avenir mictionnel et sexuel du patient</a:t>
            </a:r>
          </a:p>
          <a:p>
            <a:r>
              <a:rPr lang="fr-FR" dirty="0"/>
              <a:t>Elles intéressent le bas appareil urinaire </a:t>
            </a:r>
            <a:r>
              <a:rPr lang="fr-FR" sz="2800" dirty="0"/>
              <a:t>soit la vessie, soit l’urètre, et parfois les deux en même temps.</a:t>
            </a:r>
            <a:r>
              <a:rPr lang="fr-FR" b="0" i="0" dirty="0">
                <a:effectLst/>
              </a:rPr>
              <a:t> </a:t>
            </a:r>
            <a:endParaRPr lang="fr-FR" dirty="0"/>
          </a:p>
        </p:txBody>
      </p:sp>
    </p:spTree>
    <p:extLst>
      <p:ext uri="{BB962C8B-B14F-4D97-AF65-F5344CB8AC3E}">
        <p14:creationId xmlns:p14="http://schemas.microsoft.com/office/powerpoint/2010/main" val="1272153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52038-0EC6-4F93-8D1D-E81FA2778AF6}"/>
              </a:ext>
            </a:extLst>
          </p:cNvPr>
          <p:cNvSpPr>
            <a:spLocks noGrp="1"/>
          </p:cNvSpPr>
          <p:nvPr>
            <p:ph idx="1"/>
            <p:custDataLst>
              <p:tags r:id="rId1"/>
            </p:custDataLst>
          </p:nvPr>
        </p:nvSpPr>
        <p:spPr>
          <a:xfrm>
            <a:off x="838200" y="1253331"/>
            <a:ext cx="10515600" cy="4351338"/>
          </a:xfrm>
        </p:spPr>
        <p:txBody>
          <a:bodyPr/>
          <a:lstStyle/>
          <a:p>
            <a:pPr algn="just" eaLnBrk="1" fontAlgn="auto" hangingPunct="1">
              <a:spcAft>
                <a:spcPts val="0"/>
              </a:spcAft>
              <a:defRPr/>
            </a:pPr>
            <a:r>
              <a:rPr lang="fr-FR" b="1" u="sng" dirty="0">
                <a:solidFill>
                  <a:srgbClr val="FF0000"/>
                </a:solidFill>
                <a:effectLst>
                  <a:outerShdw blurRad="38100" dist="38100" dir="2700000" algn="tl">
                    <a:srgbClr val="000000">
                      <a:alpha val="43137"/>
                    </a:srgbClr>
                  </a:outerShdw>
                </a:effectLst>
              </a:rPr>
              <a:t>Etiologie : </a:t>
            </a:r>
            <a:endParaRPr lang="fr-FR" b="1" dirty="0">
              <a:solidFill>
                <a:srgbClr val="FF0000"/>
              </a:solidFill>
              <a:effectLst>
                <a:outerShdw blurRad="38100" dist="38100" dir="2700000" algn="tl">
                  <a:srgbClr val="000000">
                    <a:alpha val="43137"/>
                  </a:srgbClr>
                </a:outerShdw>
              </a:effectLst>
            </a:endParaRPr>
          </a:p>
          <a:p>
            <a:pPr lvl="1" algn="just" eaLnBrk="1" fontAlgn="auto" hangingPunct="1">
              <a:spcAft>
                <a:spcPts val="0"/>
              </a:spcAft>
              <a:defRPr/>
            </a:pPr>
            <a:r>
              <a:rPr lang="fr-FR" dirty="0"/>
              <a:t>Accidents de la voie publique. ++++</a:t>
            </a:r>
          </a:p>
          <a:p>
            <a:pPr lvl="1" algn="just" eaLnBrk="1" fontAlgn="auto" hangingPunct="1">
              <a:spcAft>
                <a:spcPts val="0"/>
              </a:spcAft>
              <a:defRPr/>
            </a:pPr>
            <a:r>
              <a:rPr lang="fr-FR" dirty="0"/>
              <a:t>Autres : les accidents du travail, les accidents sportifs ...etc.</a:t>
            </a:r>
          </a:p>
          <a:p>
            <a:pPr algn="just" eaLnBrk="1" fontAlgn="auto" hangingPunct="1">
              <a:spcAft>
                <a:spcPts val="0"/>
              </a:spcAft>
              <a:defRPr/>
            </a:pPr>
            <a:r>
              <a:rPr lang="fr-FR" b="1" u="sng" dirty="0">
                <a:solidFill>
                  <a:srgbClr val="FF0000"/>
                </a:solidFill>
                <a:effectLst>
                  <a:outerShdw blurRad="38100" dist="38100" dir="2700000" algn="tl">
                    <a:srgbClr val="000000">
                      <a:alpha val="43137"/>
                    </a:srgbClr>
                  </a:outerShdw>
                </a:effectLst>
              </a:rPr>
              <a:t>Mécanisme lésionnel</a:t>
            </a:r>
            <a:r>
              <a:rPr lang="fr-FR" b="1" dirty="0">
                <a:solidFill>
                  <a:srgbClr val="FF0000"/>
                </a:solidFill>
                <a:effectLst>
                  <a:outerShdw blurRad="38100" dist="38100" dir="2700000" algn="tl">
                    <a:srgbClr val="000000">
                      <a:alpha val="43137"/>
                    </a:srgbClr>
                  </a:outerShdw>
                </a:effectLst>
              </a:rPr>
              <a:t> : </a:t>
            </a:r>
          </a:p>
          <a:p>
            <a:pPr lvl="1" algn="just" eaLnBrk="1" fontAlgn="auto" hangingPunct="1">
              <a:spcAft>
                <a:spcPts val="0"/>
              </a:spcAft>
              <a:buFont typeface="Wingdings" panose="05000000000000000000" pitchFamily="2" charset="2"/>
              <a:buChar char="ü"/>
              <a:defRPr/>
            </a:pPr>
            <a:r>
              <a:rPr lang="fr-FR" dirty="0"/>
              <a:t>Le traumatisme direct abdominal ou symphysaire sur vessie pleine, </a:t>
            </a:r>
          </a:p>
          <a:p>
            <a:pPr lvl="1" algn="just" eaLnBrk="1" fontAlgn="auto" hangingPunct="1">
              <a:spcAft>
                <a:spcPts val="0"/>
              </a:spcAft>
              <a:buFont typeface="Wingdings" panose="05000000000000000000" pitchFamily="2" charset="2"/>
              <a:buChar char="ü"/>
              <a:defRPr/>
            </a:pPr>
            <a:r>
              <a:rPr lang="fr-FR" dirty="0"/>
              <a:t> étirement ou rupture des ligaments </a:t>
            </a:r>
            <a:r>
              <a:rPr lang="fr-FR" dirty="0" err="1"/>
              <a:t>pubo</a:t>
            </a:r>
            <a:r>
              <a:rPr lang="fr-FR" dirty="0"/>
              <a:t> vésicales</a:t>
            </a:r>
          </a:p>
          <a:p>
            <a:pPr lvl="1" algn="just" eaLnBrk="1" fontAlgn="auto" hangingPunct="1">
              <a:spcAft>
                <a:spcPts val="0"/>
              </a:spcAft>
              <a:buFont typeface="Wingdings" panose="05000000000000000000" pitchFamily="2" charset="2"/>
              <a:buChar char="ü"/>
              <a:defRPr/>
            </a:pPr>
            <a:r>
              <a:rPr lang="fr-FR" dirty="0"/>
              <a:t>Perforation vésicale par fragments osseux spiculés</a:t>
            </a:r>
          </a:p>
          <a:p>
            <a:pPr algn="just" eaLnBrk="1" fontAlgn="auto" hangingPunct="1">
              <a:spcAft>
                <a:spcPts val="0"/>
              </a:spcAft>
              <a:defRPr/>
            </a:pPr>
            <a:r>
              <a:rPr lang="fr-FR" dirty="0"/>
              <a:t>La gravité des traumatismes de la vessie est liée à la présence des lésions concomitantes notamment digestives, vasculaires et urétral.</a:t>
            </a:r>
          </a:p>
          <a:p>
            <a:endParaRPr lang="fr-FR" dirty="0"/>
          </a:p>
        </p:txBody>
      </p:sp>
    </p:spTree>
    <p:extLst>
      <p:ext uri="{BB962C8B-B14F-4D97-AF65-F5344CB8AC3E}">
        <p14:creationId xmlns:p14="http://schemas.microsoft.com/office/powerpoint/2010/main" val="97132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72E37-4B14-4EBB-80C9-F9E6435F100B}"/>
              </a:ext>
            </a:extLst>
          </p:cNvPr>
          <p:cNvSpPr>
            <a:spLocks noGrp="1"/>
          </p:cNvSpPr>
          <p:nvPr>
            <p:ph idx="1"/>
            <p:custDataLst>
              <p:tags r:id="rId1"/>
            </p:custDataLst>
          </p:nvPr>
        </p:nvSpPr>
        <p:spPr>
          <a:xfrm>
            <a:off x="838200" y="1253331"/>
            <a:ext cx="10515600" cy="4351338"/>
          </a:xfrm>
        </p:spPr>
        <p:txBody>
          <a:bodyPr>
            <a:normAutofit lnSpcReduction="10000"/>
          </a:bodyPr>
          <a:lstStyle/>
          <a:p>
            <a:pPr eaLnBrk="1" fontAlgn="auto" hangingPunct="1">
              <a:spcAft>
                <a:spcPts val="0"/>
              </a:spcAft>
              <a:defRPr/>
            </a:pPr>
            <a:r>
              <a:rPr lang="fr-FR" b="1" dirty="0">
                <a:solidFill>
                  <a:srgbClr val="FF0000"/>
                </a:solidFill>
                <a:effectLst>
                  <a:outerShdw blurRad="38100" dist="38100" dir="2700000" algn="tl">
                    <a:srgbClr val="000000">
                      <a:alpha val="43137"/>
                    </a:srgbClr>
                  </a:outerShdw>
                </a:effectLst>
              </a:rPr>
              <a:t>Diagnostic positif</a:t>
            </a:r>
          </a:p>
          <a:p>
            <a:pPr eaLnBrk="1" fontAlgn="auto" hangingPunct="1">
              <a:spcAft>
                <a:spcPts val="0"/>
              </a:spcAft>
              <a:defRPr/>
            </a:pPr>
            <a:r>
              <a:rPr lang="fr-FR" dirty="0"/>
              <a:t>L’examen clinique doit être complet comme c’est la règle chez un patient polytraumatisé. </a:t>
            </a:r>
          </a:p>
          <a:p>
            <a:pPr eaLnBrk="1" fontAlgn="auto" hangingPunct="1">
              <a:spcAft>
                <a:spcPts val="0"/>
              </a:spcAft>
              <a:defRPr/>
            </a:pPr>
            <a:r>
              <a:rPr lang="fr-FR" dirty="0"/>
              <a:t>Un traumatisme vésical est suspecté devant :</a:t>
            </a:r>
          </a:p>
          <a:p>
            <a:pPr lvl="1" eaLnBrk="1" fontAlgn="auto" hangingPunct="1">
              <a:spcAft>
                <a:spcPts val="0"/>
              </a:spcAft>
              <a:defRPr/>
            </a:pPr>
            <a:r>
              <a:rPr lang="fr-FR" dirty="0"/>
              <a:t>Une hématurie macroscopique exceptionnellement microscopique</a:t>
            </a:r>
          </a:p>
          <a:p>
            <a:pPr lvl="1" eaLnBrk="1" fontAlgn="auto" hangingPunct="1">
              <a:spcAft>
                <a:spcPts val="0"/>
              </a:spcAft>
              <a:defRPr/>
            </a:pPr>
            <a:r>
              <a:rPr lang="fr-FR" dirty="0"/>
              <a:t>Douleur sus pubienne</a:t>
            </a:r>
          </a:p>
          <a:p>
            <a:pPr lvl="1" eaLnBrk="1" fontAlgn="auto" hangingPunct="1">
              <a:spcAft>
                <a:spcPts val="0"/>
              </a:spcAft>
              <a:defRPr/>
            </a:pPr>
            <a:r>
              <a:rPr lang="fr-FR" dirty="0"/>
              <a:t>Impossibilité d’uriner</a:t>
            </a:r>
          </a:p>
          <a:p>
            <a:pPr eaLnBrk="1" fontAlgn="auto" hangingPunct="1">
              <a:spcAft>
                <a:spcPts val="0"/>
              </a:spcAft>
              <a:defRPr/>
            </a:pPr>
            <a:r>
              <a:rPr lang="fr-FR" dirty="0"/>
              <a:t>Rechercher une voussure sus-pubienne, une défense abdominale un hématome pelvi périnéal.</a:t>
            </a:r>
          </a:p>
          <a:p>
            <a:pPr eaLnBrk="1" fontAlgn="auto" hangingPunct="1">
              <a:spcAft>
                <a:spcPts val="0"/>
              </a:spcAft>
              <a:defRPr/>
            </a:pPr>
            <a:r>
              <a:rPr lang="fr-FR" dirty="0"/>
              <a:t>Toucher rectal: prostate en place</a:t>
            </a:r>
          </a:p>
          <a:p>
            <a:endParaRPr lang="fr-FR" dirty="0"/>
          </a:p>
        </p:txBody>
      </p:sp>
    </p:spTree>
    <p:extLst>
      <p:ext uri="{BB962C8B-B14F-4D97-AF65-F5344CB8AC3E}">
        <p14:creationId xmlns:p14="http://schemas.microsoft.com/office/powerpoint/2010/main" val="401057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C216D-C6EE-44D2-BA8F-45AE54E97BF5}"/>
              </a:ext>
            </a:extLst>
          </p:cNvPr>
          <p:cNvSpPr>
            <a:spLocks noGrp="1"/>
          </p:cNvSpPr>
          <p:nvPr>
            <p:ph idx="1"/>
            <p:custDataLst>
              <p:tags r:id="rId1"/>
            </p:custDataLst>
          </p:nvPr>
        </p:nvSpPr>
        <p:spPr>
          <a:xfrm>
            <a:off x="838200" y="1253331"/>
            <a:ext cx="10515600" cy="4351338"/>
          </a:xfrm>
        </p:spPr>
        <p:txBody>
          <a:bodyPr>
            <a:normAutofit fontScale="92500" lnSpcReduction="10000"/>
          </a:bodyPr>
          <a:lstStyle/>
          <a:p>
            <a:pPr eaLnBrk="1" fontAlgn="auto" hangingPunct="1">
              <a:spcAft>
                <a:spcPts val="0"/>
              </a:spcAft>
              <a:defRPr/>
            </a:pPr>
            <a:r>
              <a:rPr lang="fr-FR" altLang="fr-FR" b="1" dirty="0">
                <a:solidFill>
                  <a:srgbClr val="FF0000"/>
                </a:solidFill>
                <a:latin typeface="Bookman Old Style" panose="02050604050505020204" pitchFamily="18" charset="0"/>
              </a:rPr>
              <a:t>Examens complémentaires :</a:t>
            </a:r>
            <a:endParaRPr lang="fr-FR" b="1" dirty="0">
              <a:solidFill>
                <a:srgbClr val="FF0000"/>
              </a:solidFill>
              <a:effectLst>
                <a:outerShdw blurRad="38100" dist="38100" dir="2700000" algn="tl">
                  <a:srgbClr val="000000">
                    <a:alpha val="43137"/>
                  </a:srgbClr>
                </a:outerShdw>
              </a:effectLst>
            </a:endParaRPr>
          </a:p>
          <a:p>
            <a:pPr eaLnBrk="1" fontAlgn="auto" hangingPunct="1">
              <a:spcAft>
                <a:spcPts val="0"/>
              </a:spcAft>
              <a:defRPr/>
            </a:pPr>
            <a:r>
              <a:rPr lang="fr-FR" b="1" dirty="0">
                <a:effectLst>
                  <a:outerShdw blurRad="38100" dist="38100" dir="2700000" algn="tl">
                    <a:srgbClr val="000000">
                      <a:alpha val="43137"/>
                    </a:srgbClr>
                  </a:outerShdw>
                </a:effectLst>
              </a:rPr>
              <a:t>1. cystographie:</a:t>
            </a:r>
          </a:p>
          <a:p>
            <a:pPr eaLnBrk="1" fontAlgn="auto" hangingPunct="1">
              <a:spcAft>
                <a:spcPts val="0"/>
              </a:spcAft>
              <a:defRPr/>
            </a:pPr>
            <a:r>
              <a:rPr lang="fr-FR" dirty="0"/>
              <a:t>Examen de référence en cas de suspicion de traumatisme vésical.</a:t>
            </a:r>
          </a:p>
          <a:p>
            <a:pPr eaLnBrk="1" fontAlgn="auto" hangingPunct="1">
              <a:spcAft>
                <a:spcPts val="0"/>
              </a:spcAft>
              <a:defRPr/>
            </a:pPr>
            <a:r>
              <a:rPr lang="fr-FR" dirty="0"/>
              <a:t>Avantage : facilité de réalisation, temps réduit</a:t>
            </a:r>
          </a:p>
          <a:p>
            <a:pPr eaLnBrk="1" fontAlgn="auto" hangingPunct="1">
              <a:spcAft>
                <a:spcPts val="0"/>
              </a:spcAft>
              <a:defRPr/>
            </a:pPr>
            <a:r>
              <a:rPr lang="fr-FR" dirty="0"/>
              <a:t>Doit être réaliser avec précaution : lésion urétrale associée +++</a:t>
            </a:r>
          </a:p>
          <a:p>
            <a:pPr eaLnBrk="1" fontAlgn="auto" hangingPunct="1">
              <a:spcAft>
                <a:spcPts val="0"/>
              </a:spcAft>
              <a:defRPr/>
            </a:pPr>
            <a:r>
              <a:rPr lang="fr-FR" dirty="0"/>
              <a:t>Principe : Trois clichés :</a:t>
            </a:r>
          </a:p>
          <a:p>
            <a:pPr lvl="1" eaLnBrk="1" fontAlgn="auto" hangingPunct="1">
              <a:spcAft>
                <a:spcPts val="0"/>
              </a:spcAft>
              <a:defRPr/>
            </a:pPr>
            <a:r>
              <a:rPr lang="fr-FR" dirty="0"/>
              <a:t>1</a:t>
            </a:r>
            <a:r>
              <a:rPr lang="fr-FR" baseline="30000" dirty="0"/>
              <a:t>er</a:t>
            </a:r>
            <a:r>
              <a:rPr lang="fr-FR" dirty="0"/>
              <a:t> cliché : avant opacification.</a:t>
            </a:r>
          </a:p>
          <a:p>
            <a:pPr lvl="1" eaLnBrk="1" fontAlgn="auto" hangingPunct="1">
              <a:spcAft>
                <a:spcPts val="0"/>
              </a:spcAft>
              <a:defRPr/>
            </a:pPr>
            <a:r>
              <a:rPr lang="fr-FR" dirty="0"/>
              <a:t>2eme cliché : phase de remplissage vésical.</a:t>
            </a:r>
          </a:p>
          <a:p>
            <a:pPr lvl="1" eaLnBrk="1" fontAlgn="auto" hangingPunct="1">
              <a:spcAft>
                <a:spcPts val="0"/>
              </a:spcAft>
              <a:defRPr/>
            </a:pPr>
            <a:r>
              <a:rPr lang="fr-FR" dirty="0"/>
              <a:t>3eme cliché : après vidange vésicale à la recherche d’une lésion vésicale postérieure passée inaperçue lors du remplissage.</a:t>
            </a:r>
          </a:p>
          <a:p>
            <a:pPr eaLnBrk="1" fontAlgn="auto" hangingPunct="1">
              <a:spcAft>
                <a:spcPts val="0"/>
              </a:spcAft>
              <a:defRPr/>
            </a:pPr>
            <a:r>
              <a:rPr lang="fr-FR" dirty="0"/>
              <a:t>extravasation du produit de contraste en dehors de la vessie </a:t>
            </a:r>
          </a:p>
          <a:p>
            <a:endParaRPr lang="fr-FR" dirty="0"/>
          </a:p>
        </p:txBody>
      </p:sp>
    </p:spTree>
    <p:extLst>
      <p:ext uri="{BB962C8B-B14F-4D97-AF65-F5344CB8AC3E}">
        <p14:creationId xmlns:p14="http://schemas.microsoft.com/office/powerpoint/2010/main" val="2813572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02E76D-7F56-4E88-BBEF-22C1B4B97753}"/>
              </a:ext>
            </a:extLst>
          </p:cNvPr>
          <p:cNvSpPr>
            <a:spLocks noGrp="1"/>
          </p:cNvSpPr>
          <p:nvPr>
            <p:ph idx="1"/>
            <p:custDataLst>
              <p:tags r:id="rId1"/>
            </p:custDataLst>
          </p:nvPr>
        </p:nvSpPr>
        <p:spPr>
          <a:xfrm>
            <a:off x="838200" y="1253331"/>
            <a:ext cx="10515600" cy="4351338"/>
          </a:xfrm>
        </p:spPr>
        <p:txBody>
          <a:bodyPr/>
          <a:lstStyle/>
          <a:p>
            <a:pPr marL="0" indent="0" algn="just" eaLnBrk="1" fontAlgn="auto" hangingPunct="1">
              <a:spcAft>
                <a:spcPts val="0"/>
              </a:spcAft>
              <a:buFont typeface="Arial" panose="020B0604020202020204" pitchFamily="34" charset="0"/>
              <a:buNone/>
              <a:defRPr/>
            </a:pPr>
            <a:r>
              <a:rPr lang="fr-FR" altLang="fr-FR" b="1" dirty="0">
                <a:solidFill>
                  <a:srgbClr val="FF0000"/>
                </a:solidFill>
                <a:latin typeface="Bookman Old Style" panose="02050604050505020204" pitchFamily="18" charset="0"/>
              </a:rPr>
              <a:t>Examens complémentaires :</a:t>
            </a:r>
            <a:endParaRPr lang="fr-FR" b="1" dirty="0">
              <a:solidFill>
                <a:srgbClr val="FF0000"/>
              </a:solidFill>
              <a:effectLst>
                <a:outerShdw blurRad="38100" dist="38100" dir="2700000" algn="tl">
                  <a:srgbClr val="000000">
                    <a:alpha val="43137"/>
                  </a:srgbClr>
                </a:outerShdw>
              </a:effectLst>
            </a:endParaRPr>
          </a:p>
          <a:p>
            <a:pPr marL="0" indent="0" algn="just" eaLnBrk="1" fontAlgn="auto" hangingPunct="1">
              <a:spcAft>
                <a:spcPts val="0"/>
              </a:spcAft>
              <a:buFont typeface="Arial" panose="020B0604020202020204" pitchFamily="34" charset="0"/>
              <a:buNone/>
              <a:defRPr/>
            </a:pPr>
            <a:r>
              <a:rPr lang="fr-FR" b="1" dirty="0">
                <a:effectLst>
                  <a:outerShdw blurRad="38100" dist="38100" dir="2700000" algn="tl">
                    <a:srgbClr val="000000">
                      <a:alpha val="43137"/>
                    </a:srgbClr>
                  </a:outerShdw>
                </a:effectLst>
              </a:rPr>
              <a:t>2. uroscanner: </a:t>
            </a:r>
          </a:p>
          <a:p>
            <a:pPr algn="just" eaLnBrk="1" fontAlgn="auto" hangingPunct="1">
              <a:spcAft>
                <a:spcPts val="0"/>
              </a:spcAft>
              <a:defRPr/>
            </a:pPr>
            <a:r>
              <a:rPr lang="fr-FR" dirty="0"/>
              <a:t>Bilan lésionnel multi organes précis et simultané aboutissant à une prise en charge opératoire précoce.</a:t>
            </a:r>
          </a:p>
          <a:p>
            <a:pPr algn="just" eaLnBrk="1" fontAlgn="auto" hangingPunct="1">
              <a:spcAft>
                <a:spcPts val="0"/>
              </a:spcAft>
              <a:defRPr/>
            </a:pPr>
            <a:r>
              <a:rPr lang="fr-FR" altLang="fr-FR" dirty="0"/>
              <a:t>D’apprécier l’état du haut appareil; </a:t>
            </a:r>
          </a:p>
          <a:p>
            <a:pPr algn="just" eaLnBrk="1" fontAlgn="auto" hangingPunct="1">
              <a:spcAft>
                <a:spcPts val="0"/>
              </a:spcAft>
              <a:defRPr/>
            </a:pPr>
            <a:r>
              <a:rPr lang="fr-FR" altLang="fr-FR" dirty="0"/>
              <a:t>D’objectiver le passage du produit de contraste dans la cavité péritonéale ou dans l’espace para-vésical</a:t>
            </a:r>
            <a:r>
              <a:rPr lang="fr-FR" dirty="0"/>
              <a:t> </a:t>
            </a:r>
          </a:p>
          <a:p>
            <a:endParaRPr lang="fr-FR" dirty="0"/>
          </a:p>
        </p:txBody>
      </p:sp>
    </p:spTree>
    <p:extLst>
      <p:ext uri="{BB962C8B-B14F-4D97-AF65-F5344CB8AC3E}">
        <p14:creationId xmlns:p14="http://schemas.microsoft.com/office/powerpoint/2010/main" val="1224067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7F303-7A1F-463E-9C91-66DE4896F67D}"/>
              </a:ext>
            </a:extLst>
          </p:cNvPr>
          <p:cNvSpPr>
            <a:spLocks noGrp="1"/>
          </p:cNvSpPr>
          <p:nvPr>
            <p:ph idx="1"/>
            <p:custDataLst>
              <p:tags r:id="rId1"/>
            </p:custDataLst>
          </p:nvPr>
        </p:nvSpPr>
        <p:spPr>
          <a:xfrm>
            <a:off x="838200" y="1253331"/>
            <a:ext cx="10515600" cy="4351338"/>
          </a:xfrm>
        </p:spPr>
        <p:txBody>
          <a:bodyPr>
            <a:normAutofit fontScale="92500" lnSpcReduction="20000"/>
          </a:bodyPr>
          <a:lstStyle/>
          <a:p>
            <a:pPr algn="just" eaLnBrk="1" fontAlgn="auto" hangingPunct="1">
              <a:spcAft>
                <a:spcPts val="0"/>
              </a:spcAft>
              <a:defRPr/>
            </a:pPr>
            <a:r>
              <a:rPr lang="fr-FR" b="1" u="sng" dirty="0">
                <a:solidFill>
                  <a:srgbClr val="FF0000"/>
                </a:solidFill>
              </a:rPr>
              <a:t>Stadification</a:t>
            </a:r>
            <a:endParaRPr lang="fr-FR" b="1" dirty="0">
              <a:solidFill>
                <a:srgbClr val="FF0000"/>
              </a:solidFill>
            </a:endParaRPr>
          </a:p>
          <a:p>
            <a:pPr algn="just" eaLnBrk="1" fontAlgn="auto" hangingPunct="1">
              <a:spcAft>
                <a:spcPts val="0"/>
              </a:spcAft>
              <a:defRPr/>
            </a:pPr>
            <a:r>
              <a:rPr lang="fr-FR" b="1" dirty="0"/>
              <a:t>Contusion : </a:t>
            </a:r>
            <a:endParaRPr lang="fr-FR" dirty="0"/>
          </a:p>
          <a:p>
            <a:pPr lvl="1" algn="just" eaLnBrk="1" fontAlgn="auto" hangingPunct="1">
              <a:spcAft>
                <a:spcPts val="0"/>
              </a:spcAft>
              <a:defRPr/>
            </a:pPr>
            <a:r>
              <a:rPr lang="fr-FR" dirty="0"/>
              <a:t>Lésion sans solution de continuité de la paroi vésicale</a:t>
            </a:r>
          </a:p>
          <a:p>
            <a:pPr algn="just" eaLnBrk="1" fontAlgn="auto" hangingPunct="1">
              <a:spcAft>
                <a:spcPts val="0"/>
              </a:spcAft>
              <a:defRPr/>
            </a:pPr>
            <a:r>
              <a:rPr lang="fr-FR" b="1" dirty="0"/>
              <a:t>Rupture intra péritonéale : </a:t>
            </a:r>
            <a:endParaRPr lang="fr-FR" dirty="0"/>
          </a:p>
          <a:p>
            <a:pPr lvl="1" algn="just" eaLnBrk="1" fontAlgn="auto" hangingPunct="1">
              <a:spcAft>
                <a:spcPts val="0"/>
              </a:spcAft>
              <a:defRPr/>
            </a:pPr>
            <a:r>
              <a:rPr lang="fr-FR" dirty="0"/>
              <a:t>extravasation du produit de contraste vers le péritoine réalisant une véritable </a:t>
            </a:r>
            <a:r>
              <a:rPr lang="fr-FR" dirty="0" err="1"/>
              <a:t>péritonéographie</a:t>
            </a:r>
            <a:r>
              <a:rPr lang="fr-FR" dirty="0"/>
              <a:t>.</a:t>
            </a:r>
          </a:p>
          <a:p>
            <a:pPr marL="0" indent="0" algn="just" eaLnBrk="1" fontAlgn="auto" hangingPunct="1">
              <a:spcAft>
                <a:spcPts val="0"/>
              </a:spcAft>
              <a:buFont typeface="Arial" panose="020B0604020202020204" pitchFamily="34" charset="0"/>
              <a:buNone/>
              <a:defRPr/>
            </a:pPr>
            <a:r>
              <a:rPr lang="fr-FR" b="1" dirty="0"/>
              <a:t>Rupture extra péritonéale : </a:t>
            </a:r>
            <a:endParaRPr lang="fr-FR" dirty="0"/>
          </a:p>
          <a:p>
            <a:pPr lvl="1" algn="just" eaLnBrk="1" fontAlgn="auto" hangingPunct="1">
              <a:spcAft>
                <a:spcPts val="0"/>
              </a:spcAft>
              <a:defRPr/>
            </a:pPr>
            <a:r>
              <a:rPr lang="fr-FR" dirty="0"/>
              <a:t>la plus fréquente</a:t>
            </a:r>
          </a:p>
          <a:p>
            <a:pPr lvl="1" algn="just" eaLnBrk="1" fontAlgn="auto" hangingPunct="1">
              <a:spcAft>
                <a:spcPts val="0"/>
              </a:spcAft>
              <a:defRPr/>
            </a:pPr>
            <a:r>
              <a:rPr lang="fr-FR" dirty="0"/>
              <a:t>extravasation de produit de contraste dans l’espace de </a:t>
            </a:r>
            <a:r>
              <a:rPr lang="fr-FR" dirty="0" err="1"/>
              <a:t>Retzius</a:t>
            </a:r>
            <a:r>
              <a:rPr lang="fr-FR" dirty="0"/>
              <a:t>, péri vésical ou pré sacré</a:t>
            </a:r>
          </a:p>
          <a:p>
            <a:pPr marL="0" indent="0" algn="just" eaLnBrk="1" fontAlgn="auto" hangingPunct="1">
              <a:spcAft>
                <a:spcPts val="0"/>
              </a:spcAft>
              <a:buFont typeface="Arial" panose="020B0604020202020204" pitchFamily="34" charset="0"/>
              <a:buNone/>
              <a:defRPr/>
            </a:pPr>
            <a:r>
              <a:rPr lang="fr-FR" b="1" dirty="0"/>
              <a:t>Rupture interstitielle :</a:t>
            </a:r>
            <a:endParaRPr lang="fr-FR" dirty="0"/>
          </a:p>
          <a:p>
            <a:pPr lvl="1" algn="just" eaLnBrk="1" fontAlgn="auto" hangingPunct="1">
              <a:spcAft>
                <a:spcPts val="0"/>
              </a:spcAft>
              <a:defRPr/>
            </a:pPr>
            <a:r>
              <a:rPr lang="fr-FR" dirty="0"/>
              <a:t>Correspond à une atteinte intra murale à séreuse intact</a:t>
            </a:r>
          </a:p>
          <a:p>
            <a:pPr lvl="1" algn="just" eaLnBrk="1" fontAlgn="auto" hangingPunct="1">
              <a:spcAft>
                <a:spcPts val="0"/>
              </a:spcAft>
              <a:defRPr/>
            </a:pPr>
            <a:r>
              <a:rPr lang="fr-FR" dirty="0"/>
              <a:t>prise de contraste intra pariétale vésicale sans extravasation </a:t>
            </a:r>
          </a:p>
          <a:p>
            <a:endParaRPr lang="fr-FR" dirty="0"/>
          </a:p>
        </p:txBody>
      </p:sp>
    </p:spTree>
    <p:extLst>
      <p:ext uri="{BB962C8B-B14F-4D97-AF65-F5344CB8AC3E}">
        <p14:creationId xmlns:p14="http://schemas.microsoft.com/office/powerpoint/2010/main" val="348752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05D3E-777F-40A8-9775-3FEAB44ACFD0}"/>
              </a:ext>
            </a:extLst>
          </p:cNvPr>
          <p:cNvSpPr>
            <a:spLocks noGrp="1"/>
          </p:cNvSpPr>
          <p:nvPr>
            <p:ph idx="1"/>
            <p:custDataLst>
              <p:tags r:id="rId1"/>
            </p:custDataLst>
          </p:nvPr>
        </p:nvSpPr>
        <p:spPr>
          <a:xfrm>
            <a:off x="838200" y="1253331"/>
            <a:ext cx="10515600" cy="4351338"/>
          </a:xfrm>
        </p:spPr>
        <p:txBody>
          <a:bodyPr/>
          <a:lstStyle/>
          <a:p>
            <a:pPr algn="just" eaLnBrk="1" fontAlgn="auto" hangingPunct="1">
              <a:spcAft>
                <a:spcPts val="0"/>
              </a:spcAft>
              <a:defRPr/>
            </a:pPr>
            <a:r>
              <a:rPr lang="fr-FR" b="1" u="sng" dirty="0">
                <a:solidFill>
                  <a:srgbClr val="FF0000"/>
                </a:solidFill>
                <a:effectLst>
                  <a:outerShdw blurRad="38100" dist="38100" dir="2700000" algn="tl">
                    <a:srgbClr val="000000">
                      <a:alpha val="43137"/>
                    </a:srgbClr>
                  </a:outerShdw>
                </a:effectLst>
              </a:rPr>
              <a:t>Traitement: </a:t>
            </a:r>
          </a:p>
          <a:p>
            <a:pPr algn="just" eaLnBrk="1" fontAlgn="auto" hangingPunct="1">
              <a:spcAft>
                <a:spcPts val="0"/>
              </a:spcAft>
              <a:defRPr/>
            </a:pPr>
            <a:r>
              <a:rPr lang="fr-FR" dirty="0"/>
              <a:t>La prise en charge initiale comprend le plus souvent la réanimation chirurgicale, la stabilisation du patient et le traitement des lésions associées mettant en jeu le pronostic vital</a:t>
            </a:r>
          </a:p>
          <a:p>
            <a:pPr algn="just" eaLnBrk="1" fontAlgn="auto" hangingPunct="1">
              <a:spcAft>
                <a:spcPts val="0"/>
              </a:spcAft>
              <a:defRPr/>
            </a:pPr>
            <a:r>
              <a:rPr lang="fr-FR" dirty="0"/>
              <a:t>Le traitement des lésions vésicales se fait en fonction de la classification radiologique. </a:t>
            </a:r>
          </a:p>
          <a:p>
            <a:endParaRPr lang="fr-FR" dirty="0"/>
          </a:p>
        </p:txBody>
      </p:sp>
    </p:spTree>
    <p:extLst>
      <p:ext uri="{BB962C8B-B14F-4D97-AF65-F5344CB8AC3E}">
        <p14:creationId xmlns:p14="http://schemas.microsoft.com/office/powerpoint/2010/main" val="1936109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ABB85-C7E1-45DB-AFEA-9AE7A94BB2AF}"/>
              </a:ext>
            </a:extLst>
          </p:cNvPr>
          <p:cNvSpPr>
            <a:spLocks noGrp="1"/>
          </p:cNvSpPr>
          <p:nvPr>
            <p:ph idx="1"/>
            <p:custDataLst>
              <p:tags r:id="rId1"/>
            </p:custDataLst>
          </p:nvPr>
        </p:nvSpPr>
        <p:spPr>
          <a:xfrm>
            <a:off x="838200" y="1253331"/>
            <a:ext cx="10515600" cy="4351338"/>
          </a:xfrm>
        </p:spPr>
        <p:txBody>
          <a:bodyPr/>
          <a:lstStyle/>
          <a:p>
            <a:pPr algn="just" eaLnBrk="1" fontAlgn="auto" hangingPunct="1">
              <a:spcAft>
                <a:spcPts val="0"/>
              </a:spcAft>
              <a:defRPr/>
            </a:pPr>
            <a:r>
              <a:rPr lang="fr-FR" b="1" dirty="0">
                <a:solidFill>
                  <a:srgbClr val="FF0000"/>
                </a:solidFill>
                <a:effectLst>
                  <a:outerShdw blurRad="38100" dist="38100" dir="2700000" algn="tl">
                    <a:srgbClr val="000000">
                      <a:alpha val="43137"/>
                    </a:srgbClr>
                  </a:outerShdw>
                </a:effectLst>
              </a:rPr>
              <a:t>Traitement:</a:t>
            </a:r>
          </a:p>
          <a:p>
            <a:pPr algn="just" eaLnBrk="1" fontAlgn="auto" hangingPunct="1">
              <a:spcAft>
                <a:spcPts val="0"/>
              </a:spcAft>
              <a:defRPr/>
            </a:pPr>
            <a:r>
              <a:rPr lang="fr-FR" b="1" dirty="0">
                <a:effectLst>
                  <a:outerShdw blurRad="38100" dist="38100" dir="2700000" algn="tl">
                    <a:srgbClr val="000000">
                      <a:alpha val="43137"/>
                    </a:srgbClr>
                  </a:outerShdw>
                </a:effectLst>
              </a:rPr>
              <a:t>1, Contusion vésicale :</a:t>
            </a:r>
          </a:p>
          <a:p>
            <a:pPr lvl="1" algn="just" eaLnBrk="1" fontAlgn="auto" hangingPunct="1">
              <a:spcAft>
                <a:spcPts val="0"/>
              </a:spcAft>
              <a:defRPr/>
            </a:pPr>
            <a:r>
              <a:rPr lang="fr-FR" dirty="0"/>
              <a:t>Pas de traitement spécifique</a:t>
            </a:r>
          </a:p>
          <a:p>
            <a:pPr lvl="1" algn="just" eaLnBrk="1" fontAlgn="auto" hangingPunct="1">
              <a:spcAft>
                <a:spcPts val="0"/>
              </a:spcAft>
              <a:defRPr/>
            </a:pPr>
            <a:r>
              <a:rPr lang="fr-FR" dirty="0"/>
              <a:t>Mettre en place une sonde urinaire avec système de lavage en cas d’hématurie macroscopique.</a:t>
            </a:r>
          </a:p>
          <a:p>
            <a:pPr algn="just" eaLnBrk="1" fontAlgn="auto" hangingPunct="1">
              <a:spcAft>
                <a:spcPts val="0"/>
              </a:spcAft>
              <a:defRPr/>
            </a:pPr>
            <a:r>
              <a:rPr lang="fr-FR" b="1" dirty="0">
                <a:effectLst>
                  <a:outerShdw blurRad="38100" dist="38100" dir="2700000" algn="tl">
                    <a:srgbClr val="000000">
                      <a:alpha val="43137"/>
                    </a:srgbClr>
                  </a:outerShdw>
                </a:effectLst>
              </a:rPr>
              <a:t>2, Rupture interstitielle : </a:t>
            </a:r>
          </a:p>
          <a:p>
            <a:pPr lvl="1" algn="just" eaLnBrk="1" fontAlgn="auto" hangingPunct="1">
              <a:spcAft>
                <a:spcPts val="0"/>
              </a:spcAft>
              <a:defRPr/>
            </a:pPr>
            <a:r>
              <a:rPr lang="fr-FR" dirty="0"/>
              <a:t>Mettre en place une sonde urinaire pendant 10-15 jours parce qu’il peut s’agir d’une petite perforation bouchée par un caillot sanguin une contracture </a:t>
            </a:r>
            <a:r>
              <a:rPr lang="fr-FR" dirty="0" err="1"/>
              <a:t>détrusorienne</a:t>
            </a:r>
            <a:r>
              <a:rPr lang="fr-FR" dirty="0"/>
              <a:t> ou de la graisse.</a:t>
            </a:r>
          </a:p>
          <a:p>
            <a:endParaRPr lang="fr-FR" dirty="0"/>
          </a:p>
        </p:txBody>
      </p:sp>
    </p:spTree>
    <p:extLst>
      <p:ext uri="{BB962C8B-B14F-4D97-AF65-F5344CB8AC3E}">
        <p14:creationId xmlns:p14="http://schemas.microsoft.com/office/powerpoint/2010/main" val="415644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6B056-0CD1-4D94-8A10-BBA4503BC063}"/>
              </a:ext>
            </a:extLst>
          </p:cNvPr>
          <p:cNvSpPr>
            <a:spLocks noGrp="1"/>
          </p:cNvSpPr>
          <p:nvPr>
            <p:ph idx="1"/>
            <p:custDataLst>
              <p:tags r:id="rId1"/>
            </p:custDataLst>
          </p:nvPr>
        </p:nvSpPr>
        <p:spPr>
          <a:xfrm>
            <a:off x="838200" y="1253331"/>
            <a:ext cx="10515600" cy="4351338"/>
          </a:xfrm>
        </p:spPr>
        <p:txBody>
          <a:bodyPr>
            <a:normAutofit fontScale="92500" lnSpcReduction="10000"/>
          </a:bodyPr>
          <a:lstStyle/>
          <a:p>
            <a:pPr algn="just" eaLnBrk="1" fontAlgn="auto" hangingPunct="1">
              <a:spcAft>
                <a:spcPts val="0"/>
              </a:spcAft>
              <a:defRPr/>
            </a:pPr>
            <a:r>
              <a:rPr lang="fr-FR" b="1" dirty="0">
                <a:solidFill>
                  <a:srgbClr val="FF0000"/>
                </a:solidFill>
                <a:effectLst>
                  <a:outerShdw blurRad="38100" dist="38100" dir="2700000" algn="tl">
                    <a:srgbClr val="000000">
                      <a:alpha val="43137"/>
                    </a:srgbClr>
                  </a:outerShdw>
                </a:effectLst>
              </a:rPr>
              <a:t>Traitement: </a:t>
            </a:r>
          </a:p>
          <a:p>
            <a:pPr algn="just" eaLnBrk="1" fontAlgn="auto" hangingPunct="1">
              <a:spcAft>
                <a:spcPts val="0"/>
              </a:spcAft>
              <a:defRPr/>
            </a:pPr>
            <a:r>
              <a:rPr lang="fr-FR" dirty="0"/>
              <a:t>Rupture intra péritonéale :</a:t>
            </a:r>
          </a:p>
          <a:p>
            <a:pPr lvl="1" algn="just" eaLnBrk="1" fontAlgn="auto" hangingPunct="1">
              <a:spcAft>
                <a:spcPts val="0"/>
              </a:spcAft>
              <a:defRPr/>
            </a:pPr>
            <a:r>
              <a:rPr lang="fr-FR" dirty="0"/>
              <a:t>Prise en charge chirurgicale immédiate par laparotomie médiane</a:t>
            </a:r>
          </a:p>
          <a:p>
            <a:pPr lvl="1" algn="just" eaLnBrk="1" fontAlgn="auto" hangingPunct="1">
              <a:spcAft>
                <a:spcPts val="0"/>
              </a:spcAft>
              <a:defRPr/>
            </a:pPr>
            <a:r>
              <a:rPr lang="fr-FR" dirty="0"/>
              <a:t>Evacuation de l’urine et des caillots sanguins.</a:t>
            </a:r>
          </a:p>
          <a:p>
            <a:pPr lvl="1" algn="just" eaLnBrk="1" fontAlgn="auto" hangingPunct="1">
              <a:spcAft>
                <a:spcPts val="0"/>
              </a:spcAft>
              <a:defRPr/>
            </a:pPr>
            <a:r>
              <a:rPr lang="fr-FR" dirty="0"/>
              <a:t>Exploration des viscères intra abdominaux.</a:t>
            </a:r>
          </a:p>
          <a:p>
            <a:pPr lvl="1" algn="just" eaLnBrk="1" fontAlgn="auto" hangingPunct="1">
              <a:spcAft>
                <a:spcPts val="0"/>
              </a:spcAft>
              <a:defRPr/>
            </a:pPr>
            <a:r>
              <a:rPr lang="fr-FR" dirty="0"/>
              <a:t>Le site de rupture vésical est fermé en deux plans après parage des tissus contus</a:t>
            </a:r>
          </a:p>
          <a:p>
            <a:pPr lvl="1" algn="just" eaLnBrk="1" fontAlgn="auto" hangingPunct="1">
              <a:spcAft>
                <a:spcPts val="0"/>
              </a:spcAft>
              <a:defRPr/>
            </a:pPr>
            <a:r>
              <a:rPr lang="fr-FR" dirty="0"/>
              <a:t>Drainage urinaire par une sonde trans urétrale</a:t>
            </a:r>
          </a:p>
          <a:p>
            <a:pPr algn="just" eaLnBrk="1" fontAlgn="auto" hangingPunct="1">
              <a:spcAft>
                <a:spcPts val="0"/>
              </a:spcAft>
              <a:defRPr/>
            </a:pPr>
            <a:r>
              <a:rPr lang="fr-FR" dirty="0"/>
              <a:t>Rupture extra péritonéale :</a:t>
            </a:r>
          </a:p>
          <a:p>
            <a:pPr lvl="1" algn="just" eaLnBrk="1" fontAlgn="auto" hangingPunct="1">
              <a:spcAft>
                <a:spcPts val="0"/>
              </a:spcAft>
              <a:defRPr/>
            </a:pPr>
            <a:r>
              <a:rPr lang="fr-FR" dirty="0"/>
              <a:t>En l’absence de complications, un drainage par une sonde trans urétrale de gros calibre (double courant si hématurie majore avec caillotage important).</a:t>
            </a:r>
          </a:p>
          <a:p>
            <a:pPr lvl="1" algn="just" eaLnBrk="1" fontAlgn="auto" hangingPunct="1">
              <a:spcAft>
                <a:spcPts val="0"/>
              </a:spcAft>
              <a:defRPr/>
            </a:pPr>
            <a:r>
              <a:rPr lang="fr-FR" dirty="0"/>
              <a:t>Réparation chirurgicale en cas de lésions associées : </a:t>
            </a:r>
          </a:p>
          <a:p>
            <a:pPr algn="just" eaLnBrk="1" fontAlgn="auto" hangingPunct="1">
              <a:spcAft>
                <a:spcPts val="0"/>
              </a:spcAft>
              <a:defRPr/>
            </a:pPr>
            <a:r>
              <a:rPr lang="fr-FR" dirty="0"/>
              <a:t>Rupture mixte : elles sont à traiter comme une rupture intra péritonéale.</a:t>
            </a:r>
          </a:p>
          <a:p>
            <a:endParaRPr lang="fr-FR" dirty="0"/>
          </a:p>
        </p:txBody>
      </p:sp>
    </p:spTree>
    <p:extLst>
      <p:ext uri="{BB962C8B-B14F-4D97-AF65-F5344CB8AC3E}">
        <p14:creationId xmlns:p14="http://schemas.microsoft.com/office/powerpoint/2010/main" val="341178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D056-1516-4956-8DBE-A1A30022AF08}"/>
              </a:ext>
            </a:extLst>
          </p:cNvPr>
          <p:cNvSpPr>
            <a:spLocks noGrp="1"/>
          </p:cNvSpPr>
          <p:nvPr>
            <p:ph type="title"/>
            <p:custDataLst>
              <p:tags r:id="rId1"/>
            </p:custDataLst>
          </p:nvPr>
        </p:nvSpPr>
        <p:spPr/>
        <p:txBody>
          <a:bodyPr/>
          <a:lstStyle/>
          <a:p>
            <a:pPr algn="ctr"/>
            <a:r>
              <a:rPr lang="fr-FR" sz="4400" b="1" dirty="0">
                <a:solidFill>
                  <a:schemeClr val="accent5"/>
                </a:solidFill>
                <a:effectLst>
                  <a:outerShdw blurRad="38100" dist="38100" dir="2700000" algn="tl">
                    <a:srgbClr val="000000">
                      <a:alpha val="43137"/>
                    </a:srgbClr>
                  </a:outerShdw>
                </a:effectLst>
                <a:latin typeface="+mn-lt"/>
              </a:rPr>
              <a:t>Conclusion</a:t>
            </a:r>
            <a:endParaRPr lang="fr-FR" dirty="0"/>
          </a:p>
        </p:txBody>
      </p:sp>
      <p:sp>
        <p:nvSpPr>
          <p:cNvPr id="3" name="Content Placeholder 2">
            <a:extLst>
              <a:ext uri="{FF2B5EF4-FFF2-40B4-BE49-F238E27FC236}">
                <a16:creationId xmlns:a16="http://schemas.microsoft.com/office/drawing/2014/main" id="{E4C32B3F-CB02-4489-9E44-4DA36634A958}"/>
              </a:ext>
            </a:extLst>
          </p:cNvPr>
          <p:cNvSpPr>
            <a:spLocks noGrp="1"/>
          </p:cNvSpPr>
          <p:nvPr>
            <p:ph idx="1"/>
            <p:custDataLst>
              <p:tags r:id="rId2"/>
            </p:custDataLst>
          </p:nvPr>
        </p:nvSpPr>
        <p:spPr/>
        <p:txBody>
          <a:bodyPr/>
          <a:lstStyle/>
          <a:p>
            <a:pPr marL="0" indent="0" algn="ctr">
              <a:buNone/>
            </a:pPr>
            <a:r>
              <a:rPr lang="fr-FR" sz="2800" b="1" dirty="0">
                <a:solidFill>
                  <a:srgbClr val="C00000"/>
                </a:solidFill>
                <a:effectLst>
                  <a:outerShdw blurRad="38100" dist="38100" dir="2700000" algn="tl">
                    <a:srgbClr val="000000">
                      <a:alpha val="43137"/>
                    </a:srgbClr>
                  </a:outerShdw>
                </a:effectLst>
                <a:latin typeface="+mn-lt"/>
              </a:rPr>
              <a:t>Contre indication au sondage vésical</a:t>
            </a:r>
          </a:p>
          <a:p>
            <a:endParaRPr lang="fr-FR" dirty="0"/>
          </a:p>
        </p:txBody>
      </p:sp>
    </p:spTree>
    <p:extLst>
      <p:ext uri="{BB962C8B-B14F-4D97-AF65-F5344CB8AC3E}">
        <p14:creationId xmlns:p14="http://schemas.microsoft.com/office/powerpoint/2010/main" val="322397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C6AB-6007-4A51-9629-05FD64787CA5}"/>
              </a:ext>
            </a:extLst>
          </p:cNvPr>
          <p:cNvSpPr>
            <a:spLocks noGrp="1"/>
          </p:cNvSpPr>
          <p:nvPr>
            <p:ph type="title"/>
            <p:custDataLst>
              <p:tags r:id="rId1"/>
            </p:custDataLst>
          </p:nvPr>
        </p:nvSpPr>
        <p:spPr/>
        <p:txBody>
          <a:bodyPr/>
          <a:lstStyle/>
          <a:p>
            <a:pPr algn="ctr"/>
            <a:r>
              <a:rPr lang="fr-FR" altLang="fr-FR" sz="4400" b="1" u="sng" dirty="0">
                <a:solidFill>
                  <a:srgbClr val="FF0000"/>
                </a:solidFill>
                <a:latin typeface="+mn-lt"/>
              </a:rPr>
              <a:t>objectifs</a:t>
            </a:r>
            <a:br>
              <a:rPr lang="fr-FR" altLang="fr-FR" sz="4400" dirty="0"/>
            </a:br>
            <a:endParaRPr lang="fr-FR" dirty="0"/>
          </a:p>
        </p:txBody>
      </p:sp>
      <p:sp>
        <p:nvSpPr>
          <p:cNvPr id="3" name="Content Placeholder 2">
            <a:extLst>
              <a:ext uri="{FF2B5EF4-FFF2-40B4-BE49-F238E27FC236}">
                <a16:creationId xmlns:a16="http://schemas.microsoft.com/office/drawing/2014/main" id="{706FDAF1-3E5F-4D4F-8027-2190D6B3ABBD}"/>
              </a:ext>
            </a:extLst>
          </p:cNvPr>
          <p:cNvSpPr>
            <a:spLocks noGrp="1"/>
          </p:cNvSpPr>
          <p:nvPr>
            <p:ph idx="1"/>
            <p:custDataLst>
              <p:tags r:id="rId2"/>
            </p:custDataLst>
          </p:nvPr>
        </p:nvSpPr>
        <p:spPr/>
        <p:txBody>
          <a:bodyPr/>
          <a:lstStyle/>
          <a:p>
            <a:pPr marL="0" indent="0">
              <a:buNone/>
            </a:pPr>
            <a:r>
              <a:rPr lang="fr-FR" dirty="0"/>
              <a:t>À l’issue de ce cours: l'étudient doit être capable:</a:t>
            </a:r>
          </a:p>
          <a:p>
            <a:pPr marL="514350" indent="-514350">
              <a:buAutoNum type="arabicParenR"/>
            </a:pPr>
            <a:r>
              <a:rPr lang="fr-FR" dirty="0"/>
              <a:t>De connaitre les circonstances et le mécanisme du traumatisme urétral et vésical</a:t>
            </a:r>
          </a:p>
          <a:p>
            <a:pPr marL="514350" indent="-514350">
              <a:buAutoNum type="arabicParenR"/>
            </a:pPr>
            <a:r>
              <a:rPr lang="fr-FR" dirty="0"/>
              <a:t>De faire le dg d’une rupture de l’urètre postérieur</a:t>
            </a:r>
          </a:p>
          <a:p>
            <a:pPr marL="514350" indent="-514350">
              <a:buAutoNum type="arabicParenR"/>
            </a:pPr>
            <a:r>
              <a:rPr lang="fr-FR" dirty="0"/>
              <a:t>D’adopter une démarche thérapeutique en urgence en connaissant les gestes à proscrire devant la suspicion d’une plaie urétrale ou vésicale</a:t>
            </a:r>
          </a:p>
          <a:p>
            <a:pPr marL="514350" indent="-514350">
              <a:buAutoNum type="arabicParenR"/>
            </a:pPr>
            <a:endParaRPr lang="fr-FR" dirty="0"/>
          </a:p>
        </p:txBody>
      </p:sp>
    </p:spTree>
    <p:extLst>
      <p:ext uri="{BB962C8B-B14F-4D97-AF65-F5344CB8AC3E}">
        <p14:creationId xmlns:p14="http://schemas.microsoft.com/office/powerpoint/2010/main" val="307030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52B9-55AF-430E-B6E6-9F3462B3254F}"/>
              </a:ext>
            </a:extLst>
          </p:cNvPr>
          <p:cNvSpPr>
            <a:spLocks noGrp="1"/>
          </p:cNvSpPr>
          <p:nvPr>
            <p:ph type="title"/>
            <p:custDataLst>
              <p:tags r:id="rId1"/>
            </p:custDataLst>
          </p:nvPr>
        </p:nvSpPr>
        <p:spPr/>
        <p:txBody>
          <a:bodyPr/>
          <a:lstStyle/>
          <a:p>
            <a:pPr algn="ctr"/>
            <a:r>
              <a:rPr lang="fr-FR" sz="4400" b="1" dirty="0">
                <a:solidFill>
                  <a:srgbClr val="FF0000"/>
                </a:solidFill>
                <a:effectLst>
                  <a:outerShdw blurRad="38100" dist="38100" dir="2700000" algn="tl">
                    <a:srgbClr val="000000">
                      <a:alpha val="43137"/>
                    </a:srgbClr>
                  </a:outerShdw>
                </a:effectLst>
                <a:latin typeface="+mn-lt"/>
              </a:rPr>
              <a:t>épidémiologie</a:t>
            </a:r>
            <a:endParaRPr lang="fr-FR" dirty="0">
              <a:solidFill>
                <a:srgbClr val="FF0000"/>
              </a:solidFill>
            </a:endParaRPr>
          </a:p>
        </p:txBody>
      </p:sp>
      <p:sp>
        <p:nvSpPr>
          <p:cNvPr id="3" name="Content Placeholder 2">
            <a:extLst>
              <a:ext uri="{FF2B5EF4-FFF2-40B4-BE49-F238E27FC236}">
                <a16:creationId xmlns:a16="http://schemas.microsoft.com/office/drawing/2014/main" id="{3F25326A-987B-498F-8688-D51F7C678127}"/>
              </a:ext>
            </a:extLst>
          </p:cNvPr>
          <p:cNvSpPr>
            <a:spLocks noGrp="1"/>
          </p:cNvSpPr>
          <p:nvPr>
            <p:ph idx="1"/>
            <p:custDataLst>
              <p:tags r:id="rId2"/>
            </p:custDataLst>
          </p:nvPr>
        </p:nvSpPr>
        <p:spPr/>
        <p:txBody>
          <a:bodyPr>
            <a:normAutofit fontScale="92500" lnSpcReduction="10000"/>
          </a:bodyPr>
          <a:lstStyle/>
          <a:p>
            <a:pPr algn="just" eaLnBrk="1" hangingPunct="1">
              <a:lnSpc>
                <a:spcPct val="100000"/>
              </a:lnSpc>
            </a:pPr>
            <a:r>
              <a:rPr lang="fr-FR" altLang="fr-FR" sz="2600" dirty="0"/>
              <a:t>Les ruptures de l’urètre postérieur représentent 5-10% des complications des fractures graves du bassin.</a:t>
            </a:r>
          </a:p>
          <a:p>
            <a:pPr algn="just" eaLnBrk="1" hangingPunct="1">
              <a:lnSpc>
                <a:spcPct val="100000"/>
              </a:lnSpc>
            </a:pPr>
            <a:r>
              <a:rPr lang="fr-FR" altLang="fr-FR" sz="2600" dirty="0"/>
              <a:t>Cette fréquence est analogue à celle de la vessie.</a:t>
            </a:r>
          </a:p>
          <a:p>
            <a:pPr algn="just" eaLnBrk="1" hangingPunct="1">
              <a:lnSpc>
                <a:spcPct val="100000"/>
              </a:lnSpc>
            </a:pPr>
            <a:r>
              <a:rPr lang="fr-FR" altLang="fr-FR" sz="2600" dirty="0"/>
              <a:t>Les lésions urétrales sont souvent associées à celles de la vessie dans 1-6% des cas.</a:t>
            </a:r>
          </a:p>
          <a:p>
            <a:pPr algn="just" eaLnBrk="1" hangingPunct="1">
              <a:lnSpc>
                <a:spcPct val="100000"/>
              </a:lnSpc>
            </a:pPr>
            <a:r>
              <a:rPr lang="fr-FR" altLang="fr-FR" sz="2600" dirty="0"/>
              <a:t>Étiologie: AVP +++, avec choc violent</a:t>
            </a:r>
          </a:p>
          <a:p>
            <a:pPr algn="just" eaLnBrk="1" hangingPunct="1">
              <a:lnSpc>
                <a:spcPct val="100000"/>
              </a:lnSpc>
            </a:pPr>
            <a:r>
              <a:rPr lang="fr-FR" altLang="fr-FR" sz="2600" dirty="0"/>
              <a:t>Lésions abdominales et orthopédiques associées, </a:t>
            </a:r>
          </a:p>
          <a:p>
            <a:pPr algn="just" eaLnBrk="1" hangingPunct="1">
              <a:lnSpc>
                <a:spcPct val="100000"/>
              </a:lnSpc>
            </a:pPr>
            <a:r>
              <a:rPr lang="fr-FR" altLang="fr-FR" sz="2600" u="sng" dirty="0"/>
              <a:t>Âge : </a:t>
            </a:r>
            <a:r>
              <a:rPr lang="fr-FR" altLang="fr-FR" sz="2600" dirty="0"/>
              <a:t> 18-50 ans la couche active de la société</a:t>
            </a:r>
          </a:p>
          <a:p>
            <a:pPr algn="just" eaLnBrk="1" hangingPunct="1">
              <a:lnSpc>
                <a:spcPct val="100000"/>
              </a:lnSpc>
            </a:pPr>
            <a:r>
              <a:rPr lang="fr-FR" altLang="fr-FR" sz="2600" u="sng" dirty="0"/>
              <a:t>Sexe :  </a:t>
            </a:r>
            <a:r>
              <a:rPr lang="fr-FR" altLang="fr-FR" sz="2600" dirty="0"/>
              <a:t>Les hommes sont les plus touchés.</a:t>
            </a:r>
          </a:p>
          <a:p>
            <a:pPr lvl="1" algn="just" eaLnBrk="1" hangingPunct="1">
              <a:lnSpc>
                <a:spcPct val="100000"/>
              </a:lnSpc>
            </a:pPr>
            <a:r>
              <a:rPr lang="fr-FR" altLang="fr-FR" sz="2600" dirty="0"/>
              <a:t>Urètre court et mobile chez la femme</a:t>
            </a:r>
          </a:p>
          <a:p>
            <a:endParaRPr lang="fr-FR" dirty="0"/>
          </a:p>
        </p:txBody>
      </p:sp>
    </p:spTree>
    <p:extLst>
      <p:ext uri="{BB962C8B-B14F-4D97-AF65-F5344CB8AC3E}">
        <p14:creationId xmlns:p14="http://schemas.microsoft.com/office/powerpoint/2010/main" val="92596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74654-307B-4E03-BDE8-81A320DD4BDB}"/>
              </a:ext>
            </a:extLst>
          </p:cNvPr>
          <p:cNvSpPr>
            <a:spLocks noGrp="1"/>
          </p:cNvSpPr>
          <p:nvPr>
            <p:ph idx="1"/>
            <p:custDataLst>
              <p:tags r:id="rId1"/>
            </p:custDataLst>
          </p:nvPr>
        </p:nvSpPr>
        <p:spPr>
          <a:xfrm>
            <a:off x="937054" y="2506662"/>
            <a:ext cx="10515600" cy="4351338"/>
          </a:xfrm>
        </p:spPr>
        <p:txBody>
          <a:bodyPr>
            <a:normAutofit/>
          </a:bodyPr>
          <a:lstStyle/>
          <a:p>
            <a:pPr marL="0" indent="0" algn="ctr">
              <a:buNone/>
            </a:pPr>
            <a:r>
              <a:rPr lang="fr-FR" altLang="fr-FR" sz="4400" b="1" u="sng" dirty="0">
                <a:solidFill>
                  <a:srgbClr val="FF0000"/>
                </a:solidFill>
                <a:latin typeface="+mn-lt"/>
              </a:rPr>
              <a:t>Rupture de l’urètre postérieur</a:t>
            </a:r>
            <a:endParaRPr lang="fr-FR" sz="4400" u="sng" dirty="0"/>
          </a:p>
        </p:txBody>
      </p:sp>
    </p:spTree>
    <p:extLst>
      <p:ext uri="{BB962C8B-B14F-4D97-AF65-F5344CB8AC3E}">
        <p14:creationId xmlns:p14="http://schemas.microsoft.com/office/powerpoint/2010/main" val="53740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70AF-A551-4C78-91DA-318F545A7F79}"/>
              </a:ext>
            </a:extLst>
          </p:cNvPr>
          <p:cNvSpPr>
            <a:spLocks noGrp="1"/>
          </p:cNvSpPr>
          <p:nvPr>
            <p:ph type="title"/>
            <p:custDataLst>
              <p:tags r:id="rId1"/>
            </p:custDataLst>
          </p:nvPr>
        </p:nvSpPr>
        <p:spPr/>
        <p:txBody>
          <a:bodyPr/>
          <a:lstStyle/>
          <a:p>
            <a:pPr algn="ctr"/>
            <a:r>
              <a:rPr lang="fr-FR" altLang="fr-FR" sz="4400" b="1" u="sng" dirty="0">
                <a:solidFill>
                  <a:srgbClr val="FF0000"/>
                </a:solidFill>
                <a:latin typeface="+mn-lt"/>
              </a:rPr>
              <a:t>Définition</a:t>
            </a:r>
            <a:endParaRPr lang="fr-FR" dirty="0"/>
          </a:p>
        </p:txBody>
      </p:sp>
      <p:sp>
        <p:nvSpPr>
          <p:cNvPr id="4" name="Content Placeholder 3">
            <a:extLst>
              <a:ext uri="{FF2B5EF4-FFF2-40B4-BE49-F238E27FC236}">
                <a16:creationId xmlns:a16="http://schemas.microsoft.com/office/drawing/2014/main" id="{CC90EE37-EB66-4932-9A96-4B5CBB3639B8}"/>
              </a:ext>
            </a:extLst>
          </p:cNvPr>
          <p:cNvSpPr>
            <a:spLocks noGrp="1"/>
          </p:cNvSpPr>
          <p:nvPr>
            <p:ph idx="1"/>
            <p:custDataLst>
              <p:tags r:id="rId2"/>
            </p:custDataLst>
          </p:nvPr>
        </p:nvSpPr>
        <p:spPr/>
        <p:txBody>
          <a:bodyPr/>
          <a:lstStyle/>
          <a:p>
            <a:r>
              <a:rPr lang="fr-FR" dirty="0"/>
              <a:t>Toute solution de continuité totale ou partielle de l’urètre postérieur secondaire le plus souvent traumatisme du bassin, pouvant compromettre l’avenir mictionnel et sexuel du patient , </a:t>
            </a:r>
          </a:p>
        </p:txBody>
      </p:sp>
    </p:spTree>
    <p:extLst>
      <p:ext uri="{BB962C8B-B14F-4D97-AF65-F5344CB8AC3E}">
        <p14:creationId xmlns:p14="http://schemas.microsoft.com/office/powerpoint/2010/main" val="157483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71E4-27E7-4223-9CD1-16BDC3D05BCE}"/>
              </a:ext>
            </a:extLst>
          </p:cNvPr>
          <p:cNvSpPr>
            <a:spLocks noGrp="1"/>
          </p:cNvSpPr>
          <p:nvPr>
            <p:ph type="title"/>
            <p:custDataLst>
              <p:tags r:id="rId1"/>
            </p:custDataLst>
          </p:nvPr>
        </p:nvSpPr>
        <p:spPr/>
        <p:txBody>
          <a:bodyPr/>
          <a:lstStyle/>
          <a:p>
            <a:pPr algn="ctr"/>
            <a:r>
              <a:rPr lang="fr-FR" sz="4400" b="1" dirty="0">
                <a:solidFill>
                  <a:srgbClr val="FF0000"/>
                </a:solidFill>
                <a:effectLst>
                  <a:outerShdw blurRad="38100" dist="38100" dir="2700000" algn="tl">
                    <a:srgbClr val="000000">
                      <a:alpha val="43137"/>
                    </a:srgbClr>
                  </a:outerShdw>
                </a:effectLst>
                <a:latin typeface="Bookman Old Style" panose="02050604050505020204" pitchFamily="18" charset="0"/>
              </a:rPr>
              <a:t>Rappel anatomique</a:t>
            </a:r>
            <a:endParaRPr lang="fr-FR" dirty="0">
              <a:solidFill>
                <a:srgbClr val="FF0000"/>
              </a:solidFill>
            </a:endParaRPr>
          </a:p>
        </p:txBody>
      </p:sp>
      <p:sp>
        <p:nvSpPr>
          <p:cNvPr id="3" name="Content Placeholder 2">
            <a:extLst>
              <a:ext uri="{FF2B5EF4-FFF2-40B4-BE49-F238E27FC236}">
                <a16:creationId xmlns:a16="http://schemas.microsoft.com/office/drawing/2014/main" id="{BF61416B-6F6A-4BD7-BB88-A7E08459D4A1}"/>
              </a:ext>
            </a:extLst>
          </p:cNvPr>
          <p:cNvSpPr>
            <a:spLocks noGrp="1"/>
          </p:cNvSpPr>
          <p:nvPr>
            <p:ph idx="1"/>
            <p:custDataLst>
              <p:tags r:id="rId2"/>
            </p:custDataLst>
          </p:nvPr>
        </p:nvSpPr>
        <p:spPr/>
        <p:txBody>
          <a:bodyPr/>
          <a:lstStyle/>
          <a:p>
            <a:r>
              <a:rPr lang="fr-FR" dirty="0"/>
              <a:t>L’urètre masculin est composé de deux segments:</a:t>
            </a:r>
          </a:p>
          <a:p>
            <a:pPr marL="0" indent="0">
              <a:buNone/>
            </a:pPr>
            <a:r>
              <a:rPr lang="fr-FR" dirty="0"/>
              <a:t>        </a:t>
            </a:r>
            <a:r>
              <a:rPr lang="fr-FR" dirty="0">
                <a:solidFill>
                  <a:srgbClr val="FF0000"/>
                </a:solidFill>
              </a:rPr>
              <a:t>1</a:t>
            </a:r>
            <a:r>
              <a:rPr lang="fr-FR" u="sng" dirty="0">
                <a:solidFill>
                  <a:srgbClr val="FF0000"/>
                </a:solidFill>
              </a:rPr>
              <a:t>) </a:t>
            </a:r>
            <a:r>
              <a:rPr lang="fr-FR" b="1" u="sng" dirty="0">
                <a:solidFill>
                  <a:srgbClr val="FF0000"/>
                </a:solidFill>
              </a:rPr>
              <a:t>l’urètre postérieur</a:t>
            </a:r>
            <a:r>
              <a:rPr lang="fr-FR" dirty="0"/>
              <a:t>: portion initiale relativement fixe par ses connexions avec l’aponévrose pelvienne on distingue:</a:t>
            </a:r>
          </a:p>
          <a:p>
            <a:pPr marL="0" indent="0">
              <a:buNone/>
            </a:pPr>
            <a:r>
              <a:rPr lang="fr-FR" dirty="0"/>
              <a:t>- </a:t>
            </a:r>
            <a:r>
              <a:rPr lang="fr-FR" u="sng" dirty="0">
                <a:solidFill>
                  <a:schemeClr val="accent1"/>
                </a:solidFill>
              </a:rPr>
              <a:t>Urètre prostatique</a:t>
            </a:r>
            <a:r>
              <a:rPr lang="fr-FR" dirty="0"/>
              <a:t>: traverse la prostate située en arrière de la symphyse pubienne dont il est fixé par le ligament pubo-prostatique</a:t>
            </a:r>
          </a:p>
          <a:p>
            <a:pPr marL="0" indent="0">
              <a:buNone/>
            </a:pPr>
            <a:r>
              <a:rPr lang="fr-FR" dirty="0"/>
              <a:t>- </a:t>
            </a:r>
            <a:r>
              <a:rPr lang="fr-FR" u="sng" dirty="0">
                <a:solidFill>
                  <a:schemeClr val="accent1"/>
                </a:solidFill>
              </a:rPr>
              <a:t>Urètre membraneux</a:t>
            </a:r>
            <a:r>
              <a:rPr lang="fr-FR" dirty="0"/>
              <a:t>: traversé par l’ aponévrose moyenne du périnée et constitue une zone de faiblesse,</a:t>
            </a:r>
          </a:p>
          <a:p>
            <a:pPr marL="0" indent="0">
              <a:buNone/>
            </a:pPr>
            <a:r>
              <a:rPr lang="fr-FR" dirty="0"/>
              <a:t>        </a:t>
            </a:r>
            <a:r>
              <a:rPr lang="fr-FR" dirty="0">
                <a:solidFill>
                  <a:srgbClr val="FF0000"/>
                </a:solidFill>
              </a:rPr>
              <a:t>2) </a:t>
            </a:r>
            <a:r>
              <a:rPr lang="fr-FR" b="1" u="sng" dirty="0">
                <a:solidFill>
                  <a:srgbClr val="FF0000"/>
                </a:solidFill>
              </a:rPr>
              <a:t>l’urètre antérieur</a:t>
            </a:r>
            <a:r>
              <a:rPr lang="fr-FR" dirty="0"/>
              <a:t>: portion finale et mobile rarement exposé au traumatisme </a:t>
            </a:r>
          </a:p>
        </p:txBody>
      </p:sp>
    </p:spTree>
    <p:extLst>
      <p:ext uri="{BB962C8B-B14F-4D97-AF65-F5344CB8AC3E}">
        <p14:creationId xmlns:p14="http://schemas.microsoft.com/office/powerpoint/2010/main" val="85200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55F9E9A-E7A9-4BF8-BE96-B717588B8C32}"/>
              </a:ext>
            </a:extLst>
          </p:cNvPr>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96000" y="1027906"/>
            <a:ext cx="459259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B0659B2-0A06-4839-9982-76B87B7A5345}"/>
              </a:ext>
            </a:extLst>
          </p:cNvPr>
          <p:cNvSpPr txBox="1"/>
          <p:nvPr>
            <p:custDataLst>
              <p:tags r:id="rId2"/>
            </p:custDataLst>
          </p:nvPr>
        </p:nvSpPr>
        <p:spPr>
          <a:xfrm>
            <a:off x="293474" y="2551836"/>
            <a:ext cx="6098058" cy="1754326"/>
          </a:xfrm>
          <a:prstGeom prst="rect">
            <a:avLst/>
          </a:prstGeom>
          <a:noFill/>
        </p:spPr>
        <p:txBody>
          <a:bodyPr wrap="square">
            <a:spAutoFit/>
          </a:bodyPr>
          <a:lstStyle/>
          <a:p>
            <a:r>
              <a:rPr lang="fr-FR" u="sng" dirty="0"/>
              <a:t>Représentation schématique des différents segments urétraux sur une coupe sagittale du petit bassin</a:t>
            </a:r>
            <a:r>
              <a:rPr lang="fr-FR" dirty="0"/>
              <a:t>. a. Urètre antérieur ; b. urètre postérieur ; 1. pubis ; 2. vessie ; 3. col vésical ; 4. prostate ; 5. urètre prostatique ; 6. sphincter strié de l’urètre ; 7. urètre membraneux ; 8. urètre spongieux (contenu dans le corps spongieux).</a:t>
            </a:r>
            <a:r>
              <a:rPr lang="fi-FI" dirty="0"/>
              <a:t>(Bensalah, Manunta et al. 2006)</a:t>
            </a:r>
            <a:endParaRPr lang="fr-FR" dirty="0"/>
          </a:p>
        </p:txBody>
      </p:sp>
    </p:spTree>
    <p:extLst>
      <p:ext uri="{BB962C8B-B14F-4D97-AF65-F5344CB8AC3E}">
        <p14:creationId xmlns:p14="http://schemas.microsoft.com/office/powerpoint/2010/main" val="2462562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1823</Words>
  <Application>Microsoft Office PowerPoint</Application>
  <PresentationFormat>Widescreen</PresentationFormat>
  <Paragraphs>160</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Bookman Old Style</vt:lpstr>
      <vt:lpstr>Calibri</vt:lpstr>
      <vt:lpstr>Calibri Light</vt:lpstr>
      <vt:lpstr>Google Sans</vt:lpstr>
      <vt:lpstr>Roboto</vt:lpstr>
      <vt:lpstr>Wingdings</vt:lpstr>
      <vt:lpstr>Office Theme</vt:lpstr>
      <vt:lpstr>Les complications urinaires des traumatismes  du bassin</vt:lpstr>
      <vt:lpstr>Plan </vt:lpstr>
      <vt:lpstr>Définition </vt:lpstr>
      <vt:lpstr>objectifs </vt:lpstr>
      <vt:lpstr>épidémiologie</vt:lpstr>
      <vt:lpstr>PowerPoint Presentation</vt:lpstr>
      <vt:lpstr>Définition</vt:lpstr>
      <vt:lpstr>Rappel anatomique</vt:lpstr>
      <vt:lpstr>PowerPoint Presentation</vt:lpstr>
      <vt:lpstr>Mécanisme</vt:lpstr>
      <vt:lpstr>PowerPoint Presentation</vt:lpstr>
      <vt:lpstr>Les lésions</vt:lpstr>
      <vt:lpstr>PowerPoint Presentation</vt:lpstr>
      <vt:lpstr>CAT proprement dite</vt:lpstr>
      <vt:lpstr>PowerPoint Presentation</vt:lpstr>
      <vt:lpstr>PowerPoint Presentation</vt:lpstr>
      <vt:lpstr>PowerPoint Presentation</vt:lpstr>
      <vt:lpstr>Examens complémentaires: </vt:lpstr>
      <vt:lpstr>PowerPoint Presentation</vt:lpstr>
      <vt:lpstr>PowerPoint Presentation</vt:lpstr>
      <vt:lpstr>PowerPoint Presentation</vt:lpstr>
      <vt:lpstr>PowerPoint Presentation</vt:lpstr>
      <vt:lpstr>PowerPoint Presentation</vt:lpstr>
      <vt:lpstr>PowerPoint Presentation</vt:lpstr>
      <vt:lpstr>Traitement</vt:lpstr>
      <vt:lpstr>PowerPoint Presentation</vt:lpstr>
      <vt:lpstr>PowerPoint Presentation</vt:lpstr>
      <vt:lpstr>Les traumatismes de la vessie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complications urinaires des traumatismes  du bassin</dc:title>
  <dc:creator>reda</dc:creator>
  <cp:lastModifiedBy>reda</cp:lastModifiedBy>
  <cp:revision>27</cp:revision>
  <dcterms:created xsi:type="dcterms:W3CDTF">2022-01-02T18:29:34Z</dcterms:created>
  <dcterms:modified xsi:type="dcterms:W3CDTF">2022-01-05T09:08:09Z</dcterms:modified>
</cp:coreProperties>
</file>