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  <p:sldId id="264" r:id="rId6"/>
    <p:sldId id="265" r:id="rId7"/>
    <p:sldId id="266" r:id="rId8"/>
    <p:sldId id="267" r:id="rId9"/>
    <p:sldId id="261" r:id="rId10"/>
    <p:sldId id="258" r:id="rId11"/>
    <p:sldId id="260" r:id="rId12"/>
    <p:sldId id="25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D1DA-F4CB-4291-B247-26E838853B2F}" type="datetimeFigureOut">
              <a:rPr lang="fr-FR" smtClean="0"/>
              <a:t>07/02/2015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B138-4294-411E-9583-83B7C332412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3600" b="1" dirty="0" smtClean="0"/>
              <a:t>Recommandations pour la gestion et</a:t>
            </a:r>
            <a:br>
              <a:rPr lang="fr-FR" sz="3600" b="1" dirty="0" smtClean="0"/>
            </a:br>
            <a:r>
              <a:rPr lang="fr-FR" sz="3600" b="1" dirty="0" smtClean="0"/>
              <a:t> le fonctionnement des services d’accueil des urgences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3744416"/>
          </a:xfrm>
        </p:spPr>
        <p:txBody>
          <a:bodyPr>
            <a:normAutofit fontScale="40000" lnSpcReduction="20000"/>
          </a:bodyPr>
          <a:lstStyle/>
          <a:p>
            <a:endParaRPr lang="fr-FR" sz="6000" b="1" i="1" u="sng" dirty="0" smtClean="0">
              <a:solidFill>
                <a:schemeClr val="tx1"/>
              </a:solidFill>
            </a:endParaRPr>
          </a:p>
          <a:p>
            <a:r>
              <a:rPr lang="fr-FR" sz="6000" dirty="0" smtClean="0">
                <a:solidFill>
                  <a:schemeClr val="tx1"/>
                </a:solidFill>
              </a:rPr>
              <a:t>-Redéfinition des missions des hôpitaux publics</a:t>
            </a:r>
          </a:p>
          <a:p>
            <a:r>
              <a:rPr lang="fr-FR" sz="6000" dirty="0" smtClean="0">
                <a:solidFill>
                  <a:schemeClr val="tx1"/>
                </a:solidFill>
              </a:rPr>
              <a:t>        -Accueil et traitement des urgences dans </a:t>
            </a:r>
          </a:p>
          <a:p>
            <a:r>
              <a:rPr lang="fr-FR" sz="6000" dirty="0" smtClean="0">
                <a:solidFill>
                  <a:schemeClr val="tx1"/>
                </a:solidFill>
              </a:rPr>
              <a:t>         les établissements de santé</a:t>
            </a:r>
          </a:p>
          <a:p>
            <a:r>
              <a:rPr lang="fr-FR" sz="6000" dirty="0" smtClean="0">
                <a:solidFill>
                  <a:schemeClr val="tx1"/>
                </a:solidFill>
              </a:rPr>
              <a:t>        -Amélioration des services d’ accueil  des urgences       dans les établissements de santé à vocation générale</a:t>
            </a:r>
          </a:p>
          <a:p>
            <a:endParaRPr lang="fr-FR" sz="6000" b="1" i="1" u="sng" dirty="0" smtClean="0">
              <a:solidFill>
                <a:schemeClr val="tx1"/>
              </a:solidFill>
            </a:endParaRPr>
          </a:p>
          <a:p>
            <a:pPr algn="r"/>
            <a:r>
              <a:rPr lang="fr-FR" sz="6000" b="1" i="1" u="sng" dirty="0" smtClean="0">
                <a:solidFill>
                  <a:schemeClr val="tx1"/>
                </a:solidFill>
              </a:rPr>
              <a:t>Groupe d’experts  (S.F.U.M - S.F.A.R- S.R.L.F) </a:t>
            </a:r>
          </a:p>
          <a:p>
            <a:pPr algn="r"/>
            <a:r>
              <a:rPr lang="fr-FR" sz="6000" b="1" i="1" u="sng" dirty="0" smtClean="0">
                <a:solidFill>
                  <a:schemeClr val="tx1"/>
                </a:solidFill>
              </a:rPr>
              <a:t>15 décrets (journal officiel 1995;1997;2001;2006)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Services d’Urgences</a:t>
            </a:r>
            <a:br>
              <a:rPr lang="fr-FR" dirty="0" smtClean="0"/>
            </a:br>
            <a:r>
              <a:rPr lang="fr-FR" dirty="0" smtClean="0"/>
              <a:t>dans les pays développés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endParaRPr lang="fr-FR" dirty="0" smtClean="0"/>
          </a:p>
          <a:p>
            <a:pPr>
              <a:buFont typeface="Wingdings 2" pitchFamily="18" charset="2"/>
              <a:buNone/>
            </a:pPr>
            <a:r>
              <a:rPr lang="fr-FR" dirty="0" smtClean="0"/>
              <a:t>-Concernés par l’amélioration de la qualité des soins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-Leur activité ne cesse de croitre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       (</a:t>
            </a:r>
            <a:r>
              <a:rPr lang="fr-FR" i="1" dirty="0" smtClean="0"/>
              <a:t>Taux de fréquentation a doublé en 10 ans</a:t>
            </a:r>
            <a:r>
              <a:rPr lang="fr-FR" dirty="0" smtClean="0"/>
              <a:t>) 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-De nombreux problèmes d’ organisation  et de prise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  en charge sont identifiés :</a:t>
            </a:r>
          </a:p>
          <a:p>
            <a:pPr algn="ctr">
              <a:buFont typeface="Wingdings 2" pitchFamily="18" charset="2"/>
              <a:buNone/>
            </a:pPr>
            <a:r>
              <a:rPr lang="fr-FR" i="1" dirty="0" smtClean="0"/>
              <a:t>( Engorgement, Saturation, Personnel, Aval)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Evaluation de la qualité des soins</a:t>
            </a:r>
            <a:br>
              <a:rPr lang="fr-FR" b="1" dirty="0" smtClean="0"/>
            </a:br>
            <a:r>
              <a:rPr lang="fr-FR" b="1" dirty="0" smtClean="0"/>
              <a:t> des services d’urgences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fr-FR" dirty="0" smtClean="0"/>
          </a:p>
          <a:p>
            <a:pPr algn="ctr">
              <a:buFont typeface="Wingdings 2" pitchFamily="18" charset="2"/>
              <a:buNone/>
            </a:pPr>
            <a:r>
              <a:rPr lang="fr-FR" u="sng" dirty="0" smtClean="0"/>
              <a:t>Paramètres: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               - Délai de prise en charge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               - Durée  de séjour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 2" pitchFamily="18" charset="2"/>
              <a:buNone/>
            </a:pPr>
            <a:r>
              <a:rPr lang="fr-FR" b="1" dirty="0" smtClean="0"/>
              <a:t>-L’ accueil des urgences est une mission essentielle</a:t>
            </a:r>
          </a:p>
          <a:p>
            <a:pPr algn="ctr">
              <a:buFont typeface="Wingdings 2" pitchFamily="18" charset="2"/>
              <a:buNone/>
            </a:pPr>
            <a:r>
              <a:rPr lang="fr-FR" b="1" dirty="0" smtClean="0"/>
              <a:t> des hôpitaux publics </a:t>
            </a:r>
          </a:p>
          <a:p>
            <a:pPr algn="ctr">
              <a:buFont typeface="Wingdings 2" pitchFamily="18" charset="2"/>
              <a:buNone/>
            </a:pPr>
            <a:r>
              <a:rPr lang="fr-FR" u="sng" dirty="0" smtClean="0"/>
              <a:t>L’urgence  est </a:t>
            </a:r>
            <a:r>
              <a:rPr lang="fr-FR" dirty="0" smtClean="0"/>
              <a:t>: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-L’ amélioration de la prise en charge en amont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-La contractualisation entre le service d’urgence et les services concernés</a:t>
            </a:r>
          </a:p>
          <a:p>
            <a:pPr>
              <a:buFont typeface="Wingdings 2" pitchFamily="18" charset="2"/>
              <a:buNone/>
            </a:pPr>
            <a:r>
              <a:rPr lang="fr-FR" b="1" dirty="0" smtClean="0"/>
              <a:t>-</a:t>
            </a:r>
            <a:r>
              <a:rPr lang="fr-FR" dirty="0" smtClean="0"/>
              <a:t>La création de services de court séjour gériatrique pour pouvoir assurer un relais rapide après la prise en charge au SAU.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Référentiels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r>
              <a:rPr lang="fr-FR" dirty="0" smtClean="0"/>
              <a:t> - Gestion de l’ accueil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       - Médicalisation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       - Personnel paramédical suffisant et motivé</a:t>
            </a:r>
          </a:p>
          <a:p>
            <a:pPr algn="ctr">
              <a:buFont typeface="Wingdings 2" pitchFamily="18" charset="2"/>
              <a:buNone/>
            </a:pPr>
            <a:r>
              <a:rPr lang="fr-FR" dirty="0" smtClean="0"/>
              <a:t>  - Moyens techniques propres (Locaux et matériel)</a:t>
            </a:r>
          </a:p>
          <a:p>
            <a:pPr algn="ctr">
              <a:buFont typeface="Wingdings 2" pitchFamily="18" charset="2"/>
              <a:buNone/>
            </a:pPr>
            <a:r>
              <a:rPr lang="fr-FR" dirty="0" smtClean="0"/>
              <a:t>      - Environnement (Consultants et Plateau technique)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       - Gestion de l’ aval</a:t>
            </a:r>
          </a:p>
          <a:p>
            <a:pPr>
              <a:buFont typeface="Wingdings 2" pitchFamily="18" charset="2"/>
              <a:buNone/>
            </a:pPr>
            <a:r>
              <a:rPr lang="fr-FR" dirty="0" smtClean="0"/>
              <a:t>       - Qualité des soins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Service d’urgences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fr-FR" b="1" dirty="0" smtClean="0"/>
              <a:t>Lieu d’accueil des patients ayant une détresse  vitale existante ou potentielle</a:t>
            </a:r>
          </a:p>
          <a:p>
            <a:pPr algn="ctr">
              <a:buFont typeface="Wingdings 2" pitchFamily="18" charset="2"/>
              <a:buNone/>
            </a:pPr>
            <a:r>
              <a:rPr lang="fr-FR" b="1" u="sng" dirty="0" smtClean="0"/>
              <a:t>.Structure:</a:t>
            </a:r>
          </a:p>
          <a:p>
            <a:pPr>
              <a:buFont typeface="Wingdings 2" pitchFamily="18" charset="2"/>
              <a:buNone/>
            </a:pPr>
            <a:r>
              <a:rPr lang="fr-FR" b="1" dirty="0" smtClean="0"/>
              <a:t>                                     - Une  S.A.U.V</a:t>
            </a:r>
            <a:endParaRPr lang="fr-FR" sz="2400" b="1" dirty="0" smtClean="0"/>
          </a:p>
          <a:p>
            <a:pPr>
              <a:buFont typeface="Wingdings 2" pitchFamily="18" charset="2"/>
              <a:buNone/>
            </a:pPr>
            <a:r>
              <a:rPr lang="fr-FR" b="1" dirty="0" smtClean="0"/>
              <a:t>                    - Une U.H.C.D   </a:t>
            </a:r>
            <a:r>
              <a:rPr lang="fr-FR" sz="2000" dirty="0" smtClean="0"/>
              <a:t>(Durée de séjour &lt; 24 H)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pPr lvl="1" algn="ctr">
              <a:buFont typeface="Wingdings 2" pitchFamily="18" charset="2"/>
              <a:buNone/>
            </a:pPr>
            <a:r>
              <a:rPr lang="fr-FR" sz="2200" b="1" u="sng" dirty="0" smtClean="0"/>
              <a:t>.</a:t>
            </a:r>
            <a:r>
              <a:rPr lang="fr-FR" b="1" u="sng" dirty="0"/>
              <a:t>Objectif permanent: </a:t>
            </a:r>
          </a:p>
          <a:p>
            <a:pPr algn="ctr">
              <a:buFont typeface="Wingdings 2" pitchFamily="18" charset="2"/>
              <a:buNone/>
            </a:pPr>
            <a:r>
              <a:rPr lang="fr-FR" sz="2400" b="1" dirty="0" smtClean="0"/>
              <a:t>Maintien d’une capacité d’accueil  à tout moment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Service des Urgences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fr-FR" sz="2800" b="1" i="1" u="sng" dirty="0" smtClean="0"/>
              <a:t>-SITUATION -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  .Porte de l’ hôpital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   .Accès facile et rapide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     .Signalisation claire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        .Réception immédiate 24h/24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      de l ‘urgence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         .Disponibilité permanente de lits et des surfaces extensibles en cas de catastrophes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Service des Urgences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fr-FR" sz="2800" b="1" i="1" u="sng" dirty="0" smtClean="0"/>
              <a:t>-Disponibilité -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  -Pharmacie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-Banque du sang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-Administration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   - Moyens de télécommunication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-Services techniques (Gaz médicaux)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-Parc ambulances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-Services de sécurité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Service des Urgences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2800" b="1" i="1" u="sng" dirty="0" smtClean="0"/>
              <a:t>-Disponibilité du Plateau Technique -</a:t>
            </a:r>
          </a:p>
          <a:p>
            <a:pPr algn="ctr">
              <a:buNone/>
            </a:pPr>
            <a:r>
              <a:rPr lang="fr-FR" dirty="0" smtClean="0"/>
              <a:t>  .Bilan sanguin standard</a:t>
            </a:r>
          </a:p>
          <a:p>
            <a:pPr algn="ctr">
              <a:buNone/>
            </a:pPr>
            <a:r>
              <a:rPr lang="fr-FR" dirty="0" smtClean="0"/>
              <a:t>   . Radiologie et Imagerie Médicale </a:t>
            </a:r>
          </a:p>
          <a:p>
            <a:pPr algn="ctr">
              <a:buNone/>
            </a:pPr>
            <a:r>
              <a:rPr lang="fr-FR" dirty="0" smtClean="0"/>
              <a:t>.Autres examens adaptés aux différentes pathologies rencontrées</a:t>
            </a:r>
          </a:p>
          <a:p>
            <a:pPr algn="ctr">
              <a:buNone/>
            </a:pPr>
            <a:r>
              <a:rPr lang="fr-FR" sz="2800" b="1" i="1" u="sng" dirty="0" smtClean="0"/>
              <a:t>-Disponibilité des Médicaments , consommable </a:t>
            </a:r>
          </a:p>
          <a:p>
            <a:pPr algn="ctr">
              <a:buNone/>
            </a:pPr>
            <a:r>
              <a:rPr lang="fr-FR" sz="2800" b="1" i="1" u="sng" dirty="0" smtClean="0"/>
              <a:t>et  de l ‘instrumentation -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1" dirty="0" smtClean="0"/>
              <a:t>Service des Urgences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i="1" u="sng" dirty="0" smtClean="0"/>
              <a:t>-Équipes soignantes performantes-</a:t>
            </a:r>
          </a:p>
          <a:p>
            <a:pPr algn="ctr">
              <a:buNone/>
            </a:pPr>
            <a:r>
              <a:rPr lang="fr-FR" dirty="0" smtClean="0"/>
              <a:t>  .</a:t>
            </a:r>
            <a:r>
              <a:rPr lang="fr-FR" dirty="0" err="1" smtClean="0"/>
              <a:t>Déchocage</a:t>
            </a:r>
            <a:r>
              <a:rPr lang="fr-FR" dirty="0" smtClean="0"/>
              <a:t> rapide</a:t>
            </a:r>
          </a:p>
          <a:p>
            <a:pPr algn="ctr">
              <a:buNone/>
            </a:pPr>
            <a:r>
              <a:rPr lang="fr-FR" dirty="0" smtClean="0"/>
              <a:t>   .Mise en condition immédiate</a:t>
            </a:r>
          </a:p>
          <a:p>
            <a:pPr algn="ctr">
              <a:buNone/>
            </a:pPr>
            <a:r>
              <a:rPr lang="fr-FR" dirty="0" smtClean="0"/>
              <a:t>     .Diagnostic et traitement des détresses vitales</a:t>
            </a:r>
          </a:p>
          <a:p>
            <a:pPr algn="ctr">
              <a:buNone/>
            </a:pPr>
            <a:r>
              <a:rPr lang="fr-FR" dirty="0" smtClean="0"/>
              <a:t>        .Orientation secondaire  pertinente</a:t>
            </a:r>
          </a:p>
          <a:p>
            <a:pPr algn="ctr">
              <a:buNone/>
            </a:pPr>
            <a:r>
              <a:rPr lang="fr-FR" dirty="0" smtClean="0"/>
              <a:t>.Pluridisciplinarité nécessaire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>Situations exceptionnelles</a:t>
            </a:r>
            <a:br>
              <a:rPr lang="fr-FR" b="1" i="1" u="sng" dirty="0" smtClean="0"/>
            </a:br>
            <a:r>
              <a:rPr lang="fr-FR" b="1" i="1" u="sng" dirty="0" smtClean="0"/>
              <a:t>aux urgences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Afflux massif de Malades de façon imprévisible</a:t>
            </a:r>
            <a:r>
              <a:rPr lang="fr-FR" i="1" dirty="0" smtClean="0">
                <a:solidFill>
                  <a:srgbClr val="FF0000"/>
                </a:solidFill>
              </a:rPr>
              <a:t>  </a:t>
            </a:r>
          </a:p>
          <a:p>
            <a:pPr algn="ctr">
              <a:lnSpc>
                <a:spcPct val="90000"/>
              </a:lnSpc>
              <a:buNone/>
            </a:pPr>
            <a:endParaRPr lang="fr-FR" i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- Épidémie 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- AVM 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- Situations de catastrophe</a:t>
            </a:r>
          </a:p>
          <a:p>
            <a:pPr>
              <a:lnSpc>
                <a:spcPct val="90000"/>
              </a:lnSpc>
            </a:pPr>
            <a:r>
              <a:rPr lang="fr-FR" b="1" dirty="0" smtClean="0"/>
              <a:t>Nécessite organisation et coordination entre les différentes structures de soins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Recommandations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endParaRPr lang="fr-FR" dirty="0" smtClean="0"/>
          </a:p>
          <a:p>
            <a:pPr>
              <a:buFont typeface="Wingdings 2" pitchFamily="18" charset="2"/>
              <a:buNone/>
            </a:pPr>
            <a:r>
              <a:rPr lang="fr-FR" dirty="0" smtClean="0"/>
              <a:t>-Référentiels  S.F.U.M (2001-2006 ) à partir des travaux sur l’ évaluation des services d’ urgences</a:t>
            </a:r>
          </a:p>
          <a:p>
            <a:pPr>
              <a:buFont typeface="Wingdings 2" pitchFamily="18" charset="2"/>
              <a:buNone/>
            </a:pPr>
            <a:endParaRPr lang="fr-FR" dirty="0" smtClean="0"/>
          </a:p>
          <a:p>
            <a:pPr>
              <a:buFont typeface="Wingdings 2" pitchFamily="18" charset="2"/>
              <a:buNone/>
            </a:pPr>
            <a:r>
              <a:rPr lang="fr-FR" dirty="0" smtClean="0"/>
              <a:t>-Recommandations sur les S.A.U.V et sur les U.H.C.D aux urgences </a:t>
            </a:r>
          </a:p>
          <a:p>
            <a:pPr>
              <a:buFont typeface="Wingdings 2" pitchFamily="18" charset="2"/>
              <a:buNone/>
            </a:pPr>
            <a:endParaRPr lang="fr-FR" dirty="0" smtClean="0"/>
          </a:p>
          <a:p>
            <a:pPr>
              <a:buFont typeface="Wingdings 2" pitchFamily="18" charset="2"/>
              <a:buNone/>
            </a:pPr>
            <a:r>
              <a:rPr lang="fr-FR" dirty="0" smtClean="0"/>
              <a:t>-Propositions  sur l’organisation de l’ aval des urgences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506</Words>
  <Application>Microsoft Office PowerPoint</Application>
  <PresentationFormat>Affichage à l'écran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 Recommandations pour la gestion et  le fonctionnement des services d’accueil des urgences</vt:lpstr>
      <vt:lpstr>Référentiels</vt:lpstr>
      <vt:lpstr>Service d’urgences</vt:lpstr>
      <vt:lpstr>Service des Urgences</vt:lpstr>
      <vt:lpstr>Service des Urgences</vt:lpstr>
      <vt:lpstr>Service des Urgences</vt:lpstr>
      <vt:lpstr>Service des Urgences</vt:lpstr>
      <vt:lpstr> Situations exceptionnelles aux urgences</vt:lpstr>
      <vt:lpstr>Recommandations</vt:lpstr>
      <vt:lpstr>Les Services d’Urgences dans les pays développés</vt:lpstr>
      <vt:lpstr>Evaluation de la qualité des soins  des services d’urgences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Recommandations pour la gestion et  le fonctionnement des services d’accueil des urgences</dc:title>
  <dc:creator>Achour Abdou</dc:creator>
  <cp:lastModifiedBy>Achour Abdou</cp:lastModifiedBy>
  <cp:revision>5</cp:revision>
  <dcterms:created xsi:type="dcterms:W3CDTF">2015-02-07T20:21:41Z</dcterms:created>
  <dcterms:modified xsi:type="dcterms:W3CDTF">2015-02-07T20:41:51Z</dcterms:modified>
</cp:coreProperties>
</file>