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92" r:id="rId2"/>
    <p:sldId id="257" r:id="rId3"/>
    <p:sldId id="264" r:id="rId4"/>
    <p:sldId id="258" r:id="rId5"/>
    <p:sldId id="259" r:id="rId6"/>
    <p:sldId id="260" r:id="rId7"/>
    <p:sldId id="290" r:id="rId8"/>
    <p:sldId id="282" r:id="rId9"/>
    <p:sldId id="283" r:id="rId10"/>
    <p:sldId id="265" r:id="rId11"/>
    <p:sldId id="266" r:id="rId12"/>
    <p:sldId id="284" r:id="rId13"/>
    <p:sldId id="267" r:id="rId14"/>
    <p:sldId id="285" r:id="rId15"/>
    <p:sldId id="270" r:id="rId16"/>
    <p:sldId id="286" r:id="rId17"/>
    <p:sldId id="272" r:id="rId18"/>
    <p:sldId id="287" r:id="rId19"/>
    <p:sldId id="273" r:id="rId20"/>
    <p:sldId id="275" r:id="rId21"/>
    <p:sldId id="289" r:id="rId22"/>
    <p:sldId id="277" r:id="rId23"/>
    <p:sldId id="278" r:id="rId24"/>
    <p:sldId id="279" r:id="rId25"/>
    <p:sldId id="291" r:id="rId2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p:scale>
          <a:sx n="71" d="100"/>
          <a:sy n="71" d="100"/>
        </p:scale>
        <p:origin x="-1344"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845521BB-993E-4E96-8273-761DE79A4381}" type="datetimeFigureOut">
              <a:rPr lang="fr-FR" smtClean="0"/>
              <a:pPr/>
              <a:t>22/05/2016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603C6C1-5D7F-4F1C-92A7-0CC6D95F7FED}"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5521BB-993E-4E96-8273-761DE79A4381}" type="datetimeFigureOut">
              <a:rPr lang="fr-FR" smtClean="0"/>
              <a:pPr/>
              <a:t>22/05/2016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603C6C1-5D7F-4F1C-92A7-0CC6D95F7FED}"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5521BB-993E-4E96-8273-761DE79A4381}" type="datetimeFigureOut">
              <a:rPr lang="fr-FR" smtClean="0"/>
              <a:pPr/>
              <a:t>22/05/2016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603C6C1-5D7F-4F1C-92A7-0CC6D95F7FED}"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45521BB-993E-4E96-8273-761DE79A4381}" type="datetimeFigureOut">
              <a:rPr lang="fr-FR" smtClean="0"/>
              <a:pPr/>
              <a:t>22/05/2016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603C6C1-5D7F-4F1C-92A7-0CC6D95F7FED}"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845521BB-993E-4E96-8273-761DE79A4381}" type="datetimeFigureOut">
              <a:rPr lang="fr-FR" smtClean="0"/>
              <a:pPr/>
              <a:t>22/05/2016</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1603C6C1-5D7F-4F1C-92A7-0CC6D95F7FED}"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45521BB-993E-4E96-8273-761DE79A4381}" type="datetimeFigureOut">
              <a:rPr lang="fr-FR" smtClean="0"/>
              <a:pPr/>
              <a:t>22/05/2016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603C6C1-5D7F-4F1C-92A7-0CC6D95F7FED}"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45521BB-993E-4E96-8273-761DE79A4381}" type="datetimeFigureOut">
              <a:rPr lang="fr-FR" smtClean="0"/>
              <a:pPr/>
              <a:t>22/05/2016</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1603C6C1-5D7F-4F1C-92A7-0CC6D95F7FED}"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845521BB-993E-4E96-8273-761DE79A4381}" type="datetimeFigureOut">
              <a:rPr lang="fr-FR" smtClean="0"/>
              <a:pPr/>
              <a:t>22/05/2016</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1603C6C1-5D7F-4F1C-92A7-0CC6D95F7FED}"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45521BB-993E-4E96-8273-761DE79A4381}" type="datetimeFigureOut">
              <a:rPr lang="fr-FR" smtClean="0"/>
              <a:pPr/>
              <a:t>22/05/2016</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1603C6C1-5D7F-4F1C-92A7-0CC6D95F7FED}"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45521BB-993E-4E96-8273-761DE79A4381}" type="datetimeFigureOut">
              <a:rPr lang="fr-FR" smtClean="0"/>
              <a:pPr/>
              <a:t>22/05/2016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603C6C1-5D7F-4F1C-92A7-0CC6D95F7FED}"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845521BB-993E-4E96-8273-761DE79A4381}" type="datetimeFigureOut">
              <a:rPr lang="fr-FR" smtClean="0"/>
              <a:pPr/>
              <a:t>22/05/2016</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1603C6C1-5D7F-4F1C-92A7-0CC6D95F7FED}"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5521BB-993E-4E96-8273-761DE79A4381}" type="datetimeFigureOut">
              <a:rPr lang="fr-FR" smtClean="0"/>
              <a:pPr/>
              <a:t>22/05/2016</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03C6C1-5D7F-4F1C-92A7-0CC6D95F7FED}"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857232"/>
            <a:ext cx="8229600" cy="2143140"/>
          </a:xfrm>
        </p:spPr>
        <p:txBody>
          <a:bodyPr/>
          <a:lstStyle/>
          <a:p>
            <a:r>
              <a:rPr lang="fr-FR" dirty="0" smtClean="0"/>
              <a:t>Choc </a:t>
            </a:r>
            <a:r>
              <a:rPr lang="fr-FR" dirty="0" smtClean="0"/>
              <a:t>septique</a:t>
            </a:r>
            <a:br>
              <a:rPr lang="fr-FR" dirty="0" smtClean="0"/>
            </a:br>
            <a:r>
              <a:rPr lang="fr-FR" dirty="0" smtClean="0"/>
              <a:t/>
            </a:r>
            <a:br>
              <a:rPr lang="fr-FR" dirty="0" smtClean="0"/>
            </a:br>
            <a:r>
              <a:rPr lang="fr-FR" dirty="0" smtClean="0"/>
              <a:t>D</a:t>
            </a:r>
            <a:r>
              <a:rPr lang="fr-FR" dirty="0" smtClean="0"/>
              <a:t>r </a:t>
            </a:r>
            <a:r>
              <a:rPr lang="fr-FR" dirty="0" err="1" smtClean="0"/>
              <a:t>L</a:t>
            </a:r>
            <a:r>
              <a:rPr lang="fr-FR" smtClean="0"/>
              <a:t>amara</a:t>
            </a:r>
            <a:endParaRPr lang="fr-F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coagulation</a:t>
            </a:r>
            <a:endParaRPr lang="fr-FR" dirty="0"/>
          </a:p>
        </p:txBody>
      </p:sp>
      <p:sp>
        <p:nvSpPr>
          <p:cNvPr id="3" name="Espace réservé du contenu 2"/>
          <p:cNvSpPr>
            <a:spLocks noGrp="1"/>
          </p:cNvSpPr>
          <p:nvPr>
            <p:ph idx="1"/>
          </p:nvPr>
        </p:nvSpPr>
        <p:spPr/>
        <p:txBody>
          <a:bodyPr>
            <a:noAutofit/>
          </a:bodyPr>
          <a:lstStyle/>
          <a:p>
            <a:r>
              <a:rPr lang="fr-FR" sz="1800" dirty="0" smtClean="0"/>
              <a:t>Les lésions endothéliales secondaires au sepsis mettent à nu le sous-endothélium et permettent un contact direct entre FT et facteurs circulants de la coagulation. Ainsi, l’exposition du FT conduit à la formation d’un complexe FT/facteur VIIa dont la résultante est l’activation de la cascade de la coagulation</a:t>
            </a:r>
          </a:p>
          <a:p>
            <a:r>
              <a:rPr lang="fr-FR" sz="1800" dirty="0" smtClean="0"/>
              <a:t>Au total, l'activation de la coagulation, la faillite des systèmes anticoagulants naturels et l'inhibition marquée de la fibrinolyse contribuent au déséquilibre de la balance coagulation et anticoagulation lors des états septiques graves. Ils conduisent à un tableau d’activation anormale de la coagulation et à la formation de microthrombi faisant le lit d'un défaut de perfusion d'organe. </a:t>
            </a:r>
          </a:p>
          <a:p>
            <a:r>
              <a:rPr lang="fr-FR" sz="1800" dirty="0" smtClean="0"/>
              <a:t>La conséquence finale de cette activation est la survenue d’une CIVD qui est un syndrome acquis secondaire à une activation systémique et excessive de la coagulation. </a:t>
            </a:r>
            <a:endParaRPr lang="fr-FR" sz="1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t>
            </a:r>
            <a:r>
              <a:rPr lang="fr-FR" sz="3100" dirty="0" smtClean="0"/>
              <a:t>LA DEFAILLANCE VASCULAIRE </a:t>
            </a:r>
            <a:r>
              <a:rPr lang="fr-FR" dirty="0" smtClean="0"/>
              <a:t/>
            </a:r>
            <a:br>
              <a:rPr lang="fr-FR" dirty="0" smtClean="0"/>
            </a:br>
            <a:endParaRPr lang="fr-FR" dirty="0"/>
          </a:p>
        </p:txBody>
      </p:sp>
      <p:sp>
        <p:nvSpPr>
          <p:cNvPr id="3" name="Rectangle 2"/>
          <p:cNvSpPr/>
          <p:nvPr/>
        </p:nvSpPr>
        <p:spPr>
          <a:xfrm>
            <a:off x="428596" y="1582341"/>
            <a:ext cx="8001056" cy="4062651"/>
          </a:xfrm>
          <a:prstGeom prst="rect">
            <a:avLst/>
          </a:prstGeom>
        </p:spPr>
        <p:txBody>
          <a:bodyPr wrap="square">
            <a:spAutoFit/>
          </a:bodyPr>
          <a:lstStyle/>
          <a:p>
            <a:r>
              <a:rPr lang="fr-FR" sz="2000" dirty="0" smtClean="0"/>
              <a:t>La défaillance vasculaire occupe une place centrale dans la physiopathologie du choc septique. Elle peut être divisée en deux grands segments : </a:t>
            </a:r>
          </a:p>
          <a:p>
            <a:endParaRPr sz="2000"/>
          </a:p>
          <a:p>
            <a:r>
              <a:rPr lang="fr-FR" sz="2000" dirty="0" smtClean="0"/>
              <a:t> -  la dysfonction endothéliale (lésions endothéliales, troubles de la microcirculation et hyperperméabilité), </a:t>
            </a:r>
          </a:p>
          <a:p>
            <a:endParaRPr sz="2000"/>
          </a:p>
          <a:p>
            <a:r>
              <a:rPr lang="fr-FR" sz="2000" dirty="0" smtClean="0"/>
              <a:t> -  la vasoplégie et les anomalies de contractilité du muscle lisse vasculaire. </a:t>
            </a:r>
          </a:p>
          <a:p>
            <a:endParaRPr lang="fr-FR" sz="2000" dirty="0" smtClean="0"/>
          </a:p>
          <a:p>
            <a:r>
              <a:rPr lang="fr-FR" sz="2000" dirty="0" smtClean="0"/>
              <a:t>Le vaisseaux septique devient hyporéactif , L’hyporéactivité vasculaire peut être définie par une augmentation moindre de la pression artérielle pour une même dose d’agent vasopresseur</a:t>
            </a:r>
          </a:p>
          <a:p>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85786" y="214290"/>
            <a:ext cx="7715303" cy="461665"/>
          </a:xfrm>
          <a:prstGeom prst="rect">
            <a:avLst/>
          </a:prstGeom>
        </p:spPr>
        <p:txBody>
          <a:bodyPr wrap="square">
            <a:spAutoFit/>
          </a:bodyPr>
          <a:lstStyle/>
          <a:p>
            <a:r>
              <a:rPr lang="fr-FR" sz="2400" b="1" dirty="0" smtClean="0"/>
              <a:t>DEFAILLANCE MYOCARDIQUE</a:t>
            </a:r>
          </a:p>
        </p:txBody>
      </p:sp>
      <p:sp>
        <p:nvSpPr>
          <p:cNvPr id="3" name="Rectangle 2"/>
          <p:cNvSpPr/>
          <p:nvPr/>
        </p:nvSpPr>
        <p:spPr>
          <a:xfrm>
            <a:off x="357158" y="857232"/>
            <a:ext cx="8286808" cy="3385542"/>
          </a:xfrm>
          <a:prstGeom prst="rect">
            <a:avLst/>
          </a:prstGeom>
        </p:spPr>
        <p:txBody>
          <a:bodyPr wrap="square">
            <a:spAutoFit/>
          </a:bodyPr>
          <a:lstStyle/>
          <a:p>
            <a:r>
              <a:rPr lang="fr-FR" sz="2000" dirty="0" smtClean="0"/>
              <a:t>La physiopathologie de la  dysfonction myocardique est complexe et implique des cytokines pro-inflammatoires, le NO par une action probablement indirecte et irréversible passant notamment par les anions superoxyde/peroxynitrite,  aurait un effet plus marqué sur la relaxation que sur la contraction du myocarde , une altération des récepteurs β-adrénergique, des phénomènes apoptotiques et des anomalies calciques passant en particulier par une diminution de la sensibilité des fibres myocardiques</a:t>
            </a:r>
            <a:r>
              <a:rPr lang="fr-FR" dirty="0" smtClean="0"/>
              <a:t>.</a:t>
            </a:r>
          </a:p>
          <a:p>
            <a:endParaRPr lang="fr-FR" dirty="0" smtClean="0"/>
          </a:p>
          <a:p>
            <a:endParaRPr lang="fr-FR" dirty="0" smtClean="0"/>
          </a:p>
          <a:p>
            <a:endParaRPr lang="fr-FR" dirty="0" smtClean="0"/>
          </a:p>
        </p:txBody>
      </p:sp>
      <p:sp>
        <p:nvSpPr>
          <p:cNvPr id="4" name="Rectangle 3"/>
          <p:cNvSpPr/>
          <p:nvPr/>
        </p:nvSpPr>
        <p:spPr>
          <a:xfrm>
            <a:off x="357158" y="3714752"/>
            <a:ext cx="8429684" cy="1015663"/>
          </a:xfrm>
          <a:prstGeom prst="rect">
            <a:avLst/>
          </a:prstGeom>
        </p:spPr>
        <p:txBody>
          <a:bodyPr wrap="square">
            <a:spAutoFit/>
          </a:bodyPr>
          <a:lstStyle/>
          <a:p>
            <a:r>
              <a:rPr lang="fr-FR" sz="2000" dirty="0" smtClean="0"/>
              <a:t> Cette dysfonction, classiquement maximale au cours des 24 premières heures, est réversible avec retour à la normale de la fonction cardiaque habituellement en sept à dix jours lors de la guérison de l’état de choc septique</a:t>
            </a:r>
            <a:endParaRPr lang="fr-FR" sz="2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400" dirty="0" smtClean="0"/>
              <a:t>ALTERATIONS METABOLIQUES ET DYSFONCTION D’ORGANES </a:t>
            </a:r>
            <a:endParaRPr lang="fr-FR" sz="2400" dirty="0"/>
          </a:p>
        </p:txBody>
      </p:sp>
      <p:sp>
        <p:nvSpPr>
          <p:cNvPr id="3" name="Rectangle 2"/>
          <p:cNvSpPr/>
          <p:nvPr/>
        </p:nvSpPr>
        <p:spPr>
          <a:xfrm>
            <a:off x="357158" y="1142984"/>
            <a:ext cx="8429684" cy="1631216"/>
          </a:xfrm>
          <a:prstGeom prst="rect">
            <a:avLst/>
          </a:prstGeom>
        </p:spPr>
        <p:txBody>
          <a:bodyPr wrap="square">
            <a:spAutoFit/>
          </a:bodyPr>
          <a:lstStyle/>
          <a:p>
            <a:r>
              <a:rPr lang="fr-FR" sz="2000" dirty="0" smtClean="0"/>
              <a:t>Les altérations organiques observées au cours du choc septique sont liées au processus inflammatoire et à la dysfonction cardiovasculaire qui en découle. La sévérité de la dysfonction microvasculaire semble être l'ultime déterminant de la dysfonction d'organes. </a:t>
            </a:r>
          </a:p>
          <a:p>
            <a:r>
              <a:rPr lang="fr-FR" sz="2000" dirty="0" smtClean="0"/>
              <a:t> </a:t>
            </a:r>
            <a:endParaRPr lang="fr-FR" sz="2000" dirty="0"/>
          </a:p>
        </p:txBody>
      </p:sp>
      <p:sp>
        <p:nvSpPr>
          <p:cNvPr id="4" name="Rectangle 3"/>
          <p:cNvSpPr/>
          <p:nvPr/>
        </p:nvSpPr>
        <p:spPr>
          <a:xfrm>
            <a:off x="357158" y="2643182"/>
            <a:ext cx="8501122" cy="3139321"/>
          </a:xfrm>
          <a:prstGeom prst="rect">
            <a:avLst/>
          </a:prstGeom>
        </p:spPr>
        <p:txBody>
          <a:bodyPr wrap="square">
            <a:spAutoFit/>
          </a:bodyPr>
          <a:lstStyle/>
          <a:p>
            <a:r>
              <a:rPr lang="fr-FR" sz="2000" b="1" dirty="0" smtClean="0"/>
              <a:t>Atteinte métabolique </a:t>
            </a:r>
          </a:p>
          <a:p>
            <a:endParaRPr lang="fr-FR" sz="2000" b="1" dirty="0" smtClean="0"/>
          </a:p>
          <a:p>
            <a:r>
              <a:rPr lang="fr-FR" sz="2000" dirty="0" smtClean="0"/>
              <a:t>Le métabolisme glucidique est le plus souvent modifié. Une phase initiale d'hyperglycémie est associée à une augmentation de la néoglucogenèse hépatique. Elle est suivie d'une hypoglycémie marquée, associée à une diminution des fonctions hépatiques, une sécrétion accrue d'insuline et une augmentation de l'utilisation périphérique de glucose </a:t>
            </a:r>
          </a:p>
          <a:p>
            <a:r>
              <a:rPr lang="fr-FR" sz="2000" dirty="0" smtClean="0"/>
              <a:t>Un catabolisme protéique augmenté peut jouer un rôle non négligeable dans l'apparition des défaillances multi organes </a:t>
            </a:r>
          </a:p>
          <a:p>
            <a:endParaRPr lang="fr-FR"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3714752"/>
            <a:ext cx="8001056" cy="2523768"/>
          </a:xfrm>
          <a:prstGeom prst="rect">
            <a:avLst/>
          </a:prstGeom>
        </p:spPr>
        <p:txBody>
          <a:bodyPr wrap="square">
            <a:spAutoFit/>
          </a:bodyPr>
          <a:lstStyle/>
          <a:p>
            <a:r>
              <a:rPr lang="fr-FR" sz="2000" b="1" dirty="0" smtClean="0"/>
              <a:t>atteinte splanchnique </a:t>
            </a:r>
            <a:r>
              <a:rPr lang="fr-FR" sz="2000" dirty="0" smtClean="0"/>
              <a:t>:  la souffrance intestinale semble être très précoces au cours du choc septique , les anomalie de la perfusion de la muqueuse s’accompagne d’une augmentation de la perméabilité intestinale  pouvant être responsable d’une translocation bactérienne</a:t>
            </a:r>
          </a:p>
          <a:p>
            <a:endParaRPr lang="fr-FR" sz="2000" dirty="0" smtClean="0"/>
          </a:p>
          <a:p>
            <a:r>
              <a:rPr lang="fr-FR" sz="2000" b="1" dirty="0" smtClean="0"/>
              <a:t>Atteinte neurologique  </a:t>
            </a:r>
            <a:r>
              <a:rPr lang="fr-FR" sz="2000" dirty="0" smtClean="0"/>
              <a:t>peut être le fait de l’insuffisance hépatocellulaire,     de l’insuffisance rénale, du choc et/ou de la détresse respiratoire aigue </a:t>
            </a:r>
            <a:r>
              <a:rPr lang="fr-FR" dirty="0" smtClean="0"/>
              <a:t/>
            </a:r>
            <a:br>
              <a:rPr lang="fr-FR" dirty="0" smtClean="0"/>
            </a:br>
            <a:endParaRPr lang="fr-FR" dirty="0"/>
          </a:p>
        </p:txBody>
      </p:sp>
      <p:sp>
        <p:nvSpPr>
          <p:cNvPr id="3" name="Rectangle 2"/>
          <p:cNvSpPr/>
          <p:nvPr/>
        </p:nvSpPr>
        <p:spPr>
          <a:xfrm>
            <a:off x="357158" y="928670"/>
            <a:ext cx="7929618" cy="2862322"/>
          </a:xfrm>
          <a:prstGeom prst="rect">
            <a:avLst/>
          </a:prstGeom>
        </p:spPr>
        <p:txBody>
          <a:bodyPr wrap="square">
            <a:spAutoFit/>
          </a:bodyPr>
          <a:lstStyle/>
          <a:p>
            <a:r>
              <a:rPr lang="fr-FR" sz="2000" b="1" dirty="0" smtClean="0"/>
              <a:t>Atteinte pulmonaire : </a:t>
            </a:r>
          </a:p>
          <a:p>
            <a:r>
              <a:rPr lang="fr-FR" sz="2000" dirty="0" smtClean="0"/>
              <a:t>Deux mécanismes principaux peuvent expliquer la diminution des échange gazeux</a:t>
            </a:r>
          </a:p>
          <a:p>
            <a:r>
              <a:rPr lang="fr-FR" sz="2000" dirty="0" smtClean="0"/>
              <a:t>              -  une atteinte directe de la membrane alvéole-capillaire avec augmentation de la perméabilité et œdème alvéole-interstiel </a:t>
            </a:r>
          </a:p>
          <a:p>
            <a:endParaRPr lang="fr-FR" sz="2000" dirty="0" smtClean="0"/>
          </a:p>
          <a:p>
            <a:r>
              <a:rPr lang="fr-FR" sz="2000" dirty="0" smtClean="0"/>
              <a:t>              - une atteinte des mécanismes de régulation de la vasoconstriction hypoxique</a:t>
            </a:r>
          </a:p>
          <a:p>
            <a:r>
              <a:rPr lang="fr-FR" sz="2000" dirty="0" smtClean="0"/>
              <a:t>Leur traduction clinique est le SDRA</a:t>
            </a:r>
            <a:endParaRPr lang="fr-FR" sz="2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Diagnostic </a:t>
            </a:r>
            <a:endParaRPr lang="fr-FR" dirty="0"/>
          </a:p>
        </p:txBody>
      </p:sp>
      <p:sp>
        <p:nvSpPr>
          <p:cNvPr id="3" name="Espace réservé du contenu 2"/>
          <p:cNvSpPr>
            <a:spLocks noGrp="1"/>
          </p:cNvSpPr>
          <p:nvPr>
            <p:ph idx="1"/>
          </p:nvPr>
        </p:nvSpPr>
        <p:spPr>
          <a:xfrm>
            <a:off x="0" y="1357298"/>
            <a:ext cx="9001156" cy="4768865"/>
          </a:xfrm>
        </p:spPr>
        <p:txBody>
          <a:bodyPr>
            <a:normAutofit fontScale="62500" lnSpcReduction="20000"/>
          </a:bodyPr>
          <a:lstStyle/>
          <a:p>
            <a:r>
              <a:rPr lang="fr-FR" b="1" dirty="0" smtClean="0"/>
              <a:t>Diagnostic clinique </a:t>
            </a:r>
            <a:r>
              <a:rPr lang="fr-FR" dirty="0" smtClean="0"/>
              <a:t>: cliniquement le choc septique comporte deux phases</a:t>
            </a:r>
          </a:p>
          <a:p>
            <a:endParaRPr lang="fr-FR" dirty="0" smtClean="0"/>
          </a:p>
          <a:p>
            <a:pPr>
              <a:buNone/>
            </a:pPr>
            <a:r>
              <a:rPr lang="fr-FR" dirty="0" smtClean="0"/>
              <a:t>         -  choc chaud correspondant a un débit cardiaque élevé en réponse à une diminution des résistance vasculaires induite par la libération  de substances vasodilatatrices avec des extrémités chaude, un pouls bondissant et une tension artérielle respecté mains une différentielle augmentée                                                                                                               des signes discret de dysfonction d’organes sont présents( troubles de l’humeur, une insuffisance rénale biologique, anomalie de la fonction hépatique, hyperglycémie                                                                  </a:t>
            </a:r>
          </a:p>
          <a:p>
            <a:pPr>
              <a:buNone/>
            </a:pPr>
            <a:r>
              <a:rPr lang="fr-FR" dirty="0" smtClean="0"/>
              <a:t>        </a:t>
            </a:r>
          </a:p>
          <a:p>
            <a:pPr>
              <a:buNone/>
            </a:pPr>
            <a:r>
              <a:rPr lang="fr-FR" dirty="0" smtClean="0"/>
              <a:t>          -  choc froid : correspondant à l’accentuation des atteintes tissulaire notamment myocardique avec vasoconstriction ,pression artérielle basse et pincée, un pouls filant et cyanose des extrémités. </a:t>
            </a:r>
          </a:p>
          <a:p>
            <a:pPr>
              <a:buNone/>
            </a:pPr>
            <a:r>
              <a:rPr lang="fr-FR" dirty="0" smtClean="0"/>
              <a:t>      Une acidose sévère liée à l’hypovolémie, la diminution de la perfusion tissulaire, le défaut de l’utilisation  d’02 et la dysfonction myocardiques </a:t>
            </a:r>
          </a:p>
          <a:p>
            <a:pPr>
              <a:buNone/>
            </a:pPr>
            <a:r>
              <a:rPr lang="fr-FR" dirty="0" smtClean="0"/>
              <a:t>En fait le choc froid correspond à une hypovolémie non corrigée ou sous-estimée voire à une défaillance cardiaque </a:t>
            </a:r>
          </a:p>
          <a:p>
            <a:pPr>
              <a:buNone/>
            </a:pP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1472" y="1142984"/>
            <a:ext cx="8143932" cy="2677656"/>
          </a:xfrm>
          <a:prstGeom prst="rect">
            <a:avLst/>
          </a:prstGeom>
        </p:spPr>
        <p:txBody>
          <a:bodyPr wrap="square">
            <a:spAutoFit/>
          </a:bodyPr>
          <a:lstStyle/>
          <a:p>
            <a:r>
              <a:rPr lang="fr-FR" sz="2400" dirty="0" smtClean="0"/>
              <a:t>L’évaluation de la sévérité repose sur les données de l’examen clinique indiquant l’existence d’une défaillance viscérale et d’une détresse vitale : PAS&lt;90mmhg , ne répondant pas au remplissage, tachycardie &gt; 140 B/min , polypnée &gt; «30 cycle/min,  et/ou Sao2 &lt; 90% malgré l’oxygénothérapie , trouble de la conscience , cyanose , sueurs et des signes cliques de diffusion de l’infection</a:t>
            </a:r>
            <a:endParaRPr lang="fr-FR" sz="24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Diagnostic paraclinique</a:t>
            </a:r>
            <a:endParaRPr lang="fr-FR" dirty="0"/>
          </a:p>
        </p:txBody>
      </p:sp>
      <p:sp>
        <p:nvSpPr>
          <p:cNvPr id="3" name="Espace réservé du contenu 2"/>
          <p:cNvSpPr>
            <a:spLocks noGrp="1"/>
          </p:cNvSpPr>
          <p:nvPr>
            <p:ph idx="1"/>
          </p:nvPr>
        </p:nvSpPr>
        <p:spPr/>
        <p:txBody>
          <a:bodyPr>
            <a:normAutofit fontScale="85000" lnSpcReduction="10000"/>
          </a:bodyPr>
          <a:lstStyle/>
          <a:p>
            <a:r>
              <a:rPr lang="fr-FR" b="1" dirty="0" smtClean="0"/>
              <a:t>Examens biologiques</a:t>
            </a:r>
          </a:p>
          <a:p>
            <a:pPr>
              <a:buNone/>
            </a:pPr>
            <a:r>
              <a:rPr lang="fr-FR" dirty="0" smtClean="0"/>
              <a:t>L’analyse des paramètres biologiques peut retrouver: lactatémie artérielle &gt; 2meq/l, Pao2&lt; 60mmhg, natrémie &lt; 130mmol/l , hématocrite &lt; 30%, leucocytes &lt;4000/mm3, créatinémie &gt; 20mg/l</a:t>
            </a:r>
          </a:p>
          <a:p>
            <a:pPr>
              <a:buNone/>
            </a:pPr>
            <a:r>
              <a:rPr lang="fr-FR" dirty="0" smtClean="0"/>
              <a:t>La recherche de l’infection est indispensable au diagnostic, Tous les prélèvements à visée microbiologique doivent être pratiqués avant de débuter l’antibiothérapie, et ce sans en retarder l’administration. Il faut effectuer 2 hémocultures ou plus</a:t>
            </a:r>
          </a:p>
          <a:p>
            <a:endParaRPr lang="fr-FR" dirty="0" smtClean="0"/>
          </a:p>
          <a:p>
            <a:endParaRPr lang="fr-FR" dirty="0" smtClean="0"/>
          </a:p>
          <a:p>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720" y="1000108"/>
            <a:ext cx="8358246" cy="5416868"/>
          </a:xfrm>
          <a:prstGeom prst="rect">
            <a:avLst/>
          </a:prstGeom>
        </p:spPr>
        <p:txBody>
          <a:bodyPr wrap="square">
            <a:spAutoFit/>
          </a:bodyPr>
          <a:lstStyle/>
          <a:p>
            <a:r>
              <a:rPr lang="fr-FR" sz="2400" b="1" dirty="0" smtClean="0"/>
              <a:t>Examen morphologiques </a:t>
            </a:r>
          </a:p>
          <a:p>
            <a:endParaRPr lang="fr-FR" sz="2400" b="1" dirty="0" smtClean="0"/>
          </a:p>
          <a:p>
            <a:pPr>
              <a:buNone/>
            </a:pPr>
            <a:r>
              <a:rPr lang="fr-FR" sz="2000" b="1" dirty="0" smtClean="0"/>
              <a:t>Radiographie du thorax </a:t>
            </a:r>
            <a:r>
              <a:rPr lang="fr-FR" sz="2000" dirty="0" smtClean="0"/>
              <a:t>:peut orienter ver une pneumopathie infectieuse</a:t>
            </a:r>
          </a:p>
          <a:p>
            <a:pPr>
              <a:buNone/>
            </a:pPr>
            <a:endParaRPr lang="fr-FR" sz="2000" dirty="0" smtClean="0"/>
          </a:p>
          <a:p>
            <a:pPr>
              <a:buNone/>
            </a:pPr>
            <a:r>
              <a:rPr lang="fr-FR" sz="2000" b="1" dirty="0" smtClean="0"/>
              <a:t>L’échographie abdominale: </a:t>
            </a:r>
            <a:r>
              <a:rPr lang="fr-FR" sz="2000" dirty="0" smtClean="0"/>
              <a:t> recherche des signes d’angiocholite, d’obstacle sur les  voies urinaires ou de péritonite</a:t>
            </a:r>
          </a:p>
          <a:p>
            <a:pPr>
              <a:buNone/>
            </a:pPr>
            <a:r>
              <a:rPr lang="fr-FR" sz="2000" dirty="0" smtClean="0"/>
              <a:t> </a:t>
            </a:r>
          </a:p>
          <a:p>
            <a:pPr>
              <a:buNone/>
            </a:pPr>
            <a:r>
              <a:rPr lang="fr-FR" sz="2000" b="1" dirty="0" smtClean="0"/>
              <a:t>L’ASP </a:t>
            </a:r>
            <a:r>
              <a:rPr lang="fr-FR" sz="2000" dirty="0" smtClean="0"/>
              <a:t>peut mettre en évidence des calculs (rénaux ou biliaires) ou des calcifications pancréatique</a:t>
            </a:r>
          </a:p>
          <a:p>
            <a:pPr>
              <a:buNone/>
            </a:pPr>
            <a:endParaRPr lang="fr-FR" sz="2000" dirty="0" smtClean="0"/>
          </a:p>
          <a:p>
            <a:pPr>
              <a:buNone/>
            </a:pPr>
            <a:r>
              <a:rPr lang="fr-FR" sz="2000" b="1" dirty="0" smtClean="0"/>
              <a:t>TDM abdominale </a:t>
            </a:r>
            <a:r>
              <a:rPr lang="fr-FR" sz="2000" dirty="0" smtClean="0"/>
              <a:t>peut orienter ver une pyélonéphrite aigue ,un </a:t>
            </a:r>
            <a:r>
              <a:rPr lang="fr-FR" sz="2000" dirty="0" err="1" smtClean="0"/>
              <a:t>abce</a:t>
            </a:r>
            <a:r>
              <a:rPr lang="fr-FR" sz="2000" dirty="0" smtClean="0"/>
              <a:t> rénale ou para-rénale, ou intra-abdominale</a:t>
            </a:r>
          </a:p>
          <a:p>
            <a:pPr>
              <a:buNone/>
            </a:pPr>
            <a:endParaRPr lang="fr-FR" sz="2000" dirty="0" smtClean="0"/>
          </a:p>
          <a:p>
            <a:pPr>
              <a:buNone/>
            </a:pPr>
            <a:r>
              <a:rPr lang="fr-FR" sz="2000" b="1" dirty="0" smtClean="0"/>
              <a:t>TDM cérébrale et l’IRM </a:t>
            </a:r>
            <a:r>
              <a:rPr lang="fr-FR" sz="2000" dirty="0" smtClean="0"/>
              <a:t>à la recherche d’affection neuroméningée</a:t>
            </a:r>
          </a:p>
          <a:p>
            <a:pPr>
              <a:buNone/>
            </a:pPr>
            <a:endParaRPr lang="fr-FR" sz="2000" dirty="0" smtClean="0"/>
          </a:p>
          <a:p>
            <a:pPr>
              <a:buNone/>
            </a:pPr>
            <a:r>
              <a:rPr lang="fr-FR" sz="2000" b="1" dirty="0" smtClean="0"/>
              <a:t>L’échocardiographie</a:t>
            </a:r>
            <a:r>
              <a:rPr lang="fr-FR" sz="2000" dirty="0" smtClean="0"/>
              <a:t> peut mettre en évidence des végétation valvulaire</a:t>
            </a:r>
          </a:p>
          <a:p>
            <a:pPr>
              <a:buNone/>
            </a:pPr>
            <a:endParaRPr lang="fr-FR"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Exploration hémodynamique</a:t>
            </a:r>
            <a:endParaRPr lang="fr-FR" dirty="0"/>
          </a:p>
        </p:txBody>
      </p:sp>
      <p:sp>
        <p:nvSpPr>
          <p:cNvPr id="3" name="Espace réservé du contenu 2"/>
          <p:cNvSpPr>
            <a:spLocks noGrp="1"/>
          </p:cNvSpPr>
          <p:nvPr>
            <p:ph idx="1"/>
          </p:nvPr>
        </p:nvSpPr>
        <p:spPr/>
        <p:txBody>
          <a:bodyPr>
            <a:normAutofit fontScale="92500" lnSpcReduction="20000"/>
          </a:bodyPr>
          <a:lstStyle/>
          <a:p>
            <a:r>
              <a:rPr lang="fr-FR" dirty="0" smtClean="0"/>
              <a:t>La pose d’un cathéter radiale : permet de suivre en continue les variation de la PA</a:t>
            </a:r>
          </a:p>
          <a:p>
            <a:r>
              <a:rPr lang="fr-FR" dirty="0" smtClean="0"/>
              <a:t>Un cathéter veineux centrale qui permet le suivie de la PVC ainsi que l’administration des thérapeutiques vasoactives</a:t>
            </a:r>
          </a:p>
          <a:p>
            <a:r>
              <a:rPr lang="fr-FR" dirty="0" smtClean="0"/>
              <a:t>L’échocardiographie: transthoracique ou transoesophagienne confirme les désordres volumiques,  la présence d’une dysfonction ventriculaire et oriente le diagnostic étiologique</a:t>
            </a:r>
          </a:p>
          <a:p>
            <a:r>
              <a:rPr lang="fr-FR" dirty="0" smtClean="0"/>
              <a:t>Le cathéter de SWAN-GANZ mesure les pressions dans les cavités droites et l’artère pulmonaire</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introduction</a:t>
            </a:r>
            <a:endParaRPr lang="fr-FR" dirty="0"/>
          </a:p>
        </p:txBody>
      </p:sp>
      <p:sp>
        <p:nvSpPr>
          <p:cNvPr id="3" name="Espace réservé du contenu 2"/>
          <p:cNvSpPr>
            <a:spLocks noGrp="1"/>
          </p:cNvSpPr>
          <p:nvPr>
            <p:ph idx="1"/>
          </p:nvPr>
        </p:nvSpPr>
        <p:spPr/>
        <p:txBody>
          <a:bodyPr>
            <a:normAutofit/>
          </a:bodyPr>
          <a:lstStyle/>
          <a:p>
            <a:pPr>
              <a:buNone/>
            </a:pPr>
            <a:r>
              <a:rPr lang="fr-FR" sz="2400" dirty="0" smtClean="0"/>
              <a:t>Le choc septique est la conséquence d’une insuffisance circulatoire aiguë, qui altère de façon durable l’oxygénation et le métabolisme des différents tissus et organes, en réponse à </a:t>
            </a:r>
          </a:p>
          <a:p>
            <a:pPr>
              <a:buNone/>
            </a:pPr>
            <a:r>
              <a:rPr lang="fr-FR" sz="2400" dirty="0" smtClean="0"/>
              <a:t>     l'invasion massive de l'organisme par un agent infectieux.</a:t>
            </a:r>
          </a:p>
          <a:p>
            <a:pPr>
              <a:buNone/>
            </a:pPr>
            <a:r>
              <a:rPr lang="fr-FR" sz="2400" dirty="0" smtClean="0"/>
              <a:t>Malgré l’amélioration de nos connaissances sur la physiopathologie du sepsis au cours de ces deux dernières décennies, ces états infectieux graves représentent aujourd’hui encore une source importante de morbidité et de mortalité dans les unités de soins intensifs et  sa mortalité reste élevée et avoisine encore 50 %.</a:t>
            </a:r>
          </a:p>
          <a:p>
            <a:endParaRPr lang="fr-FR" sz="2400"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Traitement</a:t>
            </a:r>
            <a:endParaRPr lang="fr-FR" dirty="0"/>
          </a:p>
        </p:txBody>
      </p:sp>
      <p:sp>
        <p:nvSpPr>
          <p:cNvPr id="3" name="Espace réservé du contenu 2"/>
          <p:cNvSpPr>
            <a:spLocks noGrp="1"/>
          </p:cNvSpPr>
          <p:nvPr>
            <p:ph idx="1"/>
          </p:nvPr>
        </p:nvSpPr>
        <p:spPr/>
        <p:txBody>
          <a:bodyPr>
            <a:normAutofit fontScale="92500" lnSpcReduction="20000"/>
          </a:bodyPr>
          <a:lstStyle/>
          <a:p>
            <a:pPr>
              <a:buNone/>
            </a:pPr>
            <a:r>
              <a:rPr lang="fr-FR" dirty="0" smtClean="0"/>
              <a:t>Le traitement d’un patient en état de choc septique se déroule sous surveillance : d’un ECG, mesure d’oxymétrie de pouls, monitorage de la pression artérielle, un cathéter veineux centrale qui permet le suivi de la PVC ainsi que l’administration des thérapeutiques vasoactives, un cathéter de SWAN-GANZ lorsque la situation hémodynamique reste instable, la mesure régulière des gaz de sang, la mesure de l’équilibre acido-basique et du rapport lactate/pyrivate permet d’évaluer l’oxygénation tissulaire  </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14290"/>
            <a:ext cx="8643998" cy="5940088"/>
          </a:xfrm>
          <a:prstGeom prst="rect">
            <a:avLst/>
          </a:prstGeom>
        </p:spPr>
        <p:txBody>
          <a:bodyPr wrap="square">
            <a:spAutoFit/>
          </a:bodyPr>
          <a:lstStyle/>
          <a:p>
            <a:r>
              <a:rPr lang="fr-FR" sz="2000" b="1" dirty="0" smtClean="0"/>
              <a:t>Traitement antibiotique </a:t>
            </a:r>
            <a:r>
              <a:rPr lang="fr-FR" sz="2000" dirty="0" smtClean="0"/>
              <a:t>: Empirique doit être dirigé contre le plus grands nombre de germes  ce que justifie l’emploi d’une double voire une triple association permettant d’apporter plusieurs avantages: élargissement du spectre d’activité, obtention d’une synergie antibactérienne avec accroissement de la vitesse de bactéricide, prévention ou limitation du risque de sélection ou d’émergence de souches mutantes ou résistantes</a:t>
            </a:r>
          </a:p>
          <a:p>
            <a:endParaRPr lang="fr-FR" sz="2000" dirty="0" smtClean="0"/>
          </a:p>
          <a:p>
            <a:r>
              <a:rPr lang="fr-FR" sz="2000" b="1" dirty="0" smtClean="0"/>
              <a:t>L’oxygénothérapie : </a:t>
            </a:r>
            <a:r>
              <a:rPr lang="fr-FR" sz="2000" dirty="0" smtClean="0"/>
              <a:t>est indispensable , son administration pouvant aller jusqu’à l’emploi d’une ventilation mécanique</a:t>
            </a:r>
          </a:p>
          <a:p>
            <a:endParaRPr lang="fr-FR" sz="2000" dirty="0" smtClean="0"/>
          </a:p>
          <a:p>
            <a:r>
              <a:rPr lang="fr-FR" sz="2000" b="1" dirty="0" smtClean="0"/>
              <a:t>Un apport quotidien </a:t>
            </a:r>
            <a:r>
              <a:rPr lang="fr-FR" sz="2000" dirty="0" smtClean="0"/>
              <a:t>de 200 g de glucose, souvent associé à de l’insuline, permet de couvrir les besoin énergétique immédiat</a:t>
            </a:r>
          </a:p>
          <a:p>
            <a:endParaRPr lang="fr-FR" sz="2000" dirty="0" smtClean="0"/>
          </a:p>
          <a:p>
            <a:r>
              <a:rPr lang="fr-FR" sz="2000" b="1" dirty="0" smtClean="0"/>
              <a:t>Correction de l’acidose  </a:t>
            </a:r>
            <a:r>
              <a:rPr lang="fr-FR" sz="2000" dirty="0" smtClean="0"/>
              <a:t>par administration de bicarbonate pour des PH &lt;7,20</a:t>
            </a:r>
          </a:p>
          <a:p>
            <a:r>
              <a:rPr lang="fr-FR" sz="2000" b="1" dirty="0" smtClean="0"/>
              <a:t>La corticothérapie  </a:t>
            </a:r>
            <a:r>
              <a:rPr lang="fr-FR" sz="2000" dirty="0" smtClean="0"/>
              <a:t>chez les patients présentant un choc septique sévère nécessitant des doses  élevée de l’agent vaso-actif : hémisuccinate d’hydrocortisone  200 à 300 mg/j , la durée du traitement est de 5 jours  en cas de réponse  clinique , au delà de 72 heures l’absence de réponse hémodynamique  justifie l’arrêt du traitement</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Traitement hémodynamique</a:t>
            </a:r>
            <a:endParaRPr lang="fr-FR" dirty="0"/>
          </a:p>
        </p:txBody>
      </p:sp>
      <p:sp>
        <p:nvSpPr>
          <p:cNvPr id="3" name="Espace réservé du contenu 2"/>
          <p:cNvSpPr>
            <a:spLocks noGrp="1"/>
          </p:cNvSpPr>
          <p:nvPr>
            <p:ph idx="1"/>
          </p:nvPr>
        </p:nvSpPr>
        <p:spPr/>
        <p:txBody>
          <a:bodyPr>
            <a:normAutofit fontScale="62500" lnSpcReduction="20000"/>
          </a:bodyPr>
          <a:lstStyle/>
          <a:p>
            <a:pPr>
              <a:buNone/>
            </a:pPr>
            <a:r>
              <a:rPr lang="fr-FR" dirty="0" smtClean="0"/>
              <a:t>La réanimation doit être débutée immédiatement chez tout patient ayant une  hypotension artérielle ou une élévation de la lactatémie supérieure à 4 mmol/l, et cela avant même l’admission du patient en secteur de réanimation. </a:t>
            </a:r>
          </a:p>
          <a:p>
            <a:pPr>
              <a:buNone/>
            </a:pPr>
            <a:endParaRPr lang="fr-FR" dirty="0" smtClean="0"/>
          </a:p>
          <a:p>
            <a:pPr>
              <a:buNone/>
            </a:pPr>
            <a:r>
              <a:rPr lang="fr-FR" dirty="0" smtClean="0"/>
              <a:t>Les objectifs à atteindre sont : </a:t>
            </a:r>
          </a:p>
          <a:p>
            <a:pPr>
              <a:buNone/>
            </a:pPr>
            <a:endParaRPr/>
          </a:p>
          <a:p>
            <a:pPr>
              <a:buNone/>
            </a:pPr>
            <a:r>
              <a:rPr lang="fr-FR" dirty="0" smtClean="0"/>
              <a:t>-  une pression veineuse centrale (PVC) comprise entre 8 et 12 mmHg ; </a:t>
            </a:r>
          </a:p>
          <a:p>
            <a:pPr>
              <a:buNone/>
            </a:pPr>
            <a:endParaRPr/>
          </a:p>
          <a:p>
            <a:pPr>
              <a:buNone/>
            </a:pPr>
            <a:r>
              <a:rPr lang="fr-FR" dirty="0" smtClean="0"/>
              <a:t> - une pression artérielle moyenne (PAM) supérieure ou égale à 65 mmHg ; </a:t>
            </a:r>
          </a:p>
          <a:p>
            <a:pPr>
              <a:buNone/>
            </a:pPr>
            <a:endParaRPr/>
          </a:p>
          <a:p>
            <a:pPr>
              <a:buNone/>
            </a:pPr>
            <a:r>
              <a:rPr lang="fr-FR" dirty="0" smtClean="0"/>
              <a:t> - une diurèse à 0,5 ml/kg/heure ; </a:t>
            </a:r>
          </a:p>
          <a:p>
            <a:pPr>
              <a:buNone/>
            </a:pPr>
            <a:endParaRPr/>
          </a:p>
          <a:p>
            <a:pPr>
              <a:buNone/>
            </a:pPr>
            <a:r>
              <a:rPr lang="fr-FR" dirty="0" smtClean="0"/>
              <a:t> - une saturation en O2 du sang veineux (SvO2 mesurée dans l’oreillette droite) supérieure à 70 % ou supérieure à 65 % en veineux mêlé. </a:t>
            </a:r>
          </a:p>
          <a:p>
            <a:pPr>
              <a:buNone/>
            </a:pPr>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 remplissage vasculaire    </a:t>
            </a:r>
            <a:endParaRPr lang="fr-FR" dirty="0"/>
          </a:p>
        </p:txBody>
      </p:sp>
      <p:sp>
        <p:nvSpPr>
          <p:cNvPr id="3" name="Espace réservé du contenu 2"/>
          <p:cNvSpPr>
            <a:spLocks noGrp="1"/>
          </p:cNvSpPr>
          <p:nvPr>
            <p:ph idx="1"/>
          </p:nvPr>
        </p:nvSpPr>
        <p:spPr/>
        <p:txBody>
          <a:bodyPr>
            <a:normAutofit fontScale="85000" lnSpcReduction="20000"/>
          </a:bodyPr>
          <a:lstStyle/>
          <a:p>
            <a:r>
              <a:rPr lang="fr-FR" dirty="0" smtClean="0"/>
              <a:t>Constitue  l’étape  initiale , son objectif principale est d’optimiser la précharge du ventricule gauche afin d’augmenter  le transport d’oxygène  en augmentant le débit cardiaque</a:t>
            </a:r>
          </a:p>
          <a:p>
            <a:pPr>
              <a:buNone/>
            </a:pPr>
            <a:r>
              <a:rPr lang="fr-FR" dirty="0" smtClean="0"/>
              <a:t>Le remplissage vasculaire peut être réalisé par deux types de solutés :</a:t>
            </a:r>
          </a:p>
          <a:p>
            <a:pPr>
              <a:buNone/>
            </a:pPr>
            <a:r>
              <a:rPr lang="fr-FR" dirty="0" smtClean="0"/>
              <a:t> les cristalloïdes (isotoniques ou hypertoniques) et les colloïdes (naturels ou synthétiques)</a:t>
            </a:r>
          </a:p>
          <a:p>
            <a:pPr>
              <a:buNone/>
            </a:pPr>
            <a:r>
              <a:rPr lang="fr-FR" dirty="0" smtClean="0"/>
              <a:t>La transfusion sanguine est réalisé pour des seuil d’hémoglobine entre 8 et 10 g/dl</a:t>
            </a:r>
          </a:p>
          <a:p>
            <a:pPr>
              <a:buNone/>
            </a:pPr>
            <a:r>
              <a:rPr lang="fr-FR" dirty="0" smtClean="0"/>
              <a:t>Le remplissage doit être poursuivi jusqu’à l’obtention d’une PVC ≥ 8 mmHg  et d’une PAM ≥ 65 mmHg.</a:t>
            </a:r>
          </a:p>
          <a:p>
            <a:pPr>
              <a:buNone/>
            </a:pPr>
            <a:endParaRPr lang="fr-FR" dirty="0" smtClean="0"/>
          </a:p>
          <a:p>
            <a:pPr>
              <a:buNone/>
            </a:pPr>
            <a:endParaRPr lang="fr-F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28604"/>
            <a:ext cx="8229600" cy="428628"/>
          </a:xfrm>
        </p:spPr>
        <p:txBody>
          <a:bodyPr>
            <a:normAutofit fontScale="90000"/>
          </a:bodyPr>
          <a:lstStyle/>
          <a:p>
            <a:r>
              <a:rPr lang="fr-FR" dirty="0" smtClean="0"/>
              <a:t>LES CATECHOLAMINES </a:t>
            </a:r>
            <a:br>
              <a:rPr lang="fr-FR" dirty="0" smtClean="0"/>
            </a:br>
            <a:endParaRPr lang="fr-FR" dirty="0"/>
          </a:p>
        </p:txBody>
      </p:sp>
      <p:sp>
        <p:nvSpPr>
          <p:cNvPr id="3" name="Espace réservé du contenu 2"/>
          <p:cNvSpPr>
            <a:spLocks noGrp="1"/>
          </p:cNvSpPr>
          <p:nvPr>
            <p:ph idx="1"/>
          </p:nvPr>
        </p:nvSpPr>
        <p:spPr>
          <a:xfrm>
            <a:off x="457200" y="1071546"/>
            <a:ext cx="8229600" cy="5054617"/>
          </a:xfrm>
        </p:spPr>
        <p:txBody>
          <a:bodyPr>
            <a:normAutofit fontScale="70000" lnSpcReduction="20000"/>
          </a:bodyPr>
          <a:lstStyle/>
          <a:p>
            <a:r>
              <a:rPr lang="fr-FR" dirty="0" smtClean="0"/>
              <a:t>Leurs but est de restaurer une pression de perfusion, d’assurer un débit cardiaque permettant un transport d’oxygène  suffisant</a:t>
            </a:r>
          </a:p>
          <a:p>
            <a:r>
              <a:rPr lang="fr-FR" dirty="0" smtClean="0"/>
              <a:t>En raison d’une grande variabilité interindividuelle , l’augmentation progressive de leur posologie est recommandée afin d’obtenir une PAS de 90 mmhg ou PAM de 60 à 65mmhg </a:t>
            </a:r>
          </a:p>
          <a:p>
            <a:r>
              <a:rPr lang="fr-FR" dirty="0" smtClean="0"/>
              <a:t>La dopamine : la dose de 5 à 10&amp;/kg/mn: effet B entrainant une augmentation du volume d’éjection systolique et du débit cardiaque, à la dose allant de 10 à 50 &amp;/kg/mn effets vasopresseur</a:t>
            </a:r>
          </a:p>
          <a:p>
            <a:r>
              <a:rPr lang="fr-FR" dirty="0" smtClean="0"/>
              <a:t>La noradrénaline :  puissant agent vasopresseur utilisé en cas de choc réfractaire a la dopamine  </a:t>
            </a:r>
          </a:p>
          <a:p>
            <a:r>
              <a:rPr lang="fr-FR" dirty="0" smtClean="0"/>
              <a:t>L’adrénaline : effets </a:t>
            </a:r>
            <a:r>
              <a:rPr lang="el-GR" dirty="0" smtClean="0"/>
              <a:t>α</a:t>
            </a:r>
            <a:r>
              <a:rPr lang="fr-FR" dirty="0" smtClean="0"/>
              <a:t> et</a:t>
            </a:r>
            <a:r>
              <a:rPr lang="el-GR" dirty="0" smtClean="0"/>
              <a:t> β</a:t>
            </a:r>
            <a:r>
              <a:rPr lang="fr-FR" dirty="0" smtClean="0"/>
              <a:t> adrénergique augmente le tonus vasoconstricteur et le débit cardiaque</a:t>
            </a:r>
          </a:p>
          <a:p>
            <a:r>
              <a:rPr lang="fr-FR" dirty="0" smtClean="0"/>
              <a:t>La dobutamine : aux propriétés  </a:t>
            </a:r>
            <a:r>
              <a:rPr lang="el-GR" dirty="0" smtClean="0"/>
              <a:t> β</a:t>
            </a:r>
            <a:r>
              <a:rPr lang="fr-FR" dirty="0" smtClean="0"/>
              <a:t> 1 agonistes puissantes a été préconisée  pour traiter la dépression myocardique</a:t>
            </a:r>
          </a:p>
          <a:p>
            <a:r>
              <a:rPr lang="fr-FR" dirty="0" smtClean="0"/>
              <a:t>La dopexamine :a action adrénergique principale de type </a:t>
            </a:r>
            <a:r>
              <a:rPr lang="el-GR" dirty="0" smtClean="0"/>
              <a:t>β</a:t>
            </a:r>
            <a:r>
              <a:rPr lang="fr-FR" dirty="0" smtClean="0"/>
              <a:t> 2 a été proposé pour le traitement de l’insuffisance cardiaque congestive </a:t>
            </a:r>
            <a:endParaRPr lang="fr-F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 </a:t>
            </a:r>
            <a:r>
              <a:rPr lang="fr-FR" sz="2200" dirty="0" smtClean="0"/>
              <a:t>TRAITEMENTS SPECIFIQUES VISANT À CONTROLER LA REPONSE </a:t>
            </a:r>
            <a:br>
              <a:rPr lang="fr-FR" sz="2200" dirty="0" smtClean="0"/>
            </a:br>
            <a:r>
              <a:rPr lang="fr-FR" sz="2200" dirty="0" smtClean="0"/>
              <a:t>INFLAMMATOIRE</a:t>
            </a:r>
            <a:endParaRPr lang="fr-FR" sz="2200" dirty="0"/>
          </a:p>
        </p:txBody>
      </p:sp>
      <p:sp>
        <p:nvSpPr>
          <p:cNvPr id="3" name="Rectangle 2"/>
          <p:cNvSpPr/>
          <p:nvPr/>
        </p:nvSpPr>
        <p:spPr>
          <a:xfrm>
            <a:off x="571472" y="1857364"/>
            <a:ext cx="5552491" cy="369332"/>
          </a:xfrm>
          <a:prstGeom prst="rect">
            <a:avLst/>
          </a:prstGeom>
        </p:spPr>
        <p:txBody>
          <a:bodyPr wrap="square">
            <a:spAutoFit/>
          </a:bodyPr>
          <a:lstStyle/>
          <a:p>
            <a:r>
              <a:rPr lang="fr-FR" dirty="0" smtClean="0"/>
              <a:t>LE SYSTEME DE LA PROTEINE C </a:t>
            </a:r>
            <a:endParaRPr lang="fr-FR" dirty="0"/>
          </a:p>
        </p:txBody>
      </p:sp>
      <p:sp>
        <p:nvSpPr>
          <p:cNvPr id="4" name="Rectangle 3"/>
          <p:cNvSpPr/>
          <p:nvPr/>
        </p:nvSpPr>
        <p:spPr>
          <a:xfrm>
            <a:off x="357158" y="2551837"/>
            <a:ext cx="8358246" cy="923330"/>
          </a:xfrm>
          <a:prstGeom prst="rect">
            <a:avLst/>
          </a:prstGeom>
        </p:spPr>
        <p:txBody>
          <a:bodyPr wrap="square">
            <a:spAutoFit/>
          </a:bodyPr>
          <a:lstStyle/>
          <a:p>
            <a:r>
              <a:rPr lang="fr-FR" dirty="0" smtClean="0"/>
              <a:t>Connu comme inhibiteur physiologique de la </a:t>
            </a:r>
            <a:r>
              <a:rPr lang="fr-FR" dirty="0" err="1" smtClean="0"/>
              <a:t>thrombinoformation</a:t>
            </a:r>
            <a:r>
              <a:rPr lang="fr-FR" dirty="0" smtClean="0"/>
              <a:t>, le système de la protéine C possède des propriétés anticoagulantes, </a:t>
            </a:r>
            <a:r>
              <a:rPr lang="fr-FR" dirty="0" err="1" smtClean="0"/>
              <a:t>profibrinolytiques</a:t>
            </a:r>
            <a:r>
              <a:rPr lang="fr-FR" dirty="0" smtClean="0"/>
              <a:t>, anti-inflammatoires et anti-apoptotiques.</a:t>
            </a: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3200" dirty="0" smtClean="0"/>
              <a:t>Définition et classification des états septique </a:t>
            </a:r>
            <a:endParaRPr lang="fr-FR" sz="3200" dirty="0"/>
          </a:p>
        </p:txBody>
      </p:sp>
      <p:sp>
        <p:nvSpPr>
          <p:cNvPr id="3" name="Espace réservé du contenu 2"/>
          <p:cNvSpPr>
            <a:spLocks noGrp="1"/>
          </p:cNvSpPr>
          <p:nvPr>
            <p:ph idx="1"/>
          </p:nvPr>
        </p:nvSpPr>
        <p:spPr/>
        <p:txBody>
          <a:bodyPr>
            <a:normAutofit fontScale="77500" lnSpcReduction="20000"/>
          </a:bodyPr>
          <a:lstStyle/>
          <a:p>
            <a:pPr>
              <a:buNone/>
            </a:pPr>
            <a:r>
              <a:rPr lang="fr-FR" dirty="0" smtClean="0"/>
              <a:t>La définition des états septiques est basée sur l’intensité de la réponse de l’organisme à l’infection. </a:t>
            </a:r>
          </a:p>
          <a:p>
            <a:pPr>
              <a:buNone/>
            </a:pPr>
            <a:r>
              <a:rPr lang="fr-FR" dirty="0" smtClean="0"/>
              <a:t>Elle distingue le sepsis « non compliqué » du syndrome septique grave et du choc septique, correspondant chacun à une entité clinico-biologique précise Ainsi, le sepsis est défini comme une réponse systémique inflammatoire (ou SIRS, pour Systemic Inflammatory Réponse Syndrome) secondaire à une infection cliniquement ou biologiquement documentée. </a:t>
            </a:r>
          </a:p>
          <a:p>
            <a:pPr>
              <a:buNone/>
            </a:pPr>
            <a:r>
              <a:rPr lang="fr-FR" dirty="0" smtClean="0"/>
              <a:t>A chaque stade de l’infection correspond un pronostic, des données épidémiologiques propres et des mesures thérapeutiques bien définies visant à limiter la progression et la pérennisation de l’état septique.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428604"/>
            <a:ext cx="8715436" cy="5632311"/>
          </a:xfrm>
          <a:prstGeom prst="rect">
            <a:avLst/>
          </a:prstGeom>
        </p:spPr>
        <p:txBody>
          <a:bodyPr wrap="square">
            <a:spAutoFit/>
          </a:bodyPr>
          <a:lstStyle/>
          <a:p>
            <a:r>
              <a:rPr lang="fr-FR" b="1" dirty="0" smtClean="0"/>
              <a:t> </a:t>
            </a:r>
            <a:r>
              <a:rPr lang="fr-FR" b="1" dirty="0"/>
              <a:t>Critères diagnostiques de SIRS, sepsis et choc septique </a:t>
            </a:r>
            <a:endParaRPr lang="fr-FR" b="1" i="1" dirty="0"/>
          </a:p>
          <a:p>
            <a:r>
              <a:rPr lang="fr-FR" b="1" dirty="0" smtClean="0"/>
              <a:t>SIRS   </a:t>
            </a:r>
            <a:r>
              <a:rPr lang="fr-FR" dirty="0" smtClean="0"/>
              <a:t>deux</a:t>
            </a:r>
            <a:r>
              <a:rPr lang="fr-FR" b="1" dirty="0" smtClean="0"/>
              <a:t> </a:t>
            </a:r>
            <a:r>
              <a:rPr lang="fr-FR" dirty="0" smtClean="0"/>
              <a:t>ou </a:t>
            </a:r>
            <a:r>
              <a:rPr lang="fr-FR" dirty="0"/>
              <a:t>plus des signes suivants :</a:t>
            </a:r>
          </a:p>
          <a:p>
            <a:r>
              <a:rPr lang="fr-FR" dirty="0"/>
              <a:t>- Température &gt; 38,3°C ou &lt; 36,0°C ;</a:t>
            </a:r>
          </a:p>
          <a:p>
            <a:r>
              <a:rPr lang="fr-FR" dirty="0"/>
              <a:t>- Fréquence cardiaque &gt; 90/min ;</a:t>
            </a:r>
          </a:p>
          <a:p>
            <a:r>
              <a:rPr lang="fr-FR" dirty="0"/>
              <a:t>- Fréquence respiratoire &gt; 20/min ou PaCO2 &lt; 32 </a:t>
            </a:r>
            <a:r>
              <a:rPr lang="fr-FR" dirty="0" smtClean="0"/>
              <a:t>mmhg </a:t>
            </a:r>
            <a:r>
              <a:rPr lang="fr-FR" dirty="0"/>
              <a:t>ou ventilation mécanique ;</a:t>
            </a:r>
          </a:p>
          <a:p>
            <a:r>
              <a:rPr lang="fr-FR" dirty="0" smtClean="0"/>
              <a:t>- </a:t>
            </a:r>
            <a:r>
              <a:rPr lang="fr-FR" dirty="0"/>
              <a:t>Compte leucocytaire &gt; 12000/mm3 ou &lt; 4000/mm3 ou &gt; 10 % de cellules immatures.</a:t>
            </a:r>
          </a:p>
          <a:p>
            <a:r>
              <a:rPr lang="fr-FR" b="1" dirty="0" smtClean="0"/>
              <a:t>Sepsis </a:t>
            </a:r>
            <a:r>
              <a:rPr lang="fr-FR" dirty="0" smtClean="0"/>
              <a:t>  </a:t>
            </a:r>
            <a:r>
              <a:rPr lang="fr-FR" i="1" dirty="0"/>
              <a:t>SIRS + infection « cliniquement ou microbiologiquement documentée »</a:t>
            </a:r>
          </a:p>
          <a:p>
            <a:r>
              <a:rPr lang="fr-FR" b="1" i="1" dirty="0"/>
              <a:t>Sepsis </a:t>
            </a:r>
            <a:r>
              <a:rPr lang="fr-FR" b="1" i="1" dirty="0" smtClean="0"/>
              <a:t>sévère  </a:t>
            </a:r>
            <a:r>
              <a:rPr lang="fr-FR" i="1" dirty="0" smtClean="0"/>
              <a:t>sepsis + </a:t>
            </a:r>
            <a:r>
              <a:rPr lang="fr-FR" i="1" dirty="0"/>
              <a:t>au moins un signe d’hypoperfusion ou d’une dysfonction d'organe </a:t>
            </a:r>
            <a:r>
              <a:rPr lang="fr-FR" b="1" i="1" dirty="0"/>
              <a:t>:</a:t>
            </a:r>
          </a:p>
          <a:p>
            <a:r>
              <a:rPr lang="fr-FR" b="1" dirty="0"/>
              <a:t>- </a:t>
            </a:r>
            <a:r>
              <a:rPr lang="fr-FR" dirty="0"/>
              <a:t>Fonction circulatoire </a:t>
            </a:r>
            <a:r>
              <a:rPr lang="fr-FR" dirty="0" smtClean="0"/>
              <a:t>: • </a:t>
            </a:r>
            <a:r>
              <a:rPr lang="fr-FR" dirty="0"/>
              <a:t>hypotension artérielle (PAS &lt; 90 mmHg ou PAM &lt; 60 mmHg) ;</a:t>
            </a:r>
          </a:p>
          <a:p>
            <a:r>
              <a:rPr lang="fr-FR" dirty="0" smtClean="0"/>
              <a:t>                                          • </a:t>
            </a:r>
            <a:r>
              <a:rPr lang="fr-FR" dirty="0"/>
              <a:t>hyperlactatémie artérielle (lactate &gt; 2 mmol/l ) ;</a:t>
            </a:r>
          </a:p>
          <a:p>
            <a:r>
              <a:rPr lang="fr-FR" b="1" dirty="0"/>
              <a:t>- </a:t>
            </a:r>
            <a:r>
              <a:rPr lang="fr-FR" dirty="0"/>
              <a:t>Fonction respiratoire </a:t>
            </a:r>
            <a:r>
              <a:rPr lang="fr-FR" dirty="0" smtClean="0"/>
              <a:t>: • </a:t>
            </a:r>
            <a:r>
              <a:rPr lang="fr-FR" dirty="0"/>
              <a:t>hypoxémie (PaO2/FIO2 &lt; 300) ;</a:t>
            </a:r>
          </a:p>
          <a:p>
            <a:r>
              <a:rPr lang="fr-FR" b="1" dirty="0"/>
              <a:t>-</a:t>
            </a:r>
            <a:r>
              <a:rPr lang="fr-FR" dirty="0"/>
              <a:t> Fonctions </a:t>
            </a:r>
            <a:r>
              <a:rPr lang="fr-FR" dirty="0" smtClean="0"/>
              <a:t>supérieures:• </a:t>
            </a:r>
            <a:r>
              <a:rPr lang="fr-FR" dirty="0"/>
              <a:t>présence d'une encéphalopathie ou syndrome confusionnel (score Glasgow &lt; 14) ;</a:t>
            </a:r>
          </a:p>
          <a:p>
            <a:r>
              <a:rPr lang="fr-FR" b="1" dirty="0"/>
              <a:t>-</a:t>
            </a:r>
            <a:r>
              <a:rPr lang="fr-FR" dirty="0"/>
              <a:t> Fonction rénale </a:t>
            </a:r>
            <a:r>
              <a:rPr lang="fr-FR" dirty="0" smtClean="0"/>
              <a:t>:• </a:t>
            </a:r>
            <a:r>
              <a:rPr lang="fr-FR" dirty="0"/>
              <a:t>oligurie (débit urinaire &lt; 0,5 ml/kg/h persistant malgré le remplissage) ;</a:t>
            </a:r>
          </a:p>
          <a:p>
            <a:r>
              <a:rPr lang="fr-FR" dirty="0" smtClean="0"/>
              <a:t>                                • </a:t>
            </a:r>
            <a:r>
              <a:rPr lang="fr-FR" dirty="0"/>
              <a:t>créatinine &gt; 177 μmol/l (20 mg/l) ;</a:t>
            </a:r>
          </a:p>
          <a:p>
            <a:r>
              <a:rPr lang="fr-FR" b="1" dirty="0"/>
              <a:t>-</a:t>
            </a:r>
            <a:r>
              <a:rPr lang="fr-FR" dirty="0"/>
              <a:t> Coagulation </a:t>
            </a:r>
            <a:r>
              <a:rPr lang="fr-FR" dirty="0" smtClean="0"/>
              <a:t>: • </a:t>
            </a:r>
            <a:r>
              <a:rPr lang="fr-FR" dirty="0"/>
              <a:t>thrombopénie &lt; 100 000/mm3 ;</a:t>
            </a:r>
          </a:p>
          <a:p>
            <a:pPr>
              <a:buFontTx/>
              <a:buChar char="-"/>
            </a:pPr>
            <a:r>
              <a:rPr lang="fr-FR" dirty="0" smtClean="0"/>
              <a:t>Fonction </a:t>
            </a:r>
            <a:r>
              <a:rPr lang="fr-FR" dirty="0"/>
              <a:t>hépatique </a:t>
            </a:r>
            <a:r>
              <a:rPr lang="fr-FR" dirty="0" smtClean="0"/>
              <a:t>: hyperbilirubinémie &gt; 34 </a:t>
            </a:r>
            <a:r>
              <a:rPr lang="el-GR" dirty="0" smtClean="0"/>
              <a:t>μ</a:t>
            </a:r>
            <a:r>
              <a:rPr lang="fr-FR" dirty="0" smtClean="0"/>
              <a:t>mol/l ;</a:t>
            </a:r>
          </a:p>
          <a:p>
            <a:pPr>
              <a:buFontTx/>
              <a:buChar char="-"/>
            </a:pPr>
            <a:r>
              <a:rPr lang="fr-FR" b="1" i="1" dirty="0" smtClean="0"/>
              <a:t>Choc septique </a:t>
            </a:r>
            <a:r>
              <a:rPr lang="fr-FR" i="1" dirty="0" smtClean="0"/>
              <a:t>Sepsis </a:t>
            </a:r>
            <a:r>
              <a:rPr lang="fr-FR" i="1" dirty="0"/>
              <a:t>sévère + persistance, malgré un remplissage </a:t>
            </a:r>
            <a:r>
              <a:rPr lang="fr-FR" i="1" dirty="0" smtClean="0"/>
              <a:t>vasculaire </a:t>
            </a:r>
            <a:r>
              <a:rPr lang="fr-FR" i="1" dirty="0"/>
              <a:t>adapté, de :</a:t>
            </a:r>
          </a:p>
          <a:p>
            <a:r>
              <a:rPr lang="fr-FR" b="1" dirty="0" smtClean="0"/>
              <a:t>     -</a:t>
            </a:r>
            <a:r>
              <a:rPr lang="fr-FR" dirty="0" smtClean="0"/>
              <a:t> </a:t>
            </a:r>
            <a:r>
              <a:rPr lang="fr-FR" dirty="0"/>
              <a:t>hypotension artérielle (PAS &lt; 90 mmHg, PAM &lt; 60 mmHg),</a:t>
            </a:r>
          </a:p>
          <a:p>
            <a:r>
              <a:rPr lang="fr-FR" b="1" dirty="0" smtClean="0"/>
              <a:t>     -</a:t>
            </a:r>
            <a:r>
              <a:rPr lang="fr-FR" dirty="0" smtClean="0"/>
              <a:t> </a:t>
            </a:r>
            <a:r>
              <a:rPr lang="fr-FR" dirty="0"/>
              <a:t>signes d'hypoperfusion (lactatémie &gt; 4 mmol/l, oligurie, troubles de la conscience,…).</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285728"/>
            <a:ext cx="8572560" cy="5755422"/>
          </a:xfrm>
          <a:prstGeom prst="rect">
            <a:avLst/>
          </a:prstGeom>
        </p:spPr>
        <p:txBody>
          <a:bodyPr wrap="square">
            <a:spAutoFit/>
          </a:bodyPr>
          <a:lstStyle/>
          <a:p>
            <a:r>
              <a:rPr lang="fr-FR" sz="3600" dirty="0" smtClean="0"/>
              <a:t>                 Physiopathologie</a:t>
            </a:r>
          </a:p>
          <a:p>
            <a:r>
              <a:rPr lang="fr-FR" dirty="0" smtClean="0"/>
              <a:t> </a:t>
            </a:r>
          </a:p>
          <a:p>
            <a:r>
              <a:rPr lang="fr-FR" sz="2000" dirty="0" smtClean="0"/>
              <a:t>Le </a:t>
            </a:r>
            <a:r>
              <a:rPr lang="fr-FR" sz="2000" dirty="0"/>
              <a:t>choc septique doit être considéré comme une succession biologique </a:t>
            </a:r>
            <a:r>
              <a:rPr lang="fr-FR" sz="2000" dirty="0" smtClean="0"/>
              <a:t>d’événements survenant </a:t>
            </a:r>
            <a:r>
              <a:rPr lang="fr-FR" sz="2000" dirty="0"/>
              <a:t>extrêmement rapidement après l’introduction anormale dans l’organisme </a:t>
            </a:r>
            <a:r>
              <a:rPr lang="fr-FR" sz="2000" dirty="0" smtClean="0"/>
              <a:t>d’un composant étranger d’origine infectieux; parmi les antigènes microbiens, susceptibles d’activer le système immunitaire, citons l’endotoxine, constituant lipopolysaccharidique de la membrane externe des bactéries à Gram négatif, l’acide lipoteichoïque pour les bactéries à Gram positif; </a:t>
            </a:r>
            <a:r>
              <a:rPr lang="fr-FR" sz="2000" dirty="0"/>
              <a:t>Les protéines des champignons et </a:t>
            </a:r>
            <a:r>
              <a:rPr lang="fr-FR" sz="2000" dirty="0" smtClean="0"/>
              <a:t>certains constituants </a:t>
            </a:r>
            <a:r>
              <a:rPr lang="fr-FR" sz="2000" dirty="0"/>
              <a:t>protéiques viraux sont également susceptibles d’activer le système </a:t>
            </a:r>
            <a:r>
              <a:rPr lang="fr-FR" sz="2000" dirty="0" smtClean="0"/>
              <a:t>immunitaire.</a:t>
            </a:r>
          </a:p>
          <a:p>
            <a:endParaRPr lang="fr-FR" sz="2000" dirty="0" smtClean="0"/>
          </a:p>
          <a:p>
            <a:r>
              <a:rPr lang="fr-FR" sz="2000" dirty="0" smtClean="0"/>
              <a:t>La  libération de ces toxine dans le sang va active les cellules phagocytaires et entrainée la libération de médiateur pro -inflammatoires et anti-inflammatoires</a:t>
            </a:r>
          </a:p>
          <a:p>
            <a:endParaRPr lang="fr-FR" sz="2000" dirty="0"/>
          </a:p>
          <a:p>
            <a:endParaRPr lang="fr-FR" sz="2000" dirty="0" smtClean="0"/>
          </a:p>
          <a:p>
            <a:endParaRPr lang="fr-FR" dirty="0" smtClean="0"/>
          </a:p>
          <a:p>
            <a:r>
              <a:rPr lang="fr-FR" dirty="0"/>
              <a:t> </a:t>
            </a:r>
            <a:r>
              <a:rPr lang="fr-FR" dirty="0" smtClean="0"/>
              <a:t>                                                                     </a:t>
            </a:r>
          </a:p>
          <a:p>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85720" y="928670"/>
            <a:ext cx="8643998" cy="5355312"/>
          </a:xfrm>
          <a:prstGeom prst="rect">
            <a:avLst/>
          </a:prstGeom>
        </p:spPr>
        <p:txBody>
          <a:bodyPr wrap="square">
            <a:spAutoFit/>
          </a:bodyPr>
          <a:lstStyle/>
          <a:p>
            <a:endParaRPr lang="fr-FR" dirty="0" smtClean="0"/>
          </a:p>
          <a:p>
            <a:r>
              <a:rPr lang="fr-FR" b="1" dirty="0"/>
              <a:t>Cellules immunocompétentes et médiateurs pro- et </a:t>
            </a:r>
            <a:r>
              <a:rPr lang="fr-FR" b="1" dirty="0" smtClean="0"/>
              <a:t>anti-inflammatoires</a:t>
            </a:r>
          </a:p>
          <a:p>
            <a:endParaRPr lang="fr-FR" b="1" dirty="0" smtClean="0"/>
          </a:p>
          <a:p>
            <a:r>
              <a:rPr lang="fr-FR" dirty="0" smtClean="0"/>
              <a:t>Activation par des produits                Médiateurs                          </a:t>
            </a:r>
          </a:p>
          <a:p>
            <a:r>
              <a:rPr lang="fr-FR" dirty="0" smtClean="0"/>
              <a:t> microbiens   </a:t>
            </a:r>
          </a:p>
          <a:p>
            <a:r>
              <a:rPr lang="fr-FR" dirty="0" smtClean="0"/>
              <a:t>                                                                pro-inflammatoires                        anti-inflammatoires</a:t>
            </a:r>
          </a:p>
          <a:p>
            <a:r>
              <a:rPr lang="fr-FR" dirty="0" smtClean="0"/>
              <a:t>Neutrophiles                                          TNF.IL-1,IL-2,IL-6,IL-8                            IL-4, IL-10 </a:t>
            </a:r>
          </a:p>
          <a:p>
            <a:r>
              <a:rPr lang="fr-FR" dirty="0" smtClean="0"/>
              <a:t>Monocytes – Macrophages                  IF&amp;                                                         sTNFr, IL-1Ra</a:t>
            </a:r>
          </a:p>
          <a:p>
            <a:r>
              <a:rPr lang="fr-FR" dirty="0" smtClean="0"/>
              <a:t>Lymphocytes                                           NO, PAF                                                 TGF-B</a:t>
            </a:r>
          </a:p>
          <a:p>
            <a:r>
              <a:rPr lang="fr-FR" dirty="0" smtClean="0"/>
              <a:t>Thrombocytes                                         F Tissulaire, Prostaglandines              BPI,Défensine</a:t>
            </a:r>
          </a:p>
          <a:p>
            <a:r>
              <a:rPr lang="fr-FR" dirty="0" smtClean="0"/>
              <a:t>Cellules endothéliales                           Leucotrèines, Sérotonines                   sIL-2r</a:t>
            </a:r>
          </a:p>
          <a:p>
            <a:r>
              <a:rPr lang="fr-FR" dirty="0" smtClean="0"/>
              <a:t>                                                                     , Séléctines</a:t>
            </a:r>
          </a:p>
          <a:p>
            <a:endParaRPr lang="fr-FR" dirty="0" smtClean="0"/>
          </a:p>
          <a:p>
            <a:r>
              <a:rPr lang="fr-FR" dirty="0" smtClean="0"/>
              <a:t>Système du complément                    C5a, C3a</a:t>
            </a:r>
          </a:p>
          <a:p>
            <a:r>
              <a:rPr lang="fr-FR" dirty="0" smtClean="0"/>
              <a:t>Système de coagulation                      Facteur XII</a:t>
            </a:r>
          </a:p>
          <a:p>
            <a:endParaRPr lang="fr-FR" dirty="0" smtClean="0"/>
          </a:p>
          <a:p>
            <a:r>
              <a:rPr lang="fr-FR" dirty="0" smtClean="0"/>
              <a:t>NO:monoxyde d’azote; PAF: facteur d’activation des plaquettes; IL-1-Ra: antagoniste du récepteur IL-1; sTNFr: récepteur TNF soluble; TGF-B: transformine growth factor-B; BPI: bacterial/permeability-inceasing protein; Sil-2r: récepteur soluble IL-2</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42910" y="714356"/>
            <a:ext cx="8072494" cy="4154984"/>
          </a:xfrm>
          <a:prstGeom prst="rect">
            <a:avLst/>
          </a:prstGeom>
        </p:spPr>
        <p:txBody>
          <a:bodyPr wrap="square">
            <a:spAutoFit/>
          </a:bodyPr>
          <a:lstStyle/>
          <a:p>
            <a:r>
              <a:rPr lang="fr-FR" sz="2400" dirty="0" smtClean="0"/>
              <a:t>Cette succession d’événements met en cause le système immunitaire de défense de l’organisme, les médiateurs cellulaires de ce système et les conséquences de l’action de ces médiateurs sur les différents organes, en particulier, le cœur et le système vasculaire, les poumons, le foie, les reins, le cerveau et le système digestif. Ainsi, </a:t>
            </a:r>
          </a:p>
          <a:p>
            <a:endParaRPr lang="fr-FR" sz="2400" dirty="0" smtClean="0"/>
          </a:p>
          <a:p>
            <a:r>
              <a:rPr lang="fr-FR" sz="2400" dirty="0" smtClean="0"/>
              <a:t>le « choc » du sepsis sévère correspond à une défaillance du système </a:t>
            </a:r>
            <a:r>
              <a:rPr lang="fr-FR" sz="2400" dirty="0" err="1" smtClean="0"/>
              <a:t>cardiocirculatoire</a:t>
            </a:r>
            <a:r>
              <a:rPr lang="fr-FR" sz="2400" dirty="0" smtClean="0"/>
              <a:t> secondaire à une diminution du tonus vasoconstricteur et de la contractilité myocardique avec hypovolémie</a:t>
            </a:r>
            <a:r>
              <a:rPr lang="fr-FR" dirty="0" smtClean="0"/>
              <a:t>.</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00034" y="214290"/>
            <a:ext cx="7643866" cy="1323439"/>
          </a:xfrm>
          <a:prstGeom prst="rect">
            <a:avLst/>
          </a:prstGeom>
        </p:spPr>
        <p:txBody>
          <a:bodyPr wrap="square">
            <a:spAutoFit/>
          </a:bodyPr>
          <a:lstStyle/>
          <a:p>
            <a:r>
              <a:rPr lang="fr-FR" sz="2800" b="1" dirty="0" smtClean="0"/>
              <a:t> Conséquence physiopathologique</a:t>
            </a:r>
          </a:p>
          <a:p>
            <a:endParaRPr lang="fr-FR" sz="2800" b="1" dirty="0" smtClean="0"/>
          </a:p>
          <a:p>
            <a:r>
              <a:rPr lang="fr-FR" sz="2400" b="1" dirty="0" smtClean="0"/>
              <a:t>Atteinte endothéliale</a:t>
            </a:r>
            <a:endParaRPr lang="fr-FR" sz="2400" dirty="0"/>
          </a:p>
        </p:txBody>
      </p:sp>
      <p:sp>
        <p:nvSpPr>
          <p:cNvPr id="3" name="Rectangle 2"/>
          <p:cNvSpPr/>
          <p:nvPr/>
        </p:nvSpPr>
        <p:spPr>
          <a:xfrm>
            <a:off x="357158" y="1738772"/>
            <a:ext cx="8572560" cy="369332"/>
          </a:xfrm>
          <a:prstGeom prst="rect">
            <a:avLst/>
          </a:prstGeom>
        </p:spPr>
        <p:txBody>
          <a:bodyPr wrap="square">
            <a:spAutoFit/>
          </a:bodyPr>
          <a:lstStyle/>
          <a:p>
            <a:r>
              <a:rPr lang="fr-FR" dirty="0" smtClean="0"/>
              <a:t>L’endothélium est le garant de la qualité de la macrocirculation et de la microcirculation</a:t>
            </a:r>
            <a:endParaRPr lang="fr-FR" dirty="0"/>
          </a:p>
        </p:txBody>
      </p:sp>
      <p:sp>
        <p:nvSpPr>
          <p:cNvPr id="4" name="Rectangle 3"/>
          <p:cNvSpPr/>
          <p:nvPr/>
        </p:nvSpPr>
        <p:spPr>
          <a:xfrm>
            <a:off x="571472" y="2428868"/>
            <a:ext cx="8001056" cy="2308324"/>
          </a:xfrm>
          <a:prstGeom prst="rect">
            <a:avLst/>
          </a:prstGeom>
        </p:spPr>
        <p:txBody>
          <a:bodyPr wrap="square">
            <a:spAutoFit/>
          </a:bodyPr>
          <a:lstStyle/>
          <a:p>
            <a:r>
              <a:rPr lang="fr-FR" dirty="0" smtClean="0"/>
              <a:t>L’endothélium assure quatre grandes fonctions :</a:t>
            </a:r>
          </a:p>
          <a:p>
            <a:endParaRPr lang="fr-FR" dirty="0" smtClean="0"/>
          </a:p>
          <a:p>
            <a:r>
              <a:rPr lang="fr-FR" dirty="0" smtClean="0"/>
              <a:t>                 - La régulation du tonus vasomoteur en synthétisant des molécules vasorelaxantes</a:t>
            </a:r>
          </a:p>
          <a:p>
            <a:r>
              <a:rPr lang="fr-FR" dirty="0" smtClean="0"/>
              <a:t>                    -  Le maintien de la fluidité sanguine grâce à sa surface anticoagulante et  profibrinolytique</a:t>
            </a:r>
          </a:p>
          <a:p>
            <a:r>
              <a:rPr lang="fr-FR" dirty="0" smtClean="0"/>
              <a:t>                    - La modulation de l’inflammation et de l’apoptose </a:t>
            </a:r>
          </a:p>
          <a:p>
            <a:r>
              <a:rPr lang="fr-FR" dirty="0" smtClean="0"/>
              <a:t>                    - Enfin, il participe à l’angiogénèse.</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4282" y="1000108"/>
            <a:ext cx="8786874" cy="3970318"/>
          </a:xfrm>
          <a:prstGeom prst="rect">
            <a:avLst/>
          </a:prstGeom>
        </p:spPr>
        <p:txBody>
          <a:bodyPr wrap="square">
            <a:spAutoFit/>
          </a:bodyPr>
          <a:lstStyle/>
          <a:p>
            <a:r>
              <a:rPr lang="fr-FR" dirty="0" smtClean="0"/>
              <a:t>Au cours du sepsis, les trois propriétés essentielles des cellules endothéliales que sont la</a:t>
            </a:r>
          </a:p>
          <a:p>
            <a:r>
              <a:rPr lang="fr-FR" dirty="0" smtClean="0"/>
              <a:t>thrombomodulation, la régulation de la vasomotricité et la modulation de la réaction</a:t>
            </a:r>
          </a:p>
          <a:p>
            <a:r>
              <a:rPr lang="fr-FR" dirty="0" smtClean="0"/>
              <a:t>inflammatoire, sont profondément remaniées</a:t>
            </a:r>
          </a:p>
          <a:p>
            <a:endParaRPr lang="fr-FR" dirty="0" smtClean="0"/>
          </a:p>
          <a:p>
            <a:r>
              <a:rPr lang="fr-FR" dirty="0" smtClean="0"/>
              <a:t> l’endothélium perd ses propriétés anticoagulante et profibrinolytique pour devenir franchement procoagulant et antifibrinolytique</a:t>
            </a:r>
          </a:p>
          <a:p>
            <a:endParaRPr lang="fr-FR" dirty="0" smtClean="0"/>
          </a:p>
          <a:p>
            <a:r>
              <a:rPr lang="fr-FR" dirty="0" smtClean="0"/>
              <a:t>L’atteinte de l’endothélium se traduit également par une perte du caractère d’adaptation du tonus vasomoteur : le vaisseau septique est vasoplégique. Le vaisseau n'est plus capable d'adapter son tonus aux stimuli locaux, en particulier aux modifications du débit de perfusion, de pression endoluminale ou des apports en oxygène</a:t>
            </a:r>
          </a:p>
          <a:p>
            <a:r>
              <a:rPr lang="fr-FR" dirty="0" smtClean="0"/>
              <a:t>Les lésions de l’endothélium  aboutissent finalement à l’apoptose des cellules endothéliales. De ce fait  son intégrité physique et sa fonction de barrière sont atteintes. Il devient hyperperméable et favorise l’œdème interstitiel.</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1386</TotalTime>
  <Words>2551</Words>
  <Application>Microsoft Office PowerPoint</Application>
  <PresentationFormat>Affichage à l'écran (4:3)</PresentationFormat>
  <Paragraphs>178</Paragraphs>
  <Slides>25</Slides>
  <Notes>0</Notes>
  <HiddenSlides>0</HiddenSlides>
  <MMClips>0</MMClips>
  <ScaleCrop>false</ScaleCrop>
  <HeadingPairs>
    <vt:vector size="4" baseType="variant">
      <vt:variant>
        <vt:lpstr>Thème</vt:lpstr>
      </vt:variant>
      <vt:variant>
        <vt:i4>1</vt:i4>
      </vt:variant>
      <vt:variant>
        <vt:lpstr>Titres des diapositives</vt:lpstr>
      </vt:variant>
      <vt:variant>
        <vt:i4>25</vt:i4>
      </vt:variant>
    </vt:vector>
  </HeadingPairs>
  <TitlesOfParts>
    <vt:vector size="26" baseType="lpstr">
      <vt:lpstr>Thème Office</vt:lpstr>
      <vt:lpstr>Choc septique  Dr Lamara</vt:lpstr>
      <vt:lpstr>introduction</vt:lpstr>
      <vt:lpstr>Définition et classification des états septique </vt:lpstr>
      <vt:lpstr>Diapositive 4</vt:lpstr>
      <vt:lpstr>Diapositive 5</vt:lpstr>
      <vt:lpstr>Diapositive 6</vt:lpstr>
      <vt:lpstr>Diapositive 7</vt:lpstr>
      <vt:lpstr>Diapositive 8</vt:lpstr>
      <vt:lpstr>Diapositive 9</vt:lpstr>
      <vt:lpstr>coagulation</vt:lpstr>
      <vt:lpstr> LA DEFAILLANCE VASCULAIRE  </vt:lpstr>
      <vt:lpstr>Diapositive 12</vt:lpstr>
      <vt:lpstr>ALTERATIONS METABOLIQUES ET DYSFONCTION D’ORGANES </vt:lpstr>
      <vt:lpstr>Diapositive 14</vt:lpstr>
      <vt:lpstr>Diagnostic </vt:lpstr>
      <vt:lpstr>Diapositive 16</vt:lpstr>
      <vt:lpstr>Diagnostic paraclinique</vt:lpstr>
      <vt:lpstr>Diapositive 18</vt:lpstr>
      <vt:lpstr>Exploration hémodynamique</vt:lpstr>
      <vt:lpstr>Traitement</vt:lpstr>
      <vt:lpstr>Diapositive 21</vt:lpstr>
      <vt:lpstr>Traitement hémodynamique</vt:lpstr>
      <vt:lpstr>Le remplissage vasculaire    </vt:lpstr>
      <vt:lpstr>LES CATECHOLAMINES  </vt:lpstr>
      <vt:lpstr> TRAITEMENTS SPECIFIQUES VISANT À CONTROLER LA REPONSE  INFLAMMATOIRE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lamara</dc:creator>
  <cp:lastModifiedBy>lamaramalika</cp:lastModifiedBy>
  <cp:revision>120</cp:revision>
  <dcterms:created xsi:type="dcterms:W3CDTF">2016-05-18T10:07:14Z</dcterms:created>
  <dcterms:modified xsi:type="dcterms:W3CDTF">2016-05-22T14:01:16Z</dcterms:modified>
</cp:coreProperties>
</file>