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95" r:id="rId5"/>
    <p:sldId id="294" r:id="rId6"/>
    <p:sldId id="261" r:id="rId7"/>
    <p:sldId id="262" r:id="rId8"/>
    <p:sldId id="263" r:id="rId9"/>
    <p:sldId id="296" r:id="rId10"/>
    <p:sldId id="264" r:id="rId11"/>
    <p:sldId id="266" r:id="rId12"/>
    <p:sldId id="271" r:id="rId13"/>
    <p:sldId id="267" r:id="rId14"/>
    <p:sldId id="300" r:id="rId15"/>
    <p:sldId id="268" r:id="rId16"/>
    <p:sldId id="272" r:id="rId17"/>
    <p:sldId id="273" r:id="rId18"/>
    <p:sldId id="274" r:id="rId19"/>
    <p:sldId id="275" r:id="rId20"/>
    <p:sldId id="276" r:id="rId21"/>
    <p:sldId id="277" r:id="rId22"/>
    <p:sldId id="278" r:id="rId23"/>
    <p:sldId id="279" r:id="rId24"/>
    <p:sldId id="280" r:id="rId25"/>
    <p:sldId id="293" r:id="rId26"/>
    <p:sldId id="281" r:id="rId27"/>
    <p:sldId id="282" r:id="rId28"/>
    <p:sldId id="283" r:id="rId29"/>
    <p:sldId id="284" r:id="rId30"/>
    <p:sldId id="285" r:id="rId31"/>
    <p:sldId id="286" r:id="rId32"/>
    <p:sldId id="287" r:id="rId33"/>
    <p:sldId id="288" r:id="rId34"/>
    <p:sldId id="289" r:id="rId35"/>
    <p:sldId id="290" r:id="rId36"/>
    <p:sldId id="297" r:id="rId37"/>
    <p:sldId id="292" r:id="rId38"/>
    <p:sldId id="298" r:id="rId39"/>
    <p:sldId id="299" r:id="rId40"/>
    <p:sldId id="291"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AA309A6D-C09C-4548-B29A-6CF363A7E532}" type="datetimeFigureOut">
              <a:rPr lang="fr-FR" smtClean="0"/>
              <a:pPr/>
              <a:t>22/10/2015</a:t>
            </a:fld>
            <a:endParaRPr lang="fr-BE"/>
          </a:p>
        </p:txBody>
      </p:sp>
      <p:sp>
        <p:nvSpPr>
          <p:cNvPr id="17" name="Espace réservé du pied de page 16"/>
          <p:cNvSpPr>
            <a:spLocks noGrp="1"/>
          </p:cNvSpPr>
          <p:nvPr>
            <p:ph type="ftr" sz="quarter" idx="11"/>
          </p:nvPr>
        </p:nvSpPr>
        <p:spPr/>
        <p:txBody>
          <a:bodyPr/>
          <a:lstStyle/>
          <a:p>
            <a:endParaRPr lang="fr-BE"/>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CF4668DC-857F-487D-BFFA-8C0CA5037977}" type="slidenum">
              <a:rPr lang="fr-BE" smtClean="0"/>
              <a:pPr/>
              <a:t>‹N°›</a:t>
            </a:fld>
            <a:endParaRPr lang="fr-BE"/>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22/10/2015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22/10/2015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22/10/2015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22/10/2015</a:t>
            </a:fld>
            <a:endParaRPr lang="fr-BE"/>
          </a:p>
        </p:txBody>
      </p:sp>
      <p:sp>
        <p:nvSpPr>
          <p:cNvPr id="5" name="Espace réservé du pied de page 4"/>
          <p:cNvSpPr>
            <a:spLocks noGrp="1"/>
          </p:cNvSpPr>
          <p:nvPr>
            <p:ph type="ftr" sz="quarter" idx="11"/>
          </p:nvPr>
        </p:nvSpPr>
        <p:spPr>
          <a:xfrm>
            <a:off x="800100" y="6172200"/>
            <a:ext cx="4000500" cy="457200"/>
          </a:xfrm>
        </p:spPr>
        <p:txBody>
          <a:bodyPr/>
          <a:lstStyle/>
          <a:p>
            <a:endParaRPr lang="fr-BE"/>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22/10/2015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22/10/2015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22/10/2015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22/10/2015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22/10/2015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22/10/2015</a:t>
            </a:fld>
            <a:endParaRPr lang="fr-BE"/>
          </a:p>
        </p:txBody>
      </p:sp>
      <p:sp>
        <p:nvSpPr>
          <p:cNvPr id="6" name="Espace réservé du pied de page 5"/>
          <p:cNvSpPr>
            <a:spLocks noGrp="1"/>
          </p:cNvSpPr>
          <p:nvPr>
            <p:ph type="ftr" sz="quarter" idx="11"/>
          </p:nvPr>
        </p:nvSpPr>
        <p:spPr>
          <a:xfrm>
            <a:off x="914400" y="6172200"/>
            <a:ext cx="3886200" cy="457200"/>
          </a:xfrm>
        </p:spPr>
        <p:txBody>
          <a:bodyPr/>
          <a:lstStyle/>
          <a:p>
            <a:endParaRPr lang="fr-BE"/>
          </a:p>
        </p:txBody>
      </p:sp>
      <p:sp>
        <p:nvSpPr>
          <p:cNvPr id="7" name="Espace réservé du numéro de diapositive 6"/>
          <p:cNvSpPr>
            <a:spLocks noGrp="1"/>
          </p:cNvSpPr>
          <p:nvPr>
            <p:ph type="sldNum" sz="quarter" idx="12"/>
          </p:nvPr>
        </p:nvSpPr>
        <p:spPr>
          <a:xfrm>
            <a:off x="146304" y="6208776"/>
            <a:ext cx="457200" cy="457200"/>
          </a:xfrm>
        </p:spPr>
        <p:txBody>
          <a:bodyPr/>
          <a:lstStyle/>
          <a:p>
            <a:fld id="{CF4668DC-857F-487D-BFFA-8C0CA5037977}" type="slidenum">
              <a:rPr lang="fr-BE" smtClean="0"/>
              <a:pPr/>
              <a:t>‹N°›</a:t>
            </a:fld>
            <a:endParaRPr lang="fr-BE"/>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A309A6D-C09C-4548-B29A-6CF363A7E532}" type="datetimeFigureOut">
              <a:rPr lang="fr-FR" smtClean="0"/>
              <a:pPr/>
              <a:t>22/10/2015</a:t>
            </a:fld>
            <a:endParaRPr lang="fr-BE"/>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BE"/>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FR" dirty="0" smtClean="0"/>
              <a:t>Dr HAKIKI</a:t>
            </a:r>
          </a:p>
          <a:p>
            <a:r>
              <a:rPr lang="fr-FR" dirty="0" smtClean="0"/>
              <a:t>Service d’anesthésie réanimation</a:t>
            </a:r>
            <a:endParaRPr lang="fr-FR" dirty="0"/>
          </a:p>
        </p:txBody>
      </p:sp>
      <p:sp>
        <p:nvSpPr>
          <p:cNvPr id="2" name="Titre 1"/>
          <p:cNvSpPr>
            <a:spLocks noGrp="1"/>
          </p:cNvSpPr>
          <p:nvPr>
            <p:ph type="ctrTitle"/>
          </p:nvPr>
        </p:nvSpPr>
        <p:spPr/>
        <p:txBody>
          <a:bodyPr/>
          <a:lstStyle/>
          <a:p>
            <a:r>
              <a:rPr lang="fr-FR" dirty="0" smtClean="0"/>
              <a:t>Traumatisme crânien</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Échelle du score de Glasgow (GCS).</a:t>
            </a:r>
            <a:r>
              <a:rPr lang="fr-FR" dirty="0" smtClean="0"/>
              <a:t/>
            </a:r>
            <a:br>
              <a:rPr lang="fr-FR" dirty="0" smtClean="0"/>
            </a:br>
            <a:endParaRPr lang="fr-FR" dirty="0"/>
          </a:p>
        </p:txBody>
      </p:sp>
      <p:sp>
        <p:nvSpPr>
          <p:cNvPr id="3" name="Espace réservé du contenu 2"/>
          <p:cNvSpPr>
            <a:spLocks noGrp="1"/>
          </p:cNvSpPr>
          <p:nvPr>
            <p:ph sz="quarter" idx="1"/>
          </p:nvPr>
        </p:nvSpPr>
        <p:spPr>
          <a:xfrm>
            <a:off x="395536" y="980728"/>
            <a:ext cx="8291264" cy="5544616"/>
          </a:xfrm>
        </p:spPr>
        <p:txBody>
          <a:bodyPr>
            <a:normAutofit fontScale="62500" lnSpcReduction="20000"/>
          </a:bodyPr>
          <a:lstStyle/>
          <a:p>
            <a:pPr>
              <a:buNone/>
            </a:pPr>
            <a:r>
              <a:rPr lang="fr-FR" b="1" dirty="0" smtClean="0"/>
              <a:t> </a:t>
            </a:r>
            <a:endParaRPr lang="fr-FR" dirty="0" smtClean="0"/>
          </a:p>
          <a:p>
            <a:pPr>
              <a:buNone/>
            </a:pPr>
            <a:r>
              <a:rPr lang="fr-FR" dirty="0" smtClean="0"/>
              <a:t/>
            </a:r>
            <a:br>
              <a:rPr lang="fr-FR" dirty="0" smtClean="0"/>
            </a:br>
            <a:r>
              <a:rPr lang="fr-FR" b="1" dirty="0" smtClean="0"/>
              <a:t>GCS                                    Réaction                                                         Points</a:t>
            </a:r>
            <a:endParaRPr lang="fr-FR" dirty="0" smtClean="0"/>
          </a:p>
          <a:p>
            <a:pPr>
              <a:buNone/>
            </a:pPr>
            <a:r>
              <a:rPr lang="fr-FR" b="1" dirty="0" smtClean="0"/>
              <a:t>Ouverture des yeux</a:t>
            </a:r>
            <a:r>
              <a:rPr lang="fr-FR" dirty="0" smtClean="0"/>
              <a:t>            Spontanée                                                               Y4</a:t>
            </a:r>
          </a:p>
          <a:p>
            <a:pPr>
              <a:buNone/>
            </a:pPr>
            <a:r>
              <a:rPr lang="fr-FR" dirty="0" smtClean="0"/>
              <a:t>                                                  À l’appel                                                                Y3</a:t>
            </a:r>
          </a:p>
          <a:p>
            <a:pPr>
              <a:buNone/>
            </a:pPr>
            <a:r>
              <a:rPr lang="fr-FR" dirty="0" smtClean="0"/>
              <a:t>                                                 À la douleur                                                            Y2</a:t>
            </a:r>
          </a:p>
          <a:p>
            <a:pPr>
              <a:buNone/>
            </a:pPr>
            <a:r>
              <a:rPr lang="fr-FR" dirty="0" smtClean="0"/>
              <a:t>                                               Pas d’ouverture                                                         Y1</a:t>
            </a:r>
          </a:p>
          <a:p>
            <a:pPr>
              <a:buNone/>
            </a:pPr>
            <a:r>
              <a:rPr lang="fr-FR" dirty="0" smtClean="0"/>
              <a:t> </a:t>
            </a:r>
          </a:p>
          <a:p>
            <a:pPr>
              <a:buNone/>
            </a:pPr>
            <a:r>
              <a:rPr lang="fr-FR" b="1" dirty="0" smtClean="0"/>
              <a:t>Réponse verbale</a:t>
            </a:r>
            <a:r>
              <a:rPr lang="fr-FR" dirty="0" smtClean="0"/>
              <a:t>                     Claire                                                                  V5</a:t>
            </a:r>
          </a:p>
          <a:p>
            <a:pPr>
              <a:buNone/>
            </a:pPr>
            <a:r>
              <a:rPr lang="fr-FR" dirty="0" smtClean="0"/>
              <a:t>                                                   Confuse                                                                V4</a:t>
            </a:r>
          </a:p>
          <a:p>
            <a:pPr>
              <a:buNone/>
            </a:pPr>
            <a:r>
              <a:rPr lang="fr-FR" dirty="0" smtClean="0"/>
              <a:t>                                                Incohérente                                                             V3</a:t>
            </a:r>
          </a:p>
          <a:p>
            <a:pPr>
              <a:buNone/>
            </a:pPr>
            <a:r>
              <a:rPr lang="fr-FR" dirty="0" smtClean="0"/>
              <a:t>                                             Incompréhensible                                                       V2</a:t>
            </a:r>
          </a:p>
          <a:p>
            <a:pPr>
              <a:buNone/>
            </a:pPr>
            <a:r>
              <a:rPr lang="fr-FR" dirty="0" smtClean="0"/>
              <a:t>                                              Pas de réponse                                                           V1</a:t>
            </a:r>
          </a:p>
          <a:p>
            <a:pPr>
              <a:buNone/>
            </a:pPr>
            <a:r>
              <a:rPr lang="fr-FR" dirty="0" smtClean="0"/>
              <a:t> </a:t>
            </a:r>
          </a:p>
          <a:p>
            <a:pPr>
              <a:buNone/>
            </a:pPr>
            <a:r>
              <a:rPr lang="fr-FR" b="1" dirty="0" smtClean="0"/>
              <a:t>Réponse motrice</a:t>
            </a:r>
            <a:r>
              <a:rPr lang="fr-FR" dirty="0" smtClean="0"/>
              <a:t>          Exécute les ordres simples                                           M6	</a:t>
            </a:r>
          </a:p>
          <a:p>
            <a:pPr>
              <a:buNone/>
            </a:pPr>
            <a:r>
              <a:rPr lang="fr-FR" dirty="0" smtClean="0"/>
              <a:t>                                              Réaction localisatrice                                               M5</a:t>
            </a:r>
          </a:p>
          <a:p>
            <a:pPr>
              <a:buNone/>
            </a:pPr>
            <a:r>
              <a:rPr lang="fr-FR" dirty="0" smtClean="0"/>
              <a:t>                                                    Évitement                                                           M4</a:t>
            </a:r>
          </a:p>
          <a:p>
            <a:pPr>
              <a:buNone/>
            </a:pPr>
            <a:r>
              <a:rPr lang="fr-FR" dirty="0" smtClean="0"/>
              <a:t>                                                Flexion réflexe                                                       M3</a:t>
            </a:r>
          </a:p>
          <a:p>
            <a:pPr>
              <a:buNone/>
            </a:pPr>
            <a:r>
              <a:rPr lang="fr-FR" dirty="0" smtClean="0"/>
              <a:t>                                               Extension réflexe                                                    M2</a:t>
            </a:r>
          </a:p>
          <a:p>
            <a:pPr>
              <a:buNone/>
            </a:pPr>
            <a:r>
              <a:rPr lang="fr-FR" dirty="0" smtClean="0"/>
              <a:t>                                          Pas de réponse motrice                                                 M1</a:t>
            </a:r>
            <a:endParaRPr lang="fr-FR" dirty="0"/>
          </a:p>
        </p:txBody>
      </p:sp>
      <p:cxnSp>
        <p:nvCxnSpPr>
          <p:cNvPr id="5" name="Connecteur droit 4"/>
          <p:cNvCxnSpPr/>
          <p:nvPr/>
        </p:nvCxnSpPr>
        <p:spPr>
          <a:xfrm>
            <a:off x="539552" y="2852936"/>
            <a:ext cx="7272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539552" y="4509120"/>
            <a:ext cx="7344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467544" y="1700808"/>
            <a:ext cx="7416824"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1786210"/>
          </a:xfrm>
        </p:spPr>
        <p:txBody>
          <a:bodyPr>
            <a:normAutofit/>
          </a:bodyPr>
          <a:lstStyle/>
          <a:p>
            <a:pPr algn="ctr"/>
            <a:r>
              <a:rPr lang="fr-FR" b="1" dirty="0" smtClean="0"/>
              <a:t>Classification de MASTER :</a:t>
            </a:r>
            <a:r>
              <a:rPr lang="fr-FR" dirty="0" smtClean="0"/>
              <a:t/>
            </a:r>
            <a:br>
              <a:rPr lang="fr-FR" dirty="0" smtClean="0"/>
            </a:br>
            <a:endParaRPr lang="fr-FR" dirty="0"/>
          </a:p>
        </p:txBody>
      </p:sp>
      <p:sp>
        <p:nvSpPr>
          <p:cNvPr id="3" name="Espace réservé du contenu 2"/>
          <p:cNvSpPr>
            <a:spLocks noGrp="1"/>
          </p:cNvSpPr>
          <p:nvPr>
            <p:ph sz="quarter" idx="1"/>
          </p:nvPr>
        </p:nvSpPr>
        <p:spPr>
          <a:xfrm>
            <a:off x="914400" y="2564904"/>
            <a:ext cx="7772400" cy="3454896"/>
          </a:xfrm>
        </p:spPr>
        <p:txBody>
          <a:bodyPr/>
          <a:lstStyle/>
          <a:p>
            <a:pPr lvl="0"/>
            <a:r>
              <a:rPr lang="fr-FR" dirty="0" smtClean="0"/>
              <a:t>Cette classification définit trois groupes à risque croissant de complications intracrâniennes.</a:t>
            </a:r>
          </a:p>
          <a:p>
            <a:r>
              <a:rPr lang="fr-FR" dirty="0" smtClean="0"/>
              <a:t>Elle comporte des données anamnestiques  des constatations subjectives et des observations clinique objective et vise a guider la nécessité ou non de réaliser des explorations complémentaires.</a:t>
            </a: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Classification de MASTER :</a:t>
            </a:r>
            <a:endParaRPr lang="fr-FR" dirty="0"/>
          </a:p>
        </p:txBody>
      </p:sp>
      <p:pic>
        <p:nvPicPr>
          <p:cNvPr id="4" name="Espace réservé du contenu 3" descr="master 2.PNG"/>
          <p:cNvPicPr>
            <a:picLocks noGrp="1" noChangeAspect="1"/>
          </p:cNvPicPr>
          <p:nvPr>
            <p:ph sz="quarter" idx="1"/>
          </p:nvPr>
        </p:nvPicPr>
        <p:blipFill>
          <a:blip r:embed="rId2" cstate="print"/>
          <a:stretch>
            <a:fillRect/>
          </a:stretch>
        </p:blipFill>
        <p:spPr>
          <a:xfrm>
            <a:off x="179512" y="1484784"/>
            <a:ext cx="8784975" cy="5184576"/>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51520" y="908720"/>
            <a:ext cx="8640960" cy="5111080"/>
          </a:xfrm>
        </p:spPr>
        <p:txBody>
          <a:bodyPr>
            <a:normAutofit fontScale="92500" lnSpcReduction="10000"/>
          </a:bodyPr>
          <a:lstStyle/>
          <a:p>
            <a:pPr lvl="0">
              <a:buFont typeface="Wingdings" pitchFamily="2" charset="2"/>
              <a:buChar char="Ø"/>
            </a:pPr>
            <a:r>
              <a:rPr lang="fr-FR" dirty="0" smtClean="0"/>
              <a:t>Examiner l’extrémité céphalique :</a:t>
            </a:r>
          </a:p>
          <a:p>
            <a:pPr lvl="0">
              <a:buNone/>
            </a:pPr>
            <a:r>
              <a:rPr lang="fr-FR" dirty="0" smtClean="0"/>
              <a:t>      -Plaie, hématomes du cuire chevelu, déformation de la voute crânienne.</a:t>
            </a:r>
          </a:p>
          <a:p>
            <a:pPr lvl="0">
              <a:buNone/>
            </a:pPr>
            <a:r>
              <a:rPr lang="fr-FR" dirty="0" smtClean="0"/>
              <a:t>      -Issue de matière cérébrale par une plaie du cuire chevelu</a:t>
            </a:r>
          </a:p>
          <a:p>
            <a:pPr lvl="0">
              <a:buNone/>
            </a:pPr>
            <a:r>
              <a:rPr lang="fr-FR" dirty="0" smtClean="0"/>
              <a:t>      -Hématome péri orbitaire, écoulement du LCR ou du sang par le nez ou l’oreille</a:t>
            </a:r>
          </a:p>
          <a:p>
            <a:pPr lvl="0">
              <a:buNone/>
            </a:pPr>
            <a:r>
              <a:rPr lang="fr-FR" dirty="0" smtClean="0"/>
              <a:t>      -S’assurer de l’absence de traumatisme du rachis avant toute manipulation de la tète</a:t>
            </a:r>
          </a:p>
          <a:p>
            <a:pPr lvl="0">
              <a:buFont typeface="Wingdings" pitchFamily="2" charset="2"/>
              <a:buChar char="Ø"/>
            </a:pPr>
            <a:r>
              <a:rPr lang="fr-FR" dirty="0" smtClean="0"/>
              <a:t>Pupilles taille, réactivité, symétrie</a:t>
            </a:r>
          </a:p>
          <a:p>
            <a:pPr lvl="0">
              <a:buFont typeface="Wingdings" pitchFamily="2" charset="2"/>
              <a:buChar char="Ø"/>
            </a:pPr>
            <a:r>
              <a:rPr lang="fr-FR" dirty="0" smtClean="0"/>
              <a:t>Reflexe du tronc cérébral.</a:t>
            </a:r>
          </a:p>
          <a:p>
            <a:pPr lvl="0">
              <a:buFont typeface="Wingdings" pitchFamily="2" charset="2"/>
              <a:buChar char="Ø"/>
            </a:pPr>
            <a:r>
              <a:rPr lang="fr-FR" dirty="0" smtClean="0"/>
              <a:t>Signe de localisation.</a:t>
            </a:r>
          </a:p>
          <a:p>
            <a:pPr lvl="0">
              <a:buFont typeface="Wingdings" pitchFamily="2" charset="2"/>
              <a:buChar char="Ø"/>
            </a:pPr>
            <a:r>
              <a:rPr lang="fr-FR" dirty="0" smtClean="0"/>
              <a:t>Convulsion.</a:t>
            </a:r>
          </a:p>
          <a:p>
            <a:pPr lvl="0">
              <a:buFont typeface="Wingdings" pitchFamily="2" charset="2"/>
              <a:buChar char="Ø"/>
            </a:pPr>
            <a:r>
              <a:rPr lang="fr-FR" dirty="0" smtClean="0"/>
              <a:t>Traumatisme associé.</a:t>
            </a:r>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1354162"/>
          </a:xfrm>
        </p:spPr>
        <p:txBody>
          <a:bodyPr>
            <a:normAutofit fontScale="90000"/>
          </a:bodyPr>
          <a:lstStyle/>
          <a:p>
            <a:pPr algn="ctr"/>
            <a:r>
              <a:rPr lang="fr-FR" b="1" dirty="0" smtClean="0"/>
              <a:t/>
            </a:r>
            <a:br>
              <a:rPr lang="fr-FR" b="1" dirty="0" smtClean="0"/>
            </a:br>
            <a:r>
              <a:rPr lang="fr-FR" b="1" dirty="0" smtClean="0"/>
              <a:t>Réflexes du tronc cérébral</a:t>
            </a:r>
            <a:r>
              <a:rPr lang="fr-FR" dirty="0" smtClean="0"/>
              <a:t/>
            </a:r>
            <a:br>
              <a:rPr lang="fr-FR" dirty="0" smtClean="0"/>
            </a:br>
            <a:endParaRPr lang="fr-FR" dirty="0"/>
          </a:p>
        </p:txBody>
      </p:sp>
      <p:sp>
        <p:nvSpPr>
          <p:cNvPr id="3" name="Espace réservé du contenu 2"/>
          <p:cNvSpPr>
            <a:spLocks noGrp="1"/>
          </p:cNvSpPr>
          <p:nvPr>
            <p:ph sz="quarter" idx="1"/>
          </p:nvPr>
        </p:nvSpPr>
        <p:spPr>
          <a:xfrm>
            <a:off x="395536" y="1196752"/>
            <a:ext cx="8291264" cy="5256584"/>
          </a:xfrm>
        </p:spPr>
        <p:txBody>
          <a:bodyPr>
            <a:normAutofit/>
          </a:bodyPr>
          <a:lstStyle/>
          <a:p>
            <a:r>
              <a:rPr lang="fr-FR" b="1" i="1" dirty="0" smtClean="0"/>
              <a:t>Réflexe </a:t>
            </a:r>
            <a:r>
              <a:rPr lang="fr-FR" b="1" i="1" dirty="0" err="1" smtClean="0"/>
              <a:t>fronto</a:t>
            </a:r>
            <a:r>
              <a:rPr lang="fr-FR" b="1" i="1" dirty="0" smtClean="0"/>
              <a:t>-orbiculaire (orbitaire)</a:t>
            </a:r>
            <a:r>
              <a:rPr lang="fr-FR" dirty="0" smtClean="0"/>
              <a:t> : fermeture des paupières après percussion </a:t>
            </a:r>
            <a:r>
              <a:rPr lang="fr-FR" dirty="0" err="1" smtClean="0"/>
              <a:t>glabellaire</a:t>
            </a:r>
            <a:r>
              <a:rPr lang="fr-FR" dirty="0" smtClean="0"/>
              <a:t> (Point de l'os frontal situé entre les arcades sourcilières.</a:t>
            </a:r>
          </a:p>
          <a:p>
            <a:r>
              <a:rPr lang="fr-FR" b="1" i="1" dirty="0" smtClean="0"/>
              <a:t>Réflexe </a:t>
            </a:r>
            <a:r>
              <a:rPr lang="fr-FR" b="1" i="1" dirty="0" err="1" smtClean="0"/>
              <a:t>oculo</a:t>
            </a:r>
            <a:r>
              <a:rPr lang="fr-FR" b="1" i="1" dirty="0" smtClean="0"/>
              <a:t>-</a:t>
            </a:r>
            <a:r>
              <a:rPr lang="fr-FR" b="1" i="1" dirty="0" err="1" smtClean="0"/>
              <a:t>céphalogyre</a:t>
            </a:r>
            <a:r>
              <a:rPr lang="fr-FR" b="1" i="1" dirty="0" smtClean="0"/>
              <a:t> vertical/horizontal</a:t>
            </a:r>
            <a:r>
              <a:rPr lang="fr-FR" dirty="0" smtClean="0"/>
              <a:t> : mouvement des yeux dans le sens vertical/horizontal dans le sens inverse du mouvement imposé de rotation de la tête.</a:t>
            </a:r>
          </a:p>
          <a:p>
            <a:r>
              <a:rPr lang="fr-FR" b="1" i="1" dirty="0" smtClean="0"/>
              <a:t>Réflexe </a:t>
            </a:r>
            <a:r>
              <a:rPr lang="fr-FR" b="1" i="1" dirty="0" err="1" smtClean="0"/>
              <a:t>photomoteur</a:t>
            </a:r>
            <a:r>
              <a:rPr lang="fr-FR" dirty="0" smtClean="0"/>
              <a:t> : contraction de la pupille lors d'une stimulation lumineuse.</a:t>
            </a:r>
          </a:p>
          <a:p>
            <a:r>
              <a:rPr lang="fr-FR" b="1" i="1" dirty="0" smtClean="0"/>
              <a:t>Réflexe </a:t>
            </a:r>
            <a:r>
              <a:rPr lang="fr-FR" b="1" i="1" dirty="0" err="1" smtClean="0"/>
              <a:t>oculo</a:t>
            </a:r>
            <a:r>
              <a:rPr lang="fr-FR" b="1" i="1" dirty="0" smtClean="0"/>
              <a:t>-cardiaque</a:t>
            </a:r>
            <a:r>
              <a:rPr lang="fr-FR" dirty="0" smtClean="0"/>
              <a:t> : diminution de la fréquence cardiaque lors de pression sur les yeux.</a:t>
            </a:r>
          </a:p>
          <a:p>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1426170"/>
          </a:xfrm>
        </p:spPr>
        <p:txBody>
          <a:bodyPr>
            <a:normAutofit/>
          </a:bodyPr>
          <a:lstStyle/>
          <a:p>
            <a:pPr lvl="0" algn="ctr"/>
            <a:r>
              <a:rPr lang="fr-FR" b="1" dirty="0" smtClean="0"/>
              <a:t>C- Examen paracliniques</a:t>
            </a:r>
            <a:r>
              <a:rPr lang="fr-FR" dirty="0" smtClean="0"/>
              <a:t/>
            </a:r>
            <a:br>
              <a:rPr lang="fr-FR" dirty="0" smtClean="0"/>
            </a:br>
            <a:endParaRPr lang="fr-FR" dirty="0"/>
          </a:p>
        </p:txBody>
      </p:sp>
      <p:sp>
        <p:nvSpPr>
          <p:cNvPr id="3" name="Espace réservé du contenu 2"/>
          <p:cNvSpPr>
            <a:spLocks noGrp="1"/>
          </p:cNvSpPr>
          <p:nvPr>
            <p:ph sz="quarter" idx="1"/>
          </p:nvPr>
        </p:nvSpPr>
        <p:spPr>
          <a:xfrm>
            <a:off x="179512" y="1052736"/>
            <a:ext cx="8507288" cy="5805264"/>
          </a:xfrm>
        </p:spPr>
        <p:txBody>
          <a:bodyPr>
            <a:normAutofit fontScale="85000" lnSpcReduction="20000"/>
          </a:bodyPr>
          <a:lstStyle/>
          <a:p>
            <a:pPr lvl="0"/>
            <a:r>
              <a:rPr lang="fr-FR" dirty="0" smtClean="0"/>
              <a:t>La radiographie du crâne est inutile dans le cadre d’un TC car elle ne permet pas de prédire l’existence ou non  d’une lésion cérébrale associée (rapport de l’Agence Nationale d’Accréditation et d’Evaluation en Santé, 1998).</a:t>
            </a:r>
          </a:p>
          <a:p>
            <a:pPr lvl="0"/>
            <a:r>
              <a:rPr lang="fr-FR" b="1" u="sng" dirty="0" smtClean="0"/>
              <a:t>Le scanner cérébral (sans injection)</a:t>
            </a:r>
            <a:r>
              <a:rPr lang="fr-FR" dirty="0" smtClean="0"/>
              <a:t> est l’examen de base et doit être réalisé pour tout patient victime d’un TC grave ou modéré. Pour les TC légers, sa place est limitée à l’apparition de signes d’hypertension intracrânienne ou de focalisation neurologique, ou bien de troubles ou de modification du comportement. Cet examen devra être  réalisé dans de bonnes conditions techniques, avec coupes fines (3-5 mm), explorant la fosse postérieure et l’étage sus-</a:t>
            </a:r>
            <a:r>
              <a:rPr lang="fr-FR" dirty="0" err="1" smtClean="0"/>
              <a:t>tentoriel</a:t>
            </a:r>
            <a:r>
              <a:rPr lang="fr-FR" dirty="0" smtClean="0"/>
              <a:t>, avec double fenêtrage, l’un adapté au système nerveux central et à ses enveloppes, l’autre aux os du crâne (charnière </a:t>
            </a:r>
            <a:r>
              <a:rPr lang="fr-FR" dirty="0" err="1" smtClean="0"/>
              <a:t>cervico</a:t>
            </a:r>
            <a:r>
              <a:rPr lang="fr-FR" dirty="0" smtClean="0"/>
              <a:t>-occipitale, base, voûte et face).</a:t>
            </a:r>
          </a:p>
          <a:p>
            <a:pPr lvl="0"/>
            <a:r>
              <a:rPr lang="fr-FR" dirty="0" smtClean="0"/>
              <a:t>L’IRM n’a pour sa part pas encore fait la preuve de son intérêt à la phase aiguë d’un TC.</a:t>
            </a:r>
          </a:p>
          <a:p>
            <a:pPr lvl="0"/>
            <a:r>
              <a:rPr lang="fr-FR" dirty="0" smtClean="0"/>
              <a:t>Une exploration  vasculaire (</a:t>
            </a:r>
            <a:r>
              <a:rPr lang="fr-FR" dirty="0" err="1" smtClean="0"/>
              <a:t>angioscanner</a:t>
            </a:r>
            <a:r>
              <a:rPr lang="fr-FR" dirty="0" smtClean="0"/>
              <a:t>, </a:t>
            </a:r>
            <a:r>
              <a:rPr lang="fr-FR" dirty="0" err="1" smtClean="0"/>
              <a:t>angioMR</a:t>
            </a:r>
            <a:r>
              <a:rPr lang="fr-FR" dirty="0" smtClean="0"/>
              <a:t> ou angiographie conventionnelle) est indiquée en cas de suspicion d’une dissection artérielle ou d’une fistule </a:t>
            </a:r>
            <a:r>
              <a:rPr lang="fr-FR" dirty="0" err="1" smtClean="0"/>
              <a:t>carotido</a:t>
            </a:r>
            <a:r>
              <a:rPr lang="fr-FR" dirty="0" smtClean="0"/>
              <a:t>-caverneuse associée. </a:t>
            </a:r>
          </a:p>
          <a:p>
            <a:pPr lvl="0"/>
            <a:r>
              <a:rPr lang="fr-FR" dirty="0" smtClean="0"/>
              <a:t>Enfin, il ne faut pas oublier </a:t>
            </a:r>
            <a:r>
              <a:rPr lang="fr-FR" b="1" dirty="0" smtClean="0"/>
              <a:t>l’exploration  radiographique de la colonne</a:t>
            </a:r>
            <a:r>
              <a:rPr lang="fr-FR" dirty="0" smtClean="0"/>
              <a:t>, du fait de la fréquence des fractures vertébrales associées aux TC </a:t>
            </a:r>
          </a:p>
          <a:p>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4090466"/>
          </a:xfrm>
        </p:spPr>
        <p:txBody>
          <a:bodyPr>
            <a:normAutofit/>
          </a:bodyPr>
          <a:lstStyle/>
          <a:p>
            <a:pPr lvl="0" algn="ctr"/>
            <a:r>
              <a:rPr lang="fr-FR" b="1" dirty="0" smtClean="0"/>
              <a:t>5- PRINCIPES  THERAPEUTIQUES</a:t>
            </a:r>
            <a:br>
              <a:rPr lang="fr-FR" b="1" dirty="0" smtClean="0"/>
            </a:br>
            <a:endParaRPr lang="fr-FR"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507288" cy="1143000"/>
          </a:xfrm>
        </p:spPr>
        <p:txBody>
          <a:bodyPr/>
          <a:lstStyle/>
          <a:p>
            <a:pPr marL="742950" indent="-742950" algn="ctr">
              <a:buFont typeface="+mj-lt"/>
              <a:buAutoNum type="alphaUcPeriod"/>
            </a:pPr>
            <a:r>
              <a:rPr lang="fr-FR" b="1" dirty="0" smtClean="0"/>
              <a:t> Prise en charge pré-hospitalière</a:t>
            </a:r>
            <a:endParaRPr lang="fr-FR" dirty="0"/>
          </a:p>
        </p:txBody>
      </p:sp>
      <p:sp>
        <p:nvSpPr>
          <p:cNvPr id="3" name="Espace réservé du contenu 2"/>
          <p:cNvSpPr>
            <a:spLocks noGrp="1"/>
          </p:cNvSpPr>
          <p:nvPr>
            <p:ph sz="quarter" idx="1"/>
          </p:nvPr>
        </p:nvSpPr>
        <p:spPr>
          <a:xfrm>
            <a:off x="914400" y="2132856"/>
            <a:ext cx="7772400" cy="3886944"/>
          </a:xfrm>
        </p:spPr>
        <p:txBody>
          <a:bodyPr/>
          <a:lstStyle/>
          <a:p>
            <a:r>
              <a:rPr lang="fr-FR" dirty="0" smtClean="0"/>
              <a:t>La période post traumatique immédiate se caractérise par une inadéquation débit/métabolisme susceptible d’aggraver les lésions primaires.</a:t>
            </a:r>
          </a:p>
          <a:p>
            <a:r>
              <a:rPr lang="fr-FR" b="1" dirty="0" smtClean="0"/>
              <a:t>Les objectifs primordiaux </a:t>
            </a:r>
            <a:r>
              <a:rPr lang="fr-FR" dirty="0" smtClean="0"/>
              <a:t>de la prise en charge initiale des patient victime de traumatisme crânien sont la restauration rapide d’hémodynamique et d’une hématose, la prévention des ACSOS et l’acheminement rapide dans un centre d’accueil.</a:t>
            </a:r>
          </a:p>
          <a:p>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23528" y="332656"/>
            <a:ext cx="8363272" cy="6192688"/>
          </a:xfrm>
        </p:spPr>
        <p:txBody>
          <a:bodyPr>
            <a:normAutofit fontScale="77500" lnSpcReduction="20000"/>
          </a:bodyPr>
          <a:lstStyle/>
          <a:p>
            <a:pPr lvl="0">
              <a:buFont typeface="Wingdings" pitchFamily="2" charset="2"/>
              <a:buChar char="Ø"/>
            </a:pPr>
            <a:r>
              <a:rPr lang="fr-FR" b="1" dirty="0" smtClean="0"/>
              <a:t>Evaluation</a:t>
            </a:r>
            <a:endParaRPr lang="fr-FR" dirty="0" smtClean="0"/>
          </a:p>
          <a:p>
            <a:pPr lvl="0">
              <a:buFont typeface="Wingdings" pitchFamily="2" charset="2"/>
              <a:buChar char="Ø"/>
            </a:pPr>
            <a:r>
              <a:rPr lang="fr-FR" b="1" dirty="0" smtClean="0"/>
              <a:t>Intubation ventilation sédation</a:t>
            </a:r>
            <a:endParaRPr lang="fr-FR" dirty="0" smtClean="0"/>
          </a:p>
          <a:p>
            <a:pPr lvl="0">
              <a:buNone/>
            </a:pPr>
            <a:r>
              <a:rPr lang="fr-FR" dirty="0" smtClean="0"/>
              <a:t>       -  Altération de l’état de conscience TCG</a:t>
            </a:r>
          </a:p>
          <a:p>
            <a:pPr lvl="0">
              <a:buNone/>
            </a:pPr>
            <a:r>
              <a:rPr lang="fr-FR" dirty="0" smtClean="0"/>
              <a:t>       - Risque d’inhalation bronchique </a:t>
            </a:r>
          </a:p>
          <a:p>
            <a:pPr lvl="0">
              <a:buNone/>
            </a:pPr>
            <a:r>
              <a:rPr lang="fr-FR" dirty="0" smtClean="0"/>
              <a:t>       - évité une hypercapnie</a:t>
            </a:r>
          </a:p>
          <a:p>
            <a:pPr lvl="0">
              <a:buNone/>
            </a:pPr>
            <a:r>
              <a:rPr lang="fr-FR" dirty="0" smtClean="0"/>
              <a:t>       - évité hypoxie</a:t>
            </a:r>
          </a:p>
          <a:p>
            <a:pPr>
              <a:buFont typeface="Wingdings" pitchFamily="2" charset="2"/>
              <a:buChar char="Ø"/>
            </a:pPr>
            <a:r>
              <a:rPr lang="fr-FR" b="1" dirty="0" smtClean="0"/>
              <a:t>Gestion hémodynamique</a:t>
            </a:r>
            <a:endParaRPr lang="fr-FR" dirty="0" smtClean="0"/>
          </a:p>
          <a:p>
            <a:pPr lvl="0">
              <a:buNone/>
            </a:pPr>
            <a:r>
              <a:rPr lang="fr-FR" dirty="0" smtClean="0"/>
              <a:t>       -Conservation d’un état hémodynamique stable.</a:t>
            </a:r>
          </a:p>
          <a:p>
            <a:pPr lvl="0">
              <a:buNone/>
            </a:pPr>
            <a:r>
              <a:rPr lang="fr-FR" dirty="0" smtClean="0"/>
              <a:t>       -Maintient d’une PAS supérieur à 90 mm Hg.</a:t>
            </a:r>
          </a:p>
          <a:p>
            <a:pPr lvl="0">
              <a:buNone/>
            </a:pPr>
            <a:r>
              <a:rPr lang="fr-FR" dirty="0" smtClean="0"/>
              <a:t>       -Perfusion de soluté hypotonique hypo </a:t>
            </a:r>
            <a:r>
              <a:rPr lang="fr-FR" dirty="0" err="1" smtClean="0"/>
              <a:t>osmolaires</a:t>
            </a:r>
            <a:r>
              <a:rPr lang="fr-FR" dirty="0" smtClean="0"/>
              <a:t> est proscrite</a:t>
            </a:r>
          </a:p>
          <a:p>
            <a:pPr lvl="0">
              <a:buNone/>
            </a:pPr>
            <a:r>
              <a:rPr lang="fr-FR" dirty="0" smtClean="0"/>
              <a:t>       -Seuls  les solutés iso ou hyper </a:t>
            </a:r>
            <a:r>
              <a:rPr lang="fr-FR" dirty="0" err="1" smtClean="0"/>
              <a:t>osmolaires</a:t>
            </a:r>
            <a:r>
              <a:rPr lang="fr-FR" dirty="0" smtClean="0"/>
              <a:t> trouvent leurs places</a:t>
            </a:r>
          </a:p>
          <a:p>
            <a:pPr lvl="0">
              <a:buFont typeface="Wingdings" pitchFamily="2" charset="2"/>
              <a:buChar char="Ø"/>
            </a:pPr>
            <a:r>
              <a:rPr lang="fr-FR" b="1" dirty="0" smtClean="0"/>
              <a:t>Engagement cérébral</a:t>
            </a:r>
            <a:endParaRPr lang="fr-FR" dirty="0" smtClean="0"/>
          </a:p>
          <a:p>
            <a:pPr>
              <a:buNone/>
            </a:pPr>
            <a:r>
              <a:rPr lang="fr-FR" dirty="0" smtClean="0"/>
              <a:t>              Mannitol 20% 0,25 à 1 g /kg en 20 min.</a:t>
            </a:r>
          </a:p>
          <a:p>
            <a:pPr lvl="0">
              <a:buFont typeface="Wingdings" pitchFamily="2" charset="2"/>
              <a:buChar char="Ø"/>
            </a:pPr>
            <a:r>
              <a:rPr lang="fr-FR" b="1" dirty="0" smtClean="0"/>
              <a:t>Position de la tête :</a:t>
            </a:r>
            <a:endParaRPr lang="fr-FR" dirty="0" smtClean="0"/>
          </a:p>
          <a:p>
            <a:pPr>
              <a:buNone/>
            </a:pPr>
            <a:r>
              <a:rPr lang="fr-FR" dirty="0" smtClean="0"/>
              <a:t>       La position du buste relevé à 30 ° pour surélever la tête est  toujours acceptée comme une bonne méthode pour améliorer le  retour veineux et baisser le niveau de PIC.</a:t>
            </a:r>
          </a:p>
          <a:p>
            <a:pPr lvl="0">
              <a:buFont typeface="Wingdings" pitchFamily="2" charset="2"/>
              <a:buChar char="Ø"/>
            </a:pPr>
            <a:r>
              <a:rPr lang="fr-FR" b="1" dirty="0" smtClean="0"/>
              <a:t>Catécholamines</a:t>
            </a:r>
            <a:endParaRPr lang="fr-FR" dirty="0" smtClean="0"/>
          </a:p>
          <a:p>
            <a:pPr lvl="0">
              <a:buFont typeface="Wingdings" pitchFamily="2" charset="2"/>
              <a:buChar char="Ø"/>
            </a:pPr>
            <a:r>
              <a:rPr lang="fr-FR" b="1" dirty="0" smtClean="0"/>
              <a:t>Contrôle de la température</a:t>
            </a:r>
            <a:endParaRPr lang="fr-FR" dirty="0" smtClean="0"/>
          </a:p>
          <a:p>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3658418"/>
          </a:xfrm>
        </p:spPr>
        <p:txBody>
          <a:bodyPr>
            <a:normAutofit/>
          </a:bodyPr>
          <a:lstStyle/>
          <a:p>
            <a:pPr marL="742950" lvl="0" indent="-742950"/>
            <a:r>
              <a:rPr lang="fr-FR" b="1" dirty="0" smtClean="0"/>
              <a:t>B.  Prise en charge hospitalière</a:t>
            </a:r>
            <a:r>
              <a:rPr lang="fr-FR" dirty="0" smtClean="0"/>
              <a:t/>
            </a:r>
            <a:br>
              <a:rPr lang="fr-FR" dirty="0" smtClean="0"/>
            </a:b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476672"/>
            <a:ext cx="7772400" cy="1224136"/>
          </a:xfrm>
        </p:spPr>
        <p:txBody>
          <a:bodyPr>
            <a:normAutofit fontScale="90000"/>
          </a:bodyPr>
          <a:lstStyle/>
          <a:p>
            <a:pPr lvl="0" algn="ctr"/>
            <a:r>
              <a:rPr lang="fr-FR" b="1" dirty="0" smtClean="0"/>
              <a:t>1-  INTRODUCTION :</a:t>
            </a:r>
            <a:r>
              <a:rPr lang="fr-FR" dirty="0" smtClean="0"/>
              <a:t/>
            </a:r>
            <a:br>
              <a:rPr lang="fr-FR" dirty="0" smtClean="0"/>
            </a:br>
            <a:endParaRPr lang="fr-FR" dirty="0"/>
          </a:p>
        </p:txBody>
      </p:sp>
      <p:sp>
        <p:nvSpPr>
          <p:cNvPr id="3" name="Espace réservé du contenu 2"/>
          <p:cNvSpPr>
            <a:spLocks noGrp="1"/>
          </p:cNvSpPr>
          <p:nvPr>
            <p:ph sz="quarter" idx="1"/>
          </p:nvPr>
        </p:nvSpPr>
        <p:spPr>
          <a:xfrm>
            <a:off x="395536" y="1772816"/>
            <a:ext cx="8291264" cy="4246984"/>
          </a:xfrm>
        </p:spPr>
        <p:txBody>
          <a:bodyPr/>
          <a:lstStyle/>
          <a:p>
            <a:r>
              <a:rPr lang="fr-FR" dirty="0" smtClean="0"/>
              <a:t>Le traumatisme crânien est un problème majeur de santé publique. </a:t>
            </a:r>
          </a:p>
          <a:p>
            <a:r>
              <a:rPr lang="fr-FR" dirty="0" smtClean="0"/>
              <a:t>Si la prise en charge du traumatisme crânien sévère de l’adulte est actuellement bien codifiée, celle du traumatisme bénin ou modéré reste un sujet controverse. </a:t>
            </a:r>
          </a:p>
          <a:p>
            <a:r>
              <a:rPr lang="fr-FR" dirty="0" smtClean="0"/>
              <a:t>Quelle imagerie pour quel patient et quel patient hospitaliser sont les principales problématiques de ce sujet.</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914400" y="2204864"/>
            <a:ext cx="7772400" cy="3814936"/>
          </a:xfrm>
        </p:spPr>
        <p:txBody>
          <a:bodyPr>
            <a:normAutofit/>
          </a:bodyPr>
          <a:lstStyle/>
          <a:p>
            <a:pPr algn="ctr">
              <a:buNone/>
            </a:pPr>
            <a:r>
              <a:rPr lang="fr-FR" sz="3600" b="1" dirty="0" smtClean="0"/>
              <a:t>1- EVALUATION NEUROLOGIQUE /HEMODYNAMIQUE/ RESPIRATOIRE</a:t>
            </a:r>
            <a:endParaRPr lang="fr-FR" sz="3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1426170"/>
          </a:xfrm>
        </p:spPr>
        <p:txBody>
          <a:bodyPr>
            <a:normAutofit/>
          </a:bodyPr>
          <a:lstStyle/>
          <a:p>
            <a:pPr lvl="0" algn="ctr"/>
            <a:r>
              <a:rPr lang="fr-FR" sz="2400" b="1" dirty="0" smtClean="0"/>
              <a:t>2- Conduite à tenir devant un TC léger (GCS = 14-15)</a:t>
            </a:r>
            <a:r>
              <a:rPr lang="fr-FR" dirty="0" smtClean="0"/>
              <a:t/>
            </a:r>
            <a:br>
              <a:rPr lang="fr-FR" dirty="0" smtClean="0"/>
            </a:br>
            <a:endParaRPr lang="fr-FR" dirty="0"/>
          </a:p>
        </p:txBody>
      </p:sp>
      <p:pic>
        <p:nvPicPr>
          <p:cNvPr id="4" name="Espace réservé du contenu 3" descr="master3.PNG"/>
          <p:cNvPicPr>
            <a:picLocks noGrp="1" noChangeAspect="1"/>
          </p:cNvPicPr>
          <p:nvPr>
            <p:ph sz="quarter" idx="1"/>
          </p:nvPr>
        </p:nvPicPr>
        <p:blipFill>
          <a:blip r:embed="rId2" cstate="print"/>
          <a:stretch>
            <a:fillRect/>
          </a:stretch>
        </p:blipFill>
        <p:spPr>
          <a:xfrm>
            <a:off x="395536" y="1484785"/>
            <a:ext cx="8496944" cy="4536504"/>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lgn="ctr"/>
            <a:r>
              <a:rPr lang="fr-FR" sz="2700" b="1" dirty="0" smtClean="0"/>
              <a:t>3- Conduite à tenir devant un TC modéré (GCS = 9-13)</a:t>
            </a:r>
            <a:r>
              <a:rPr lang="fr-FR" dirty="0" smtClean="0"/>
              <a:t/>
            </a:r>
            <a:br>
              <a:rPr lang="fr-FR" dirty="0" smtClean="0"/>
            </a:br>
            <a:endParaRPr lang="fr-FR" dirty="0"/>
          </a:p>
        </p:txBody>
      </p:sp>
      <p:sp>
        <p:nvSpPr>
          <p:cNvPr id="3" name="Espace réservé du contenu 2"/>
          <p:cNvSpPr>
            <a:spLocks noGrp="1"/>
          </p:cNvSpPr>
          <p:nvPr>
            <p:ph sz="quarter" idx="1"/>
          </p:nvPr>
        </p:nvSpPr>
        <p:spPr>
          <a:xfrm>
            <a:off x="914400" y="1124744"/>
            <a:ext cx="7772400" cy="5184576"/>
          </a:xfrm>
        </p:spPr>
        <p:txBody>
          <a:bodyPr>
            <a:normAutofit/>
          </a:bodyPr>
          <a:lstStyle/>
          <a:p>
            <a:pPr>
              <a:buNone/>
            </a:pPr>
            <a:r>
              <a:rPr lang="fr-FR" dirty="0" smtClean="0"/>
              <a:t>Tous ces patients doivent bénéficier d’un scanner cérébral de manière systématique.  Le patient devra obligatoirement être hospitalisé dans un service de neurochirurgie pour surveillance neurologique et traitement adapté des complications possibles. Cette hospitalisation se fera de préférence dans  une unité de soins continus avec monitoring des constantes vitales et surveillance horaire. En cas de troubles  majeurs du comportement, de dégradation de l’état de conscience et/ou de difficultés respiratoires, le patient  devra être transféré en unité de réanimation chirurgicale pour y être intubé après sédation de manière à lutter  efficacement contre l’HTIC</a:t>
            </a:r>
          </a:p>
          <a:p>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1786210"/>
          </a:xfrm>
        </p:spPr>
        <p:txBody>
          <a:bodyPr>
            <a:normAutofit/>
          </a:bodyPr>
          <a:lstStyle/>
          <a:p>
            <a:pPr lvl="0" algn="ctr"/>
            <a:r>
              <a:rPr lang="fr-FR" sz="2400" b="1" dirty="0" smtClean="0"/>
              <a:t>4- Conduite à tenir devant un TC grave (GCS &lt; 9)</a:t>
            </a:r>
            <a:r>
              <a:rPr lang="fr-FR" dirty="0" smtClean="0"/>
              <a:t/>
            </a:r>
            <a:br>
              <a:rPr lang="fr-FR" dirty="0" smtClean="0"/>
            </a:br>
            <a:endParaRPr lang="fr-FR" dirty="0"/>
          </a:p>
        </p:txBody>
      </p:sp>
      <p:sp>
        <p:nvSpPr>
          <p:cNvPr id="3" name="Espace réservé du contenu 2"/>
          <p:cNvSpPr>
            <a:spLocks noGrp="1"/>
          </p:cNvSpPr>
          <p:nvPr>
            <p:ph sz="quarter" idx="1"/>
          </p:nvPr>
        </p:nvSpPr>
        <p:spPr>
          <a:xfrm>
            <a:off x="914400" y="2348880"/>
            <a:ext cx="7772400" cy="4032448"/>
          </a:xfrm>
        </p:spPr>
        <p:txBody>
          <a:bodyPr/>
          <a:lstStyle/>
          <a:p>
            <a:pPr>
              <a:buNone/>
            </a:pPr>
            <a:r>
              <a:rPr lang="fr-FR" dirty="0" smtClean="0"/>
              <a:t>  Le TC peut être grave d’emblée ou résulter d’une dégradation secondaire plus ou moins rapide d’un TC léger ou  modéré. Dans tous les cas, ces malades sont </a:t>
            </a:r>
            <a:r>
              <a:rPr lang="fr-FR" b="1" dirty="0" smtClean="0"/>
              <a:t>hospitalisés en unité de réanimation chirurgicale</a:t>
            </a:r>
            <a:r>
              <a:rPr lang="fr-FR" dirty="0" smtClean="0"/>
              <a:t> et font l’objet  d’une prise en charge associant le plus souvent des mesures d’anesthésie-réanimation et neurochirurgicales.</a:t>
            </a:r>
          </a:p>
          <a:p>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1426170"/>
          </a:xfrm>
        </p:spPr>
        <p:txBody>
          <a:bodyPr>
            <a:normAutofit fontScale="90000"/>
          </a:bodyPr>
          <a:lstStyle/>
          <a:p>
            <a:pPr lvl="0" algn="ctr"/>
            <a:r>
              <a:rPr lang="fr-FR" sz="2700" b="1" dirty="0" smtClean="0"/>
              <a:t>5- INDICATIONS NEUROCHIRURGICALES À LA PHASE PRÉCOCE</a:t>
            </a:r>
            <a:r>
              <a:rPr lang="fr-FR" dirty="0" smtClean="0"/>
              <a:t/>
            </a:r>
            <a:br>
              <a:rPr lang="fr-FR" dirty="0" smtClean="0"/>
            </a:br>
            <a:endParaRPr lang="fr-FR" dirty="0"/>
          </a:p>
        </p:txBody>
      </p:sp>
      <p:sp>
        <p:nvSpPr>
          <p:cNvPr id="3" name="Espace réservé du contenu 2"/>
          <p:cNvSpPr>
            <a:spLocks noGrp="1"/>
          </p:cNvSpPr>
          <p:nvPr>
            <p:ph sz="quarter" idx="1"/>
          </p:nvPr>
        </p:nvSpPr>
        <p:spPr>
          <a:xfrm>
            <a:off x="323528" y="1052736"/>
            <a:ext cx="8363272" cy="5805264"/>
          </a:xfrm>
        </p:spPr>
        <p:txBody>
          <a:bodyPr>
            <a:normAutofit/>
          </a:bodyPr>
          <a:lstStyle/>
          <a:p>
            <a:pPr>
              <a:buNone/>
            </a:pPr>
            <a:r>
              <a:rPr lang="fr-FR" dirty="0" smtClean="0"/>
              <a:t>Il existe un consensus pour les indications de la chirurgie extra-parenchymateuse. Ces indications sont :</a:t>
            </a:r>
          </a:p>
          <a:p>
            <a:pPr>
              <a:buNone/>
            </a:pPr>
            <a:r>
              <a:rPr lang="fr-FR" dirty="0" smtClean="0"/>
              <a:t> – l’évacuation la plus précoce possible d’</a:t>
            </a:r>
            <a:r>
              <a:rPr lang="fr-FR" b="1" dirty="0" smtClean="0"/>
              <a:t>un hématome extradural symptomatique</a:t>
            </a:r>
            <a:r>
              <a:rPr lang="fr-FR" dirty="0" smtClean="0"/>
              <a:t> quelle que soit sa localisation. </a:t>
            </a:r>
          </a:p>
          <a:p>
            <a:pPr>
              <a:buNone/>
            </a:pPr>
            <a:r>
              <a:rPr lang="fr-FR" dirty="0" smtClean="0"/>
              <a:t>– l’évacuation </a:t>
            </a:r>
            <a:r>
              <a:rPr lang="fr-FR" b="1" dirty="0" smtClean="0"/>
              <a:t>d’un hématome sous-dural aigu significatif </a:t>
            </a:r>
            <a:r>
              <a:rPr lang="fr-FR" dirty="0" smtClean="0"/>
              <a:t>(épaisseur  supérieure à 5 mm avec déplacement de la ligne médiane supérieur à  5 mm);</a:t>
            </a:r>
          </a:p>
          <a:p>
            <a:pPr>
              <a:buNone/>
            </a:pPr>
            <a:r>
              <a:rPr lang="fr-FR" dirty="0" smtClean="0"/>
              <a:t>– le drainage </a:t>
            </a:r>
            <a:r>
              <a:rPr lang="fr-FR" b="1" dirty="0" smtClean="0"/>
              <a:t>d’une hydrocéphalie aiguë</a:t>
            </a:r>
            <a:r>
              <a:rPr lang="fr-FR" dirty="0" smtClean="0"/>
              <a:t>;</a:t>
            </a:r>
          </a:p>
          <a:p>
            <a:pPr>
              <a:buNone/>
            </a:pPr>
            <a:r>
              <a:rPr lang="fr-FR" dirty="0" smtClean="0"/>
              <a:t>– le parage et la fermeture immédiate </a:t>
            </a:r>
            <a:r>
              <a:rPr lang="fr-FR" b="1" dirty="0" smtClean="0"/>
              <a:t>des embarrures ouvertes</a:t>
            </a:r>
            <a:r>
              <a:rPr lang="fr-FR" dirty="0" smtClean="0"/>
              <a:t>;</a:t>
            </a:r>
          </a:p>
          <a:p>
            <a:pPr>
              <a:buNone/>
            </a:pPr>
            <a:r>
              <a:rPr lang="fr-FR" dirty="0" smtClean="0"/>
              <a:t>– la réduction </a:t>
            </a:r>
            <a:r>
              <a:rPr lang="fr-FR" b="1" dirty="0" smtClean="0"/>
              <a:t>d’une embarrure fermée compressive </a:t>
            </a:r>
            <a:r>
              <a:rPr lang="fr-FR" dirty="0" smtClean="0"/>
              <a:t>ayant une épaisseur supérieure à 5 mm ou donnant lieu à un effet de masse avec  déplacement de la ligne médiane supérieure à 5 mm.  </a:t>
            </a:r>
          </a:p>
          <a:p>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74638"/>
            <a:ext cx="8219256" cy="922114"/>
          </a:xfrm>
        </p:spPr>
        <p:txBody>
          <a:bodyPr>
            <a:normAutofit/>
          </a:bodyPr>
          <a:lstStyle/>
          <a:p>
            <a:pPr algn="ctr"/>
            <a:r>
              <a:rPr lang="fr-FR" sz="2400" b="1" dirty="0" smtClean="0"/>
              <a:t>INDICATIONS NEUROCHIRURGICALES À LA PHASE PRÉCOCE</a:t>
            </a:r>
            <a:endParaRPr lang="fr-FR" sz="2400" dirty="0"/>
          </a:p>
        </p:txBody>
      </p:sp>
      <p:sp>
        <p:nvSpPr>
          <p:cNvPr id="3" name="Espace réservé du contenu 2"/>
          <p:cNvSpPr>
            <a:spLocks noGrp="1"/>
          </p:cNvSpPr>
          <p:nvPr>
            <p:ph sz="quarter" idx="1"/>
          </p:nvPr>
        </p:nvSpPr>
        <p:spPr>
          <a:xfrm>
            <a:off x="323528" y="1447800"/>
            <a:ext cx="8363272" cy="5005536"/>
          </a:xfrm>
        </p:spPr>
        <p:txBody>
          <a:bodyPr>
            <a:normAutofit fontScale="85000" lnSpcReduction="20000"/>
          </a:bodyPr>
          <a:lstStyle/>
          <a:p>
            <a:pPr>
              <a:buNone/>
            </a:pPr>
            <a:r>
              <a:rPr lang="fr-FR" dirty="0" smtClean="0"/>
              <a:t>Par contre, la gestion des lésions parenchymateuses (hématome, contusion) est souvent discutée, au cas par cas, en fonction de  leur localisation, de leur taille et de leur implication dans l’hypertension intracrânienne. La plupart des équipes adoptent une attitude  conservatrice sauf dans trois situations bien définies :</a:t>
            </a:r>
          </a:p>
          <a:p>
            <a:pPr>
              <a:buNone/>
            </a:pPr>
            <a:r>
              <a:rPr lang="fr-FR" dirty="0" smtClean="0"/>
              <a:t>– </a:t>
            </a:r>
            <a:r>
              <a:rPr lang="fr-FR" b="1" dirty="0" smtClean="0"/>
              <a:t>un hématome intracérébral ou une contusion hémorragique</a:t>
            </a:r>
            <a:r>
              <a:rPr lang="fr-FR" dirty="0" smtClean="0"/>
              <a:t>, d’un volume supérieur à 15 ml, avec déplacement de la ligne médiane  supérieur à 5 mm et oblitération des citernes de la base, doit être  évacué le plus précocement possible;</a:t>
            </a:r>
          </a:p>
          <a:p>
            <a:pPr>
              <a:buNone/>
            </a:pPr>
            <a:r>
              <a:rPr lang="fr-FR" dirty="0" smtClean="0"/>
              <a:t>– l’existence d’une </a:t>
            </a:r>
            <a:r>
              <a:rPr lang="fr-FR" b="1" dirty="0" err="1" smtClean="0"/>
              <a:t>anisocorie</a:t>
            </a:r>
            <a:r>
              <a:rPr lang="fr-FR" b="1" dirty="0" smtClean="0"/>
              <a:t> associée à une contusion  temporale </a:t>
            </a:r>
            <a:r>
              <a:rPr lang="fr-FR" dirty="0" smtClean="0"/>
              <a:t>est une indication à faire une lobectomie temporale  polaire;</a:t>
            </a:r>
          </a:p>
          <a:p>
            <a:pPr>
              <a:buNone/>
            </a:pPr>
            <a:r>
              <a:rPr lang="fr-FR" dirty="0" smtClean="0"/>
              <a:t>– devant la présence d’une </a:t>
            </a:r>
            <a:r>
              <a:rPr lang="fr-FR" b="1" dirty="0" smtClean="0"/>
              <a:t>contusion frontale unilatérale associée à  une HIC </a:t>
            </a:r>
            <a:r>
              <a:rPr lang="fr-FR" dirty="0" smtClean="0"/>
              <a:t>non contrôlée malgré un traitement anti-œdémateux  adéquat il est nécessaire de discuter une lobectomie frontale.</a:t>
            </a:r>
          </a:p>
          <a:p>
            <a:pPr>
              <a:buNone/>
            </a:pPr>
            <a:r>
              <a:rPr lang="fr-FR" dirty="0" smtClean="0"/>
              <a:t>La craniotomie </a:t>
            </a:r>
            <a:r>
              <a:rPr lang="fr-FR" dirty="0" err="1" smtClean="0"/>
              <a:t>décompressive</a:t>
            </a:r>
            <a:r>
              <a:rPr lang="fr-FR" dirty="0" smtClean="0"/>
              <a:t> sera envisagée plus loin, dans le  traitement de l’HIC réfractaire.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lgn="ctr"/>
            <a:r>
              <a:rPr lang="fr-FR" sz="2700" b="1" dirty="0" smtClean="0"/>
              <a:t>6- SURVEILLANCE ET MONITORAGE</a:t>
            </a:r>
            <a:r>
              <a:rPr lang="fr-FR" dirty="0" smtClean="0"/>
              <a:t/>
            </a:r>
            <a:br>
              <a:rPr lang="fr-FR" dirty="0" smtClean="0"/>
            </a:br>
            <a:endParaRPr lang="fr-FR" dirty="0"/>
          </a:p>
        </p:txBody>
      </p:sp>
      <p:sp>
        <p:nvSpPr>
          <p:cNvPr id="3" name="Espace réservé du contenu 2"/>
          <p:cNvSpPr>
            <a:spLocks noGrp="1"/>
          </p:cNvSpPr>
          <p:nvPr>
            <p:ph sz="quarter" idx="1"/>
          </p:nvPr>
        </p:nvSpPr>
        <p:spPr>
          <a:xfrm>
            <a:off x="323528" y="980728"/>
            <a:ext cx="8363272" cy="5616624"/>
          </a:xfrm>
        </p:spPr>
        <p:txBody>
          <a:bodyPr/>
          <a:lstStyle/>
          <a:p>
            <a:pPr lvl="0">
              <a:buFont typeface="Wingdings" pitchFamily="2" charset="2"/>
              <a:buChar char="Ø"/>
            </a:pPr>
            <a:r>
              <a:rPr lang="fr-FR" b="1" dirty="0" smtClean="0"/>
              <a:t>SURVEILLANCE SYSTEMATIQUE</a:t>
            </a:r>
          </a:p>
          <a:p>
            <a:pPr lvl="0"/>
            <a:endParaRPr lang="fr-FR" b="1" dirty="0" smtClean="0"/>
          </a:p>
          <a:p>
            <a:pPr lvl="0"/>
            <a:endParaRPr lang="fr-FR" b="1" dirty="0" smtClean="0"/>
          </a:p>
          <a:p>
            <a:pPr lvl="0"/>
            <a:endParaRPr lang="fr-FR" b="1" dirty="0" smtClean="0"/>
          </a:p>
          <a:p>
            <a:pPr lvl="0"/>
            <a:endParaRPr lang="fr-FR" dirty="0" smtClean="0"/>
          </a:p>
          <a:p>
            <a:pPr lvl="0">
              <a:buFont typeface="Wingdings" pitchFamily="2" charset="2"/>
              <a:buChar char="Ø"/>
            </a:pPr>
            <a:endParaRPr lang="fr-FR" b="1" dirty="0" smtClean="0"/>
          </a:p>
          <a:p>
            <a:pPr lvl="0">
              <a:buFont typeface="Wingdings" pitchFamily="2" charset="2"/>
              <a:buChar char="Ø"/>
            </a:pPr>
            <a:endParaRPr lang="fr-FR" b="1" dirty="0" smtClean="0"/>
          </a:p>
          <a:p>
            <a:pPr lvl="0">
              <a:buFont typeface="Wingdings" pitchFamily="2" charset="2"/>
              <a:buChar char="Ø"/>
            </a:pPr>
            <a:r>
              <a:rPr lang="fr-FR" b="1" dirty="0" smtClean="0"/>
              <a:t>MESURE DE LA PRESSION INTRACRANIENNE (PIC)</a:t>
            </a:r>
            <a:endParaRPr lang="fr-FR" dirty="0" smtClean="0"/>
          </a:p>
          <a:p>
            <a:pPr lvl="0">
              <a:buFont typeface="Wingdings" pitchFamily="2" charset="2"/>
              <a:buChar char="Ø"/>
            </a:pPr>
            <a:r>
              <a:rPr lang="fr-FR" b="1" dirty="0" smtClean="0"/>
              <a:t>DOPPLER TRANSCRANIEN</a:t>
            </a:r>
            <a:endParaRPr lang="fr-FR" dirty="0" smtClean="0"/>
          </a:p>
          <a:p>
            <a:pPr lvl="0">
              <a:buFont typeface="Wingdings" pitchFamily="2" charset="2"/>
              <a:buChar char="Ø"/>
            </a:pPr>
            <a:r>
              <a:rPr lang="fr-FR" b="1" dirty="0" smtClean="0"/>
              <a:t>SATURATION JUGULAIRE EN OXYGENE (SJO2)</a:t>
            </a:r>
            <a:endParaRPr lang="fr-FR" dirty="0" smtClean="0"/>
          </a:p>
          <a:p>
            <a:endParaRPr lang="fr-FR" dirty="0"/>
          </a:p>
        </p:txBody>
      </p:sp>
      <p:pic>
        <p:nvPicPr>
          <p:cNvPr id="4" name="Image 3" descr="syste.PNG"/>
          <p:cNvPicPr>
            <a:picLocks noChangeAspect="1"/>
          </p:cNvPicPr>
          <p:nvPr/>
        </p:nvPicPr>
        <p:blipFill>
          <a:blip r:embed="rId2" cstate="print"/>
          <a:stretch>
            <a:fillRect/>
          </a:stretch>
        </p:blipFill>
        <p:spPr>
          <a:xfrm>
            <a:off x="323528" y="1628800"/>
            <a:ext cx="8496944" cy="259228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3226370"/>
          </a:xfrm>
        </p:spPr>
        <p:txBody>
          <a:bodyPr>
            <a:normAutofit/>
          </a:bodyPr>
          <a:lstStyle/>
          <a:p>
            <a:pPr lvl="0"/>
            <a:r>
              <a:rPr lang="fr-FR" b="1" dirty="0" smtClean="0"/>
              <a:t>7- PROBLÈMES SYSTÉMIQUES</a:t>
            </a:r>
            <a:r>
              <a:rPr lang="fr-FR" dirty="0" smtClean="0"/>
              <a:t/>
            </a:r>
            <a:br>
              <a:rPr lang="fr-FR" dirty="0" smtClean="0"/>
            </a:br>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1858218"/>
          </a:xfrm>
        </p:spPr>
        <p:txBody>
          <a:bodyPr>
            <a:normAutofit/>
          </a:bodyPr>
          <a:lstStyle/>
          <a:p>
            <a:pPr lvl="0" algn="ctr"/>
            <a:r>
              <a:rPr lang="fr-FR" b="1" dirty="0" smtClean="0"/>
              <a:t>HEMODYNAMIQUE</a:t>
            </a:r>
            <a:br>
              <a:rPr lang="fr-FR" b="1" dirty="0" smtClean="0"/>
            </a:br>
            <a:endParaRPr lang="fr-FR" b="1" dirty="0"/>
          </a:p>
        </p:txBody>
      </p:sp>
      <p:sp>
        <p:nvSpPr>
          <p:cNvPr id="3" name="Espace réservé du contenu 2"/>
          <p:cNvSpPr>
            <a:spLocks noGrp="1"/>
          </p:cNvSpPr>
          <p:nvPr>
            <p:ph sz="quarter" idx="1"/>
          </p:nvPr>
        </p:nvSpPr>
        <p:spPr>
          <a:xfrm>
            <a:off x="914400" y="2924944"/>
            <a:ext cx="7772400" cy="3094856"/>
          </a:xfrm>
        </p:spPr>
        <p:txBody>
          <a:bodyPr/>
          <a:lstStyle/>
          <a:p>
            <a:pPr>
              <a:buNone/>
            </a:pPr>
            <a:r>
              <a:rPr lang="fr-FR" dirty="0" smtClean="0"/>
              <a:t> L’objectif est d’obtenir une pression artérielle systolique supérieure  à 90 </a:t>
            </a:r>
            <a:r>
              <a:rPr lang="fr-FR" dirty="0" err="1" smtClean="0"/>
              <a:t>mmHg</a:t>
            </a:r>
            <a:r>
              <a:rPr lang="fr-FR" dirty="0" smtClean="0"/>
              <a:t> afin de maintenir une pression de perfusion  cérébrale et un transport d’oxygène adéquat.</a:t>
            </a:r>
          </a:p>
          <a:p>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1786210"/>
          </a:xfrm>
        </p:spPr>
        <p:txBody>
          <a:bodyPr>
            <a:normAutofit/>
          </a:bodyPr>
          <a:lstStyle/>
          <a:p>
            <a:pPr lvl="0" algn="ctr"/>
            <a:r>
              <a:rPr lang="fr-FR" sz="3600" b="1" dirty="0" smtClean="0"/>
              <a:t>VENTILATION MECANIQUE</a:t>
            </a:r>
            <a:r>
              <a:rPr lang="fr-FR" dirty="0" smtClean="0"/>
              <a:t/>
            </a:r>
            <a:br>
              <a:rPr lang="fr-FR" dirty="0" smtClean="0"/>
            </a:br>
            <a:endParaRPr lang="fr-FR" dirty="0"/>
          </a:p>
        </p:txBody>
      </p:sp>
      <p:sp>
        <p:nvSpPr>
          <p:cNvPr id="3" name="Espace réservé du contenu 2"/>
          <p:cNvSpPr>
            <a:spLocks noGrp="1"/>
          </p:cNvSpPr>
          <p:nvPr>
            <p:ph sz="quarter" idx="1"/>
          </p:nvPr>
        </p:nvSpPr>
        <p:spPr>
          <a:xfrm>
            <a:off x="914400" y="2636912"/>
            <a:ext cx="7772400" cy="3382888"/>
          </a:xfrm>
        </p:spPr>
        <p:txBody>
          <a:bodyPr/>
          <a:lstStyle/>
          <a:p>
            <a:pPr>
              <a:buNone/>
            </a:pPr>
            <a:r>
              <a:rPr lang="fr-FR" dirty="0" smtClean="0"/>
              <a:t>  Tout patient victime d’un traumatisme crânien grave doit bénéficier dès la phase initiale d’une intubation trachéale avec  ventilation contrôlée. Le ventilateur doit être réglé pour obtenir une  PaO2 au moins supérieure à 70 </a:t>
            </a:r>
            <a:r>
              <a:rPr lang="fr-FR" dirty="0" err="1" smtClean="0"/>
              <a:t>mmHg</a:t>
            </a:r>
            <a:r>
              <a:rPr lang="fr-FR" dirty="0" smtClean="0"/>
              <a:t> et une PaCO2 entre 35 et 40 </a:t>
            </a:r>
            <a:r>
              <a:rPr lang="fr-FR" dirty="0" err="1" smtClean="0"/>
              <a:t>mmHg</a:t>
            </a:r>
            <a:r>
              <a:rPr lang="fr-FR" dirty="0" smtClean="0"/>
              <a:t>.</a:t>
            </a:r>
          </a:p>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994122"/>
          </a:xfrm>
        </p:spPr>
        <p:txBody>
          <a:bodyPr/>
          <a:lstStyle/>
          <a:p>
            <a:pPr lvl="0" algn="ctr"/>
            <a:r>
              <a:rPr lang="fr-FR" b="1" dirty="0" smtClean="0"/>
              <a:t>2- RAPPELS  PHYSIOLOGIQUES :</a:t>
            </a:r>
            <a:endParaRPr lang="fr-FR" dirty="0"/>
          </a:p>
        </p:txBody>
      </p:sp>
      <p:sp>
        <p:nvSpPr>
          <p:cNvPr id="3" name="Espace réservé du contenu 2"/>
          <p:cNvSpPr>
            <a:spLocks noGrp="1"/>
          </p:cNvSpPr>
          <p:nvPr>
            <p:ph sz="quarter" idx="1"/>
          </p:nvPr>
        </p:nvSpPr>
        <p:spPr>
          <a:xfrm>
            <a:off x="323528" y="1340768"/>
            <a:ext cx="8568952" cy="5040560"/>
          </a:xfrm>
        </p:spPr>
        <p:txBody>
          <a:bodyPr>
            <a:normAutofit fontScale="92500"/>
          </a:bodyPr>
          <a:lstStyle/>
          <a:p>
            <a:pPr lvl="0"/>
            <a:r>
              <a:rPr lang="fr-FR" dirty="0" smtClean="0"/>
              <a:t>le cerveau </a:t>
            </a:r>
            <a:r>
              <a:rPr lang="fr-FR" dirty="0" smtClean="0"/>
              <a:t> adulte </a:t>
            </a:r>
            <a:r>
              <a:rPr lang="fr-FR" dirty="0" smtClean="0"/>
              <a:t>pèse 1350g (2% du poids corporel).</a:t>
            </a:r>
          </a:p>
          <a:p>
            <a:pPr lvl="0"/>
            <a:r>
              <a:rPr lang="fr-FR" dirty="0" smtClean="0"/>
              <a:t>L’encéphale recroit 12 à 15% du débit cardiaque.</a:t>
            </a:r>
          </a:p>
          <a:p>
            <a:pPr lvl="0"/>
            <a:r>
              <a:rPr lang="fr-FR" dirty="0" smtClean="0"/>
              <a:t>La consommation cérébrale en oxygène =20% de celle de l’organisme.</a:t>
            </a:r>
          </a:p>
          <a:p>
            <a:pPr lvl="0"/>
            <a:r>
              <a:rPr lang="fr-FR" dirty="0" smtClean="0"/>
              <a:t>Activité métabolique élevé, réserve limite, vulnérabilité en situation d’hypo perfusion.</a:t>
            </a:r>
          </a:p>
          <a:p>
            <a:pPr lvl="0"/>
            <a:r>
              <a:rPr lang="fr-FR" dirty="0" smtClean="0"/>
              <a:t>Enceinte inextensible, la boite crânienne renferme trois compartiments distinct :  le parenchyme cérébral </a:t>
            </a:r>
            <a:r>
              <a:rPr lang="fr-FR" b="1" dirty="0" smtClean="0"/>
              <a:t>85%</a:t>
            </a:r>
            <a:r>
              <a:rPr lang="fr-FR" dirty="0" smtClean="0"/>
              <a:t> +  LCR </a:t>
            </a:r>
            <a:r>
              <a:rPr lang="fr-FR" b="1" dirty="0" smtClean="0"/>
              <a:t>10%</a:t>
            </a:r>
            <a:r>
              <a:rPr lang="fr-FR" dirty="0" smtClean="0"/>
              <a:t> +  volume sanguin cérébral </a:t>
            </a:r>
            <a:r>
              <a:rPr lang="fr-FR" b="1" dirty="0" smtClean="0"/>
              <a:t>5%.</a:t>
            </a:r>
            <a:endParaRPr lang="fr-FR" dirty="0" smtClean="0"/>
          </a:p>
          <a:p>
            <a:pPr lvl="0"/>
            <a:r>
              <a:rPr lang="fr-FR" dirty="0" smtClean="0"/>
              <a:t>Toute modification dans leurs volume induit des variations de pression intra crânienne PIC (5-12 </a:t>
            </a:r>
            <a:r>
              <a:rPr lang="fr-FR" dirty="0" err="1" smtClean="0"/>
              <a:t>mmHg</a:t>
            </a:r>
            <a:r>
              <a:rPr lang="fr-FR" dirty="0" smtClean="0"/>
              <a:t>).</a:t>
            </a:r>
          </a:p>
          <a:p>
            <a:pPr lvl="0"/>
            <a:r>
              <a:rPr lang="fr-FR" dirty="0" smtClean="0"/>
              <a:t>PPC = PAM-PIC</a:t>
            </a:r>
          </a:p>
          <a:p>
            <a:pPr lvl="0"/>
            <a:r>
              <a:rPr lang="fr-FR" dirty="0" smtClean="0"/>
              <a:t>DSC=PPC/RVS</a:t>
            </a:r>
          </a:p>
          <a:p>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1786210"/>
          </a:xfrm>
        </p:spPr>
        <p:txBody>
          <a:bodyPr>
            <a:normAutofit/>
          </a:bodyPr>
          <a:lstStyle/>
          <a:p>
            <a:pPr lvl="0" algn="ctr"/>
            <a:r>
              <a:rPr lang="fr-FR" b="1" dirty="0" smtClean="0"/>
              <a:t>SEDATION</a:t>
            </a:r>
            <a:r>
              <a:rPr lang="fr-FR" dirty="0" smtClean="0"/>
              <a:t/>
            </a:r>
            <a:br>
              <a:rPr lang="fr-FR" dirty="0" smtClean="0"/>
            </a:br>
            <a:endParaRPr lang="fr-FR" dirty="0"/>
          </a:p>
        </p:txBody>
      </p:sp>
      <p:sp>
        <p:nvSpPr>
          <p:cNvPr id="3" name="Espace réservé du contenu 2"/>
          <p:cNvSpPr>
            <a:spLocks noGrp="1"/>
          </p:cNvSpPr>
          <p:nvPr>
            <p:ph sz="quarter" idx="1"/>
          </p:nvPr>
        </p:nvSpPr>
        <p:spPr>
          <a:xfrm>
            <a:off x="914400" y="2204864"/>
            <a:ext cx="7772400" cy="3814936"/>
          </a:xfrm>
        </p:spPr>
        <p:txBody>
          <a:bodyPr/>
          <a:lstStyle/>
          <a:p>
            <a:pPr>
              <a:buNone/>
            </a:pPr>
            <a:r>
              <a:rPr lang="fr-FR" dirty="0" smtClean="0"/>
              <a:t>La sédation est préconisée dès la prise en charge initiale des traumatismes crâniens graves. Les objectifs de cette sédation incluent :</a:t>
            </a:r>
          </a:p>
          <a:p>
            <a:pPr>
              <a:buNone/>
            </a:pPr>
            <a:r>
              <a:rPr lang="fr-FR" dirty="0" smtClean="0"/>
              <a:t>– le contrôle symptomatique de l’agitation, de l’hypertonie et des désordres végétatifs;</a:t>
            </a:r>
          </a:p>
          <a:p>
            <a:pPr>
              <a:buNone/>
            </a:pPr>
            <a:r>
              <a:rPr lang="fr-FR" dirty="0" smtClean="0"/>
              <a:t>– l’analgésie et la facilitation des soins;</a:t>
            </a:r>
          </a:p>
          <a:p>
            <a:pPr>
              <a:buNone/>
            </a:pPr>
            <a:r>
              <a:rPr lang="fr-FR" dirty="0" smtClean="0"/>
              <a:t>– l’adaptation à la ventilation mécanique.</a:t>
            </a:r>
          </a:p>
          <a:p>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1786210"/>
          </a:xfrm>
        </p:spPr>
        <p:txBody>
          <a:bodyPr>
            <a:normAutofit/>
          </a:bodyPr>
          <a:lstStyle/>
          <a:p>
            <a:pPr lvl="0" algn="ctr"/>
            <a:r>
              <a:rPr lang="fr-FR" b="1" dirty="0" smtClean="0"/>
              <a:t>HYPERTHERMIE</a:t>
            </a:r>
            <a:r>
              <a:rPr lang="fr-FR" dirty="0" smtClean="0"/>
              <a:t/>
            </a:r>
            <a:br>
              <a:rPr lang="fr-FR" dirty="0" smtClean="0"/>
            </a:br>
            <a:endParaRPr lang="fr-FR" dirty="0"/>
          </a:p>
        </p:txBody>
      </p:sp>
      <p:sp>
        <p:nvSpPr>
          <p:cNvPr id="3" name="Espace réservé du contenu 2"/>
          <p:cNvSpPr>
            <a:spLocks noGrp="1"/>
          </p:cNvSpPr>
          <p:nvPr>
            <p:ph sz="quarter" idx="1"/>
          </p:nvPr>
        </p:nvSpPr>
        <p:spPr>
          <a:xfrm>
            <a:off x="914400" y="2276872"/>
            <a:ext cx="7772400" cy="3742928"/>
          </a:xfrm>
        </p:spPr>
        <p:txBody>
          <a:bodyPr/>
          <a:lstStyle/>
          <a:p>
            <a:pPr>
              <a:buNone/>
            </a:pPr>
            <a:r>
              <a:rPr lang="fr-FR" dirty="0" smtClean="0"/>
              <a:t>    La survenue d’une hyperthermie est un facteur de mauvais pronostic. Elle possède des effets délétères propres en augmentant le  débit sanguin cérébral (5 à 7 % par degré centigrade), la vasodilatation,  l’œdème cérébral, la consommation d’oxygène cérébral et la  production de CO2.</a:t>
            </a:r>
          </a:p>
          <a:p>
            <a:endParaRPr lang="fr-F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1858218"/>
          </a:xfrm>
        </p:spPr>
        <p:txBody>
          <a:bodyPr>
            <a:normAutofit/>
          </a:bodyPr>
          <a:lstStyle/>
          <a:p>
            <a:pPr lvl="0" algn="ctr"/>
            <a:r>
              <a:rPr lang="fr-FR" b="1" dirty="0" smtClean="0"/>
              <a:t>NATREMIE</a:t>
            </a:r>
            <a:br>
              <a:rPr lang="fr-FR" b="1" dirty="0" smtClean="0"/>
            </a:br>
            <a:endParaRPr lang="fr-FR" b="1" dirty="0"/>
          </a:p>
        </p:txBody>
      </p:sp>
      <p:sp>
        <p:nvSpPr>
          <p:cNvPr id="3" name="Espace réservé du contenu 2"/>
          <p:cNvSpPr>
            <a:spLocks noGrp="1"/>
          </p:cNvSpPr>
          <p:nvPr>
            <p:ph sz="quarter" idx="1"/>
          </p:nvPr>
        </p:nvSpPr>
        <p:spPr>
          <a:xfrm>
            <a:off x="914400" y="3356992"/>
            <a:ext cx="7772400" cy="2662808"/>
          </a:xfrm>
        </p:spPr>
        <p:txBody>
          <a:bodyPr/>
          <a:lstStyle/>
          <a:p>
            <a:pPr>
              <a:buNone/>
            </a:pPr>
            <a:r>
              <a:rPr lang="fr-FR" dirty="0" smtClean="0"/>
              <a:t>    En dehors de tout contexte de traumatisme crânien, l’hyponatrémie  provoque un œdème cérébral. On doit donc éviter toute hyponatrémie même modérée.</a:t>
            </a:r>
          </a:p>
          <a:p>
            <a:endParaRPr lang="fr-F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2146250"/>
          </a:xfrm>
        </p:spPr>
        <p:txBody>
          <a:bodyPr>
            <a:normAutofit/>
          </a:bodyPr>
          <a:lstStyle/>
          <a:p>
            <a:pPr lvl="0" algn="ctr"/>
            <a:r>
              <a:rPr lang="fr-FR" b="1" dirty="0" smtClean="0"/>
              <a:t>HYPERGLYCEMIE</a:t>
            </a:r>
            <a:r>
              <a:rPr lang="fr-FR" dirty="0" smtClean="0"/>
              <a:t/>
            </a:r>
            <a:br>
              <a:rPr lang="fr-FR" dirty="0" smtClean="0"/>
            </a:br>
            <a:endParaRPr lang="fr-FR" dirty="0"/>
          </a:p>
        </p:txBody>
      </p:sp>
      <p:sp>
        <p:nvSpPr>
          <p:cNvPr id="3" name="Espace réservé du contenu 2"/>
          <p:cNvSpPr>
            <a:spLocks noGrp="1"/>
          </p:cNvSpPr>
          <p:nvPr>
            <p:ph sz="quarter" idx="1"/>
          </p:nvPr>
        </p:nvSpPr>
        <p:spPr>
          <a:xfrm>
            <a:off x="914400" y="3212976"/>
            <a:ext cx="7772400" cy="2806824"/>
          </a:xfrm>
        </p:spPr>
        <p:txBody>
          <a:bodyPr/>
          <a:lstStyle/>
          <a:p>
            <a:pPr>
              <a:buNone/>
            </a:pPr>
            <a:r>
              <a:rPr lang="fr-FR" dirty="0" smtClean="0"/>
              <a:t>    Elle peut entraîner une acidose cellulaire risquant d’aggraver  l’œdème cérébral et une hypo volémie par diurèse osmotique.</a:t>
            </a:r>
          </a:p>
          <a:p>
            <a:endParaRPr 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1930226"/>
          </a:xfrm>
        </p:spPr>
        <p:txBody>
          <a:bodyPr>
            <a:normAutofit/>
          </a:bodyPr>
          <a:lstStyle/>
          <a:p>
            <a:pPr lvl="0" algn="ctr"/>
            <a:r>
              <a:rPr lang="fr-FR" b="1" dirty="0" smtClean="0"/>
              <a:t>TROUBLES DE LA COAGULATION</a:t>
            </a:r>
            <a:br>
              <a:rPr lang="fr-FR" b="1" dirty="0" smtClean="0"/>
            </a:br>
            <a:endParaRPr lang="fr-FR" b="1" dirty="0"/>
          </a:p>
        </p:txBody>
      </p:sp>
      <p:sp>
        <p:nvSpPr>
          <p:cNvPr id="3" name="Espace réservé du contenu 2"/>
          <p:cNvSpPr>
            <a:spLocks noGrp="1"/>
          </p:cNvSpPr>
          <p:nvPr>
            <p:ph sz="quarter" idx="1"/>
          </p:nvPr>
        </p:nvSpPr>
        <p:spPr>
          <a:xfrm>
            <a:off x="914400" y="2996952"/>
            <a:ext cx="7772400" cy="3022848"/>
          </a:xfrm>
        </p:spPr>
        <p:txBody>
          <a:bodyPr/>
          <a:lstStyle/>
          <a:p>
            <a:pPr>
              <a:buNone/>
            </a:pPr>
            <a:r>
              <a:rPr lang="fr-FR" dirty="0" smtClean="0"/>
              <a:t>    Les traumatismes crâniens les plus graves engendrent par eux mêmes des troubles de la coagulation. L’attrition cérébrale libère des  thromboplastines tissulaires qui activent la voie extrinsèque de la  coagulation.</a:t>
            </a:r>
          </a:p>
          <a:p>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p:cNvPicPr>
          <p:nvPr>
            <p:ph sz="quarter" idx="1"/>
          </p:nvPr>
        </p:nvPicPr>
        <p:blipFill>
          <a:blip r:embed="rId2" cstate="print"/>
          <a:srcRect/>
          <a:stretch>
            <a:fillRect/>
          </a:stretch>
        </p:blipFill>
        <p:spPr bwMode="auto">
          <a:xfrm>
            <a:off x="323528" y="476672"/>
            <a:ext cx="8568952" cy="6048672"/>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4788024" y="1484784"/>
            <a:ext cx="4176464" cy="468052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79512" y="1484784"/>
            <a:ext cx="4104456" cy="468052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p:cNvPicPr>
          <p:nvPr>
            <p:ph sz="quarter" idx="1"/>
          </p:nvPr>
        </p:nvPicPr>
        <p:blipFill>
          <a:blip r:embed="rId2" cstate="print"/>
          <a:srcRect/>
          <a:stretch>
            <a:fillRect/>
          </a:stretch>
        </p:blipFill>
        <p:spPr bwMode="auto">
          <a:xfrm>
            <a:off x="683568" y="260648"/>
            <a:ext cx="7992888" cy="6336704"/>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706090"/>
          </a:xfrm>
        </p:spPr>
        <p:txBody>
          <a:bodyPr>
            <a:normAutofit/>
          </a:bodyPr>
          <a:lstStyle/>
          <a:p>
            <a:r>
              <a:rPr lang="fr-FR" sz="2400" b="1" dirty="0" smtClean="0"/>
              <a:t>Hémorragie  sous arachnoïdienne   post traumatique</a:t>
            </a:r>
            <a:endParaRPr lang="fr-FR" sz="2400"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1547664" y="1447800"/>
            <a:ext cx="6048672" cy="5149552"/>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Hémorragie intra ventriculaire</a:t>
            </a:r>
            <a:endParaRPr lang="fr-FR" dirty="0"/>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1403648" y="1447800"/>
            <a:ext cx="6120679" cy="522156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994122"/>
          </a:xfrm>
        </p:spPr>
        <p:txBody>
          <a:bodyPr/>
          <a:lstStyle/>
          <a:p>
            <a:pPr algn="ctr"/>
            <a:r>
              <a:rPr lang="fr-FR" b="1" dirty="0" smtClean="0"/>
              <a:t>3- PHYSIOPATHOLOGIE</a:t>
            </a:r>
            <a:endParaRPr lang="fr-FR" dirty="0"/>
          </a:p>
        </p:txBody>
      </p:sp>
      <p:sp>
        <p:nvSpPr>
          <p:cNvPr id="3" name="Espace réservé du contenu 2"/>
          <p:cNvSpPr>
            <a:spLocks noGrp="1"/>
          </p:cNvSpPr>
          <p:nvPr>
            <p:ph sz="quarter" idx="1"/>
          </p:nvPr>
        </p:nvSpPr>
        <p:spPr>
          <a:xfrm>
            <a:off x="395536" y="1447800"/>
            <a:ext cx="8291264" cy="4861520"/>
          </a:xfrm>
        </p:spPr>
        <p:txBody>
          <a:bodyPr>
            <a:normAutofit fontScale="92500" lnSpcReduction="10000"/>
          </a:bodyPr>
          <a:lstStyle/>
          <a:p>
            <a:pPr>
              <a:buNone/>
            </a:pPr>
            <a:r>
              <a:rPr lang="fr-FR" dirty="0" smtClean="0"/>
              <a:t>Les lésions peuvent être classées en lésions primaires et secondaires :</a:t>
            </a:r>
          </a:p>
          <a:p>
            <a:pPr>
              <a:buFont typeface="Wingdings" pitchFamily="2" charset="2"/>
              <a:buChar char="Ø"/>
            </a:pPr>
            <a:r>
              <a:rPr lang="fr-FR" b="1" dirty="0" smtClean="0"/>
              <a:t>LES LÉSIONS PRIMAIRES   </a:t>
            </a:r>
            <a:r>
              <a:rPr lang="fr-FR" dirty="0" smtClean="0"/>
              <a:t>inhérentes au traumatisme lui-même comprennent :</a:t>
            </a:r>
          </a:p>
          <a:p>
            <a:pPr>
              <a:buNone/>
            </a:pPr>
            <a:r>
              <a:rPr lang="fr-FR" dirty="0" smtClean="0"/>
              <a:t>       * Les fractures du crâne</a:t>
            </a:r>
          </a:p>
          <a:p>
            <a:pPr>
              <a:buNone/>
            </a:pPr>
            <a:r>
              <a:rPr lang="fr-FR" dirty="0" smtClean="0"/>
              <a:t>       * Les hématomes extra cérébraux, HSA</a:t>
            </a:r>
          </a:p>
          <a:p>
            <a:pPr>
              <a:buNone/>
            </a:pPr>
            <a:r>
              <a:rPr lang="fr-FR" dirty="0" smtClean="0"/>
              <a:t>       * Les lésions intra parenchymateuses (contusions, lésions  </a:t>
            </a:r>
            <a:r>
              <a:rPr lang="fr-FR" dirty="0" err="1" smtClean="0"/>
              <a:t>axonales</a:t>
            </a:r>
            <a:r>
              <a:rPr lang="fr-FR" dirty="0" smtClean="0"/>
              <a:t>    </a:t>
            </a:r>
          </a:p>
          <a:p>
            <a:pPr>
              <a:buNone/>
            </a:pPr>
            <a:r>
              <a:rPr lang="fr-FR" dirty="0" smtClean="0"/>
              <a:t>                diffuses).</a:t>
            </a:r>
          </a:p>
          <a:p>
            <a:pPr>
              <a:buFont typeface="Wingdings" pitchFamily="2" charset="2"/>
              <a:buChar char="Ø"/>
            </a:pPr>
            <a:r>
              <a:rPr lang="fr-FR" b="1" dirty="0" smtClean="0"/>
              <a:t>LES LÉSIONS SECONDAIRES   </a:t>
            </a:r>
            <a:r>
              <a:rPr lang="fr-FR" dirty="0" smtClean="0"/>
              <a:t>souvent plus dévastatrices que les atteintes primaires :</a:t>
            </a:r>
          </a:p>
          <a:p>
            <a:pPr>
              <a:buNone/>
            </a:pPr>
            <a:r>
              <a:rPr lang="fr-FR" dirty="0" smtClean="0"/>
              <a:t>       * Engagements cérébraux et leurs complications vasculaires.</a:t>
            </a:r>
          </a:p>
          <a:p>
            <a:pPr>
              <a:buNone/>
            </a:pPr>
            <a:r>
              <a:rPr lang="fr-FR" dirty="0" smtClean="0"/>
              <a:t>       * Œdème cérébral.</a:t>
            </a:r>
          </a:p>
          <a:p>
            <a:pPr>
              <a:buNone/>
            </a:pPr>
            <a:r>
              <a:rPr lang="fr-FR" dirty="0" smtClean="0"/>
              <a:t>       * Ischémie.</a:t>
            </a:r>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p:cNvPicPr>
          <p:nvPr>
            <p:ph sz="quarter" idx="1"/>
          </p:nvPr>
        </p:nvPicPr>
        <p:blipFill>
          <a:blip r:embed="rId2" cstate="print"/>
          <a:srcRect/>
          <a:stretch>
            <a:fillRect/>
          </a:stretch>
        </p:blipFill>
        <p:spPr bwMode="auto">
          <a:xfrm>
            <a:off x="467544" y="332656"/>
            <a:ext cx="8280920" cy="619268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778098"/>
          </a:xfrm>
        </p:spPr>
        <p:txBody>
          <a:bodyPr>
            <a:normAutofit/>
          </a:bodyPr>
          <a:lstStyle/>
          <a:p>
            <a:pPr algn="ctr"/>
            <a:r>
              <a:rPr lang="fr-FR" sz="2000" b="1" dirty="0" smtClean="0"/>
              <a:t>Mécanismes physiopathologiques  conduisant à l’ischémie cérébrale après traumatisme  crânien :</a:t>
            </a:r>
            <a:endParaRPr lang="fr-FR" sz="2000" dirty="0"/>
          </a:p>
        </p:txBody>
      </p:sp>
      <p:pic>
        <p:nvPicPr>
          <p:cNvPr id="4" name="Espace réservé du contenu 3" descr="PHYS.PNG"/>
          <p:cNvPicPr>
            <a:picLocks noGrp="1" noChangeAspect="1"/>
          </p:cNvPicPr>
          <p:nvPr>
            <p:ph sz="quarter" idx="1"/>
          </p:nvPr>
        </p:nvPicPr>
        <p:blipFill>
          <a:blip r:embed="rId2" cstate="print"/>
          <a:stretch>
            <a:fillRect/>
          </a:stretch>
        </p:blipFill>
        <p:spPr>
          <a:xfrm>
            <a:off x="395536" y="1124744"/>
            <a:ext cx="8496944" cy="5544616"/>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3586410"/>
          </a:xfrm>
        </p:spPr>
        <p:txBody>
          <a:bodyPr>
            <a:normAutofit/>
          </a:bodyPr>
          <a:lstStyle/>
          <a:p>
            <a:pPr lvl="0" algn="ctr"/>
            <a:r>
              <a:rPr lang="fr-FR" b="1" dirty="0" smtClean="0"/>
              <a:t>4- EXAMEN  INITIAL</a:t>
            </a: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1858218"/>
          </a:xfrm>
        </p:spPr>
        <p:txBody>
          <a:bodyPr>
            <a:normAutofit/>
          </a:bodyPr>
          <a:lstStyle/>
          <a:p>
            <a:pPr lvl="0" algn="ctr"/>
            <a:r>
              <a:rPr lang="fr-FR" b="1" dirty="0" smtClean="0"/>
              <a:t>A-  ANAMNESE</a:t>
            </a:r>
            <a:r>
              <a:rPr lang="fr-FR" dirty="0" smtClean="0"/>
              <a:t/>
            </a:r>
            <a:br>
              <a:rPr lang="fr-FR" dirty="0" smtClean="0"/>
            </a:br>
            <a:endParaRPr lang="fr-FR" dirty="0"/>
          </a:p>
        </p:txBody>
      </p:sp>
      <p:sp>
        <p:nvSpPr>
          <p:cNvPr id="3" name="Espace réservé du contenu 2"/>
          <p:cNvSpPr>
            <a:spLocks noGrp="1"/>
          </p:cNvSpPr>
          <p:nvPr>
            <p:ph sz="quarter" idx="1"/>
          </p:nvPr>
        </p:nvSpPr>
        <p:spPr>
          <a:xfrm>
            <a:off x="914400" y="2276872"/>
            <a:ext cx="7772400" cy="3742928"/>
          </a:xfrm>
        </p:spPr>
        <p:txBody>
          <a:bodyPr/>
          <a:lstStyle/>
          <a:p>
            <a:pPr lvl="0"/>
            <a:r>
              <a:rPr lang="fr-FR" dirty="0" smtClean="0"/>
              <a:t>Accident : heure, lieu, circonstances, mécanismes, conditions de ramassage…</a:t>
            </a:r>
          </a:p>
          <a:p>
            <a:pPr lvl="0"/>
            <a:r>
              <a:rPr lang="fr-FR" dirty="0" smtClean="0"/>
              <a:t>Accidenté : âge, antécédent, tares, prise de médicament (anti épileptique, anticoagulant), état d’ivresse au moment de l’accident….</a:t>
            </a:r>
          </a:p>
          <a:p>
            <a:pPr lvl="0"/>
            <a:r>
              <a:rPr lang="fr-FR" dirty="0" smtClean="0"/>
              <a:t>L’état de conscience du patient après l’accident, vomissement…..</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60648"/>
            <a:ext cx="7772400" cy="1440160"/>
          </a:xfrm>
        </p:spPr>
        <p:txBody>
          <a:bodyPr>
            <a:normAutofit/>
          </a:bodyPr>
          <a:lstStyle/>
          <a:p>
            <a:pPr lvl="0" algn="ctr"/>
            <a:r>
              <a:rPr lang="fr-FR" b="1" dirty="0" smtClean="0"/>
              <a:t>B- Examen clinique :</a:t>
            </a:r>
            <a:r>
              <a:rPr lang="fr-FR" dirty="0" smtClean="0"/>
              <a:t/>
            </a:r>
            <a:br>
              <a:rPr lang="fr-FR" dirty="0" smtClean="0"/>
            </a:br>
            <a:endParaRPr lang="fr-FR" dirty="0"/>
          </a:p>
        </p:txBody>
      </p:sp>
      <p:sp>
        <p:nvSpPr>
          <p:cNvPr id="3" name="Espace réservé du contenu 2"/>
          <p:cNvSpPr>
            <a:spLocks noGrp="1"/>
          </p:cNvSpPr>
          <p:nvPr>
            <p:ph sz="quarter" idx="1"/>
          </p:nvPr>
        </p:nvSpPr>
        <p:spPr>
          <a:xfrm>
            <a:off x="323528" y="1052736"/>
            <a:ext cx="8640960" cy="5544616"/>
          </a:xfrm>
        </p:spPr>
        <p:txBody>
          <a:bodyPr>
            <a:normAutofit lnSpcReduction="10000"/>
          </a:bodyPr>
          <a:lstStyle/>
          <a:p>
            <a:pPr lvl="0">
              <a:buFont typeface="Wingdings" pitchFamily="2" charset="2"/>
              <a:buChar char="Ø"/>
            </a:pPr>
            <a:r>
              <a:rPr lang="fr-FR" b="1" dirty="0" smtClean="0"/>
              <a:t>Evaluation hémodynamique et respiratoire</a:t>
            </a:r>
            <a:r>
              <a:rPr lang="fr-FR" dirty="0" smtClean="0"/>
              <a:t> : pouls, TA, coloration, fréquence et qualité de la respiration, cyanose des extrémités, encombrement </a:t>
            </a:r>
            <a:r>
              <a:rPr lang="fr-FR" dirty="0" err="1" smtClean="0"/>
              <a:t>trachéo</a:t>
            </a:r>
            <a:r>
              <a:rPr lang="fr-FR" dirty="0" smtClean="0"/>
              <a:t> bronchique.</a:t>
            </a:r>
          </a:p>
          <a:p>
            <a:pPr>
              <a:buNone/>
            </a:pPr>
            <a:r>
              <a:rPr lang="fr-FR" dirty="0" smtClean="0"/>
              <a:t>==) </a:t>
            </a:r>
            <a:r>
              <a:rPr lang="fr-FR" u="sng" dirty="0" smtClean="0"/>
              <a:t>démarrer immédiatement les moyens thérapeutique pour stabilité</a:t>
            </a:r>
            <a:r>
              <a:rPr lang="fr-FR" dirty="0" smtClean="0"/>
              <a:t> hémodynamique et respiratoire.</a:t>
            </a:r>
          </a:p>
          <a:p>
            <a:pPr lvl="0">
              <a:buFont typeface="Wingdings" pitchFamily="2" charset="2"/>
              <a:buChar char="Ø"/>
            </a:pPr>
            <a:r>
              <a:rPr lang="fr-FR" b="1" dirty="0" smtClean="0"/>
              <a:t>Evaluation neurologique</a:t>
            </a:r>
            <a:r>
              <a:rPr lang="fr-FR" dirty="0" smtClean="0"/>
              <a:t> :</a:t>
            </a:r>
          </a:p>
          <a:p>
            <a:pPr lvl="0">
              <a:buNone/>
            </a:pPr>
            <a:r>
              <a:rPr lang="fr-FR" dirty="0" smtClean="0"/>
              <a:t>                Etat de conscience =</a:t>
            </a:r>
            <a:r>
              <a:rPr lang="fr-FR" b="1" dirty="0" smtClean="0"/>
              <a:t> score de Glasgow</a:t>
            </a:r>
            <a:endParaRPr lang="fr-FR" dirty="0" smtClean="0"/>
          </a:p>
          <a:p>
            <a:pPr lvl="0">
              <a:buNone/>
            </a:pPr>
            <a:r>
              <a:rPr lang="fr-FR" dirty="0" smtClean="0"/>
              <a:t>- Permet de classer les TC selon l’état de conscience et la profondeur du coma.</a:t>
            </a:r>
          </a:p>
          <a:p>
            <a:pPr lvl="0">
              <a:buNone/>
            </a:pPr>
            <a:r>
              <a:rPr lang="fr-FR" dirty="0" smtClean="0"/>
              <a:t> - L’évaluation de ce score se fait après correction des défaillances respiratoire et hémodynamique (PAS sup a 90 mm hg et saturation  sup a 94%).</a:t>
            </a:r>
          </a:p>
          <a:p>
            <a:pPr lvl="0">
              <a:buNone/>
            </a:pPr>
            <a:r>
              <a:rPr lang="fr-FR" dirty="0" smtClean="0"/>
              <a:t> - Elle doit être répéter dans le temps</a:t>
            </a:r>
          </a:p>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611560" y="692696"/>
            <a:ext cx="8075240" cy="5327104"/>
          </a:xfrm>
        </p:spPr>
        <p:txBody>
          <a:bodyPr>
            <a:normAutofit/>
          </a:bodyPr>
          <a:lstStyle/>
          <a:p>
            <a:pPr lvl="0">
              <a:buFont typeface="Wingdings" pitchFamily="2" charset="2"/>
              <a:buChar char="§"/>
            </a:pPr>
            <a:r>
              <a:rPr lang="fr-FR" dirty="0" smtClean="0"/>
              <a:t>Cotation en trois parties.</a:t>
            </a:r>
          </a:p>
          <a:p>
            <a:pPr lvl="0">
              <a:buFont typeface="Wingdings" pitchFamily="2" charset="2"/>
              <a:buChar char="§"/>
            </a:pPr>
            <a:r>
              <a:rPr lang="fr-FR" dirty="0" smtClean="0"/>
              <a:t>La pondération minimale est de 3 points et la pondération maximale est de15 points.</a:t>
            </a:r>
          </a:p>
          <a:p>
            <a:pPr lvl="0">
              <a:buFont typeface="Wingdings" pitchFamily="2" charset="2"/>
              <a:buChar char="§"/>
            </a:pPr>
            <a:r>
              <a:rPr lang="fr-FR" dirty="0" smtClean="0"/>
              <a:t>La stimulation nociceptive est une pression sus orbitaire ou une pression du lit unguéal.</a:t>
            </a:r>
          </a:p>
          <a:p>
            <a:pPr lvl="0">
              <a:buFont typeface="Wingdings" pitchFamily="2" charset="2"/>
              <a:buChar char="§"/>
            </a:pPr>
            <a:r>
              <a:rPr lang="fr-FR" dirty="0" smtClean="0"/>
              <a:t>Le pincement ou le frottement sont abandonnés.</a:t>
            </a:r>
          </a:p>
          <a:p>
            <a:pPr lvl="0">
              <a:buFont typeface="Wingdings" pitchFamily="2" charset="2"/>
              <a:buChar char="§"/>
            </a:pPr>
            <a:r>
              <a:rPr lang="fr-FR" dirty="0" smtClean="0"/>
              <a:t>En cas d’intubation OT, la cotation verbale est de 1</a:t>
            </a:r>
          </a:p>
          <a:p>
            <a:pPr lvl="0">
              <a:buFont typeface="Wingdings" pitchFamily="2" charset="2"/>
              <a:buChar char="§"/>
            </a:pPr>
            <a:r>
              <a:rPr lang="fr-FR" dirty="0" smtClean="0"/>
              <a:t>En cas d’œdème palpébral majeur la cotation oculaire est de 1.</a:t>
            </a:r>
          </a:p>
          <a:p>
            <a:pPr lvl="0">
              <a:buFont typeface="Wingdings" pitchFamily="2" charset="2"/>
              <a:buChar char="v"/>
            </a:pPr>
            <a:r>
              <a:rPr lang="fr-FR" b="1" dirty="0" smtClean="0"/>
              <a:t>Traumatisme crânien  est mineur</a:t>
            </a:r>
            <a:r>
              <a:rPr lang="fr-FR" dirty="0" smtClean="0"/>
              <a:t>; 14 et 15.</a:t>
            </a:r>
          </a:p>
          <a:p>
            <a:pPr lvl="0">
              <a:buFont typeface="Wingdings" pitchFamily="2" charset="2"/>
              <a:buChar char="v"/>
            </a:pPr>
            <a:r>
              <a:rPr lang="fr-FR" b="1" dirty="0" smtClean="0"/>
              <a:t>Traumatisme crânien modéré </a:t>
            </a:r>
            <a:r>
              <a:rPr lang="fr-FR" dirty="0" smtClean="0"/>
              <a:t>9 ; 10 ; 11 ;12 et 13</a:t>
            </a:r>
          </a:p>
          <a:p>
            <a:pPr lvl="0">
              <a:buFont typeface="Wingdings" pitchFamily="2" charset="2"/>
              <a:buChar char="v"/>
            </a:pPr>
            <a:r>
              <a:rPr lang="fr-FR" b="1" dirty="0" smtClean="0"/>
              <a:t>Traumatisme crânien grave</a:t>
            </a:r>
            <a:r>
              <a:rPr lang="fr-FR" dirty="0" smtClean="0"/>
              <a:t> : égale ou in inferieur a 8</a:t>
            </a:r>
          </a:p>
          <a:p>
            <a:endParaRPr lang="fr-F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275</TotalTime>
  <Words>1511</Words>
  <Application>Microsoft Office PowerPoint</Application>
  <PresentationFormat>Affichage à l'écran (4:3)</PresentationFormat>
  <Paragraphs>167</Paragraphs>
  <Slides>40</Slides>
  <Notes>0</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Capitaux</vt:lpstr>
      <vt:lpstr>Traumatisme crânien</vt:lpstr>
      <vt:lpstr>1-  INTRODUCTION : </vt:lpstr>
      <vt:lpstr>2- RAPPELS  PHYSIOLOGIQUES :</vt:lpstr>
      <vt:lpstr>3- PHYSIOPATHOLOGIE</vt:lpstr>
      <vt:lpstr>Mécanismes physiopathologiques  conduisant à l’ischémie cérébrale après traumatisme  crânien :</vt:lpstr>
      <vt:lpstr>4- EXAMEN  INITIAL </vt:lpstr>
      <vt:lpstr>A-  ANAMNESE </vt:lpstr>
      <vt:lpstr>B- Examen clinique : </vt:lpstr>
      <vt:lpstr>Diapositive 9</vt:lpstr>
      <vt:lpstr>Échelle du score de Glasgow (GCS). </vt:lpstr>
      <vt:lpstr>Classification de MASTER : </vt:lpstr>
      <vt:lpstr>Classification de MASTER :</vt:lpstr>
      <vt:lpstr>Diapositive 13</vt:lpstr>
      <vt:lpstr> Réflexes du tronc cérébral </vt:lpstr>
      <vt:lpstr>C- Examen paracliniques </vt:lpstr>
      <vt:lpstr>5- PRINCIPES  THERAPEUTIQUES </vt:lpstr>
      <vt:lpstr> Prise en charge pré-hospitalière</vt:lpstr>
      <vt:lpstr>Diapositive 18</vt:lpstr>
      <vt:lpstr>B.  Prise en charge hospitalière </vt:lpstr>
      <vt:lpstr>Diapositive 20</vt:lpstr>
      <vt:lpstr>2- Conduite à tenir devant un TC léger (GCS = 14-15) </vt:lpstr>
      <vt:lpstr>3- Conduite à tenir devant un TC modéré (GCS = 9-13) </vt:lpstr>
      <vt:lpstr>4- Conduite à tenir devant un TC grave (GCS &lt; 9) </vt:lpstr>
      <vt:lpstr>5- INDICATIONS NEUROCHIRURGICALES À LA PHASE PRÉCOCE </vt:lpstr>
      <vt:lpstr>INDICATIONS NEUROCHIRURGICALES À LA PHASE PRÉCOCE</vt:lpstr>
      <vt:lpstr>6- SURVEILLANCE ET MONITORAGE </vt:lpstr>
      <vt:lpstr>7- PROBLÈMES SYSTÉMIQUES </vt:lpstr>
      <vt:lpstr>HEMODYNAMIQUE </vt:lpstr>
      <vt:lpstr>VENTILATION MECANIQUE </vt:lpstr>
      <vt:lpstr>SEDATION </vt:lpstr>
      <vt:lpstr>HYPERTHERMIE </vt:lpstr>
      <vt:lpstr>NATREMIE </vt:lpstr>
      <vt:lpstr>HYPERGLYCEMIE </vt:lpstr>
      <vt:lpstr>TROUBLES DE LA COAGULATION </vt:lpstr>
      <vt:lpstr>Diapositive 35</vt:lpstr>
      <vt:lpstr>Diapositive 36</vt:lpstr>
      <vt:lpstr>Diapositive 37</vt:lpstr>
      <vt:lpstr>Hémorragie  sous arachnoïdienne   post traumatique</vt:lpstr>
      <vt:lpstr>Hémorragie intra ventriculaire</vt:lpstr>
      <vt:lpstr>Diapositive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Traumatisme crânien</dc:title>
  <dc:creator>HAKIKI</dc:creator>
  <cp:lastModifiedBy>Ahmed Chafik</cp:lastModifiedBy>
  <cp:revision>42</cp:revision>
  <dcterms:created xsi:type="dcterms:W3CDTF">2015-05-08T22:01:10Z</dcterms:created>
  <dcterms:modified xsi:type="dcterms:W3CDTF">2015-10-22T08:25:18Z</dcterms:modified>
</cp:coreProperties>
</file>