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9"/>
  </p:notesMasterIdLst>
  <p:sldIdLst>
    <p:sldId id="256" r:id="rId2"/>
    <p:sldId id="257" r:id="rId3"/>
    <p:sldId id="358" r:id="rId4"/>
    <p:sldId id="258" r:id="rId5"/>
    <p:sldId id="359" r:id="rId6"/>
    <p:sldId id="360" r:id="rId7"/>
    <p:sldId id="321" r:id="rId8"/>
    <p:sldId id="363" r:id="rId9"/>
    <p:sldId id="364" r:id="rId10"/>
    <p:sldId id="333" r:id="rId11"/>
    <p:sldId id="361" r:id="rId12"/>
    <p:sldId id="362" r:id="rId13"/>
    <p:sldId id="366" r:id="rId14"/>
    <p:sldId id="365" r:id="rId15"/>
    <p:sldId id="367" r:id="rId16"/>
    <p:sldId id="368" r:id="rId17"/>
    <p:sldId id="369" r:id="rId18"/>
    <p:sldId id="370" r:id="rId19"/>
    <p:sldId id="371" r:id="rId20"/>
    <p:sldId id="372" r:id="rId21"/>
    <p:sldId id="387" r:id="rId22"/>
    <p:sldId id="373" r:id="rId23"/>
    <p:sldId id="374" r:id="rId24"/>
    <p:sldId id="375" r:id="rId25"/>
    <p:sldId id="376" r:id="rId26"/>
    <p:sldId id="379" r:id="rId27"/>
    <p:sldId id="377" r:id="rId28"/>
    <p:sldId id="378" r:id="rId29"/>
    <p:sldId id="388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285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3985" autoAdjust="0"/>
  </p:normalViewPr>
  <p:slideViewPr>
    <p:cSldViewPr>
      <p:cViewPr varScale="1">
        <p:scale>
          <a:sx n="87" d="100"/>
          <a:sy n="87" d="100"/>
        </p:scale>
        <p:origin x="15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77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603A7-EDDB-42F2-A86A-81102753DC72}" type="datetimeFigureOut">
              <a:rPr lang="fr-FR" smtClean="0"/>
              <a:pPr/>
              <a:t>12/04/2020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2A994-4A79-4EF9-B350-2C1BEBFB3E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46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2A994-4A79-4EF9-B350-2C1BEBFB3EB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68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9E796E-B06D-4FAD-8017-A6AFC197B0BC}" type="datetimeFigureOut">
              <a:rPr lang="fr-FR" smtClean="0"/>
              <a:pPr/>
              <a:t>12/04/2020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BB0F5C-59E5-4A6A-92FA-4C3EF1EBE25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4414" y="57148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600" dirty="0" smtClean="0"/>
              <a:t>Traumatismes vasculaires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2143116"/>
            <a:ext cx="7072362" cy="21812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dirty="0" smtClean="0"/>
              <a:t>Présenté par : DR.BENNAMOUN </a:t>
            </a:r>
            <a:r>
              <a:rPr lang="fr-FR" dirty="0" err="1" smtClean="0"/>
              <a:t>Hassina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MAITRE ASSISTANTE EN CHIRURGIE GENERALE</a:t>
            </a:r>
          </a:p>
          <a:p>
            <a:pPr algn="ctr"/>
            <a:r>
              <a:rPr lang="fr-FR" dirty="0" smtClean="0"/>
              <a:t>Service de chirurgie générale « A » </a:t>
            </a:r>
          </a:p>
          <a:p>
            <a:pPr algn="ctr"/>
            <a:r>
              <a:rPr lang="fr-FR" dirty="0" smtClean="0"/>
              <a:t>CENTRE HOSPITALO-UNIVERSITAIRE IBN BADIS - CONSTANTINE</a:t>
            </a:r>
            <a:endParaRPr lang="fr-FR" dirty="0"/>
          </a:p>
        </p:txBody>
      </p:sp>
      <p:pic>
        <p:nvPicPr>
          <p:cNvPr id="4" name="Image 3" descr="C:\Documents and Settings\Administrateur\Bureau\LOGO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12" y="4714884"/>
            <a:ext cx="185738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229600" cy="5929354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fr-FR" sz="2800" dirty="0" smtClean="0">
                <a:sym typeface="Wingdings" pitchFamily="2" charset="2"/>
              </a:rPr>
              <a:t>clinique: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Une simple douleur la gravité est conditionné par: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Retentissement ischémique encéphalique.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Présence d’une hématome cervical compressif (surfacent  urgence vital (intubation).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- atteintes associées (trauma-</a:t>
            </a:r>
            <a:r>
              <a:rPr lang="fr-FR" sz="2800" dirty="0" err="1" smtClean="0">
                <a:sym typeface="Wingdings" pitchFamily="2" charset="2"/>
              </a:rPr>
              <a:t>cranien</a:t>
            </a:r>
            <a:r>
              <a:rPr lang="fr-FR" sz="2800" dirty="0" smtClean="0">
                <a:sym typeface="Wingdings" pitchFamily="2" charset="2"/>
              </a:rPr>
              <a:t>, atteinte médullaire…).</a:t>
            </a:r>
          </a:p>
          <a:p>
            <a:pPr>
              <a:buFont typeface="Arial" charset="0"/>
              <a:buChar char="•"/>
            </a:pPr>
            <a:r>
              <a:rPr lang="fr-FR" sz="2800" dirty="0" err="1" smtClean="0">
                <a:sym typeface="Wingdings" pitchFamily="2" charset="2"/>
              </a:rPr>
              <a:t>Echodoppler</a:t>
            </a:r>
            <a:r>
              <a:rPr lang="fr-FR" sz="2800" dirty="0" smtClean="0">
                <a:sym typeface="Wingdings" pitchFamily="2" charset="2"/>
              </a:rPr>
              <a:t> :</a:t>
            </a:r>
          </a:p>
          <a:p>
            <a:pPr>
              <a:buFontTx/>
              <a:buChar char="-"/>
            </a:pPr>
            <a:r>
              <a:rPr lang="fr-FR" sz="2800" dirty="0" err="1" smtClean="0">
                <a:sym typeface="Wingdings" pitchFamily="2" charset="2"/>
              </a:rPr>
              <a:t>Angioscanner</a:t>
            </a:r>
            <a:r>
              <a:rPr lang="fr-FR" sz="2800" dirty="0" smtClean="0">
                <a:sym typeface="Wingdings" pitchFamily="2" charset="2"/>
              </a:rPr>
              <a:t>.</a:t>
            </a:r>
          </a:p>
          <a:p>
            <a:pPr>
              <a:buFontTx/>
              <a:buChar char="-"/>
            </a:pPr>
            <a:r>
              <a:rPr lang="fr-FR" sz="2800" dirty="0" err="1" smtClean="0">
                <a:sym typeface="Wingdings" pitchFamily="2" charset="2"/>
              </a:rPr>
              <a:t>angioIRM</a:t>
            </a:r>
            <a:r>
              <a:rPr lang="fr-FR" sz="2800" dirty="0" smtClean="0">
                <a:sym typeface="Wingdings" pitchFamily="2" charset="2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fr-FR" sz="2800" dirty="0" smtClean="0">
                <a:sym typeface="Wingdings" pitchFamily="2" charset="2"/>
              </a:rPr>
              <a:t>Artériographie.</a:t>
            </a:r>
          </a:p>
          <a:p>
            <a:pPr>
              <a:buFont typeface="Arial" charset="0"/>
              <a:buChar char="•"/>
            </a:pPr>
            <a:r>
              <a:rPr lang="fr-FR" sz="2800" dirty="0" smtClean="0">
                <a:sym typeface="Wingdings" pitchFamily="2" charset="2"/>
              </a:rPr>
              <a:t>Dissection carotidienne en l’absence d’hémorragie  </a:t>
            </a:r>
            <a:r>
              <a:rPr lang="fr-FR" sz="2800" dirty="0" err="1" smtClean="0">
                <a:sym typeface="Wingdings" pitchFamily="2" charset="2"/>
              </a:rPr>
              <a:t>héparinothérapie</a:t>
            </a:r>
            <a:r>
              <a:rPr lang="fr-FR" sz="2800" dirty="0" smtClean="0">
                <a:sym typeface="Wingdings" pitchFamily="2" charset="2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fr-FR" sz="2800" dirty="0" smtClean="0">
                <a:sym typeface="Wingdings" pitchFamily="2" charset="2"/>
              </a:rPr>
              <a:t>Lésion artérielle localisée   réparation chirurgicale ou </a:t>
            </a:r>
            <a:r>
              <a:rPr lang="fr-FR" sz="2800" dirty="0" err="1" smtClean="0">
                <a:sym typeface="Wingdings" pitchFamily="2" charset="2"/>
              </a:rPr>
              <a:t>endo</a:t>
            </a:r>
            <a:r>
              <a:rPr lang="fr-FR" sz="2800" dirty="0" smtClean="0">
                <a:sym typeface="Wingdings" pitchFamily="2" charset="2"/>
              </a:rPr>
              <a:t>-</a:t>
            </a:r>
            <a:r>
              <a:rPr lang="fr-FR" sz="2800" dirty="0" err="1" smtClean="0">
                <a:sym typeface="Wingdings" pitchFamily="2" charset="2"/>
              </a:rPr>
              <a:t>luminale</a:t>
            </a:r>
            <a:r>
              <a:rPr lang="fr-FR" sz="2800" dirty="0" smtClean="0">
                <a:sym typeface="Wingdings" pitchFamily="2" charset="2"/>
              </a:rPr>
              <a:t> voire </a:t>
            </a:r>
            <a:r>
              <a:rPr lang="fr-FR" sz="2800" dirty="0" err="1" smtClean="0">
                <a:sym typeface="Wingdings" pitchFamily="2" charset="2"/>
              </a:rPr>
              <a:t>embolisation</a:t>
            </a:r>
            <a:endParaRPr lang="fr-FR" sz="28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fr-FR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Traumatismes cervicaux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3429024" cy="5000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2- traumatismes ouvert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00100" y="1857364"/>
            <a:ext cx="145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Arme blanche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429388" y="2000240"/>
            <a:ext cx="122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Arme à feu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rot="10800000" flipV="1">
            <a:off x="2143108" y="1428736"/>
            <a:ext cx="13505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786314" y="1357298"/>
            <a:ext cx="214314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571868" y="1071546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Mécanisme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357554" y="2285992"/>
            <a:ext cx="159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Plaie iatrogène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 rot="16200000" flipH="1">
            <a:off x="3818539" y="1818283"/>
            <a:ext cx="642942" cy="6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contenu 1"/>
          <p:cNvSpPr txBox="1">
            <a:spLocks/>
          </p:cNvSpPr>
          <p:nvPr/>
        </p:nvSpPr>
        <p:spPr>
          <a:xfrm>
            <a:off x="357158" y="2643182"/>
            <a:ext cx="8229600" cy="400052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clinique: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r>
              <a:rPr lang="fr-FR" sz="2800" dirty="0" smtClean="0">
                <a:sym typeface="Wingdings" pitchFamily="2" charset="2"/>
              </a:rPr>
              <a:t>Hémorragie extériorisée.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r>
              <a:rPr lang="fr-FR" sz="2800" dirty="0" smtClean="0">
                <a:sym typeface="Wingdings" pitchFamily="2" charset="2"/>
              </a:rPr>
              <a:t>Hématome compressif.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r>
              <a:rPr lang="fr-FR" sz="2800" smtClean="0">
                <a:sym typeface="Wingdings" pitchFamily="2" charset="2"/>
              </a:rPr>
              <a:t>Thrill </a:t>
            </a:r>
            <a:r>
              <a:rPr lang="fr-FR" sz="2800" dirty="0" smtClean="0">
                <a:sym typeface="Wingdings" pitchFamily="2" charset="2"/>
              </a:rPr>
              <a:t>à la palpation  fistule </a:t>
            </a:r>
            <a:r>
              <a:rPr lang="fr-FR" sz="2800" dirty="0" err="1" smtClean="0">
                <a:sym typeface="Wingdings" pitchFamily="2" charset="2"/>
              </a:rPr>
              <a:t>artério</a:t>
            </a:r>
            <a:r>
              <a:rPr lang="fr-FR" sz="2800" dirty="0" smtClean="0">
                <a:sym typeface="Wingdings" pitchFamily="2" charset="2"/>
              </a:rPr>
              <a:t>-veineuse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Plaie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sèche.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* Plaies </a:t>
            </a:r>
            <a:r>
              <a:rPr kumimoji="0" lang="fr-FR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cervico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-thoraciques.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fr-FR" sz="2800" baseline="0" dirty="0" smtClean="0">
                <a:sym typeface="Wingdings" pitchFamily="2" charset="2"/>
              </a:rPr>
              <a:t>Point</a:t>
            </a:r>
            <a:r>
              <a:rPr lang="fr-FR" sz="2800" dirty="0" smtClean="0">
                <a:sym typeface="Wingdings" pitchFamily="2" charset="2"/>
              </a:rPr>
              <a:t> d’entrée au trajet </a:t>
            </a:r>
            <a:r>
              <a:rPr lang="fr-FR" sz="2800" dirty="0" err="1" smtClean="0">
                <a:sym typeface="Wingdings" pitchFamily="2" charset="2"/>
              </a:rPr>
              <a:t>basi</a:t>
            </a:r>
            <a:r>
              <a:rPr lang="fr-FR" sz="2800" dirty="0" smtClean="0">
                <a:sym typeface="Wingdings" pitchFamily="2" charset="2"/>
              </a:rPr>
              <a:t>-cervical.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Hémorragie extériorisée.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charset="0"/>
              <a:buChar char="•"/>
              <a:tabLst/>
              <a:defRPr/>
            </a:pPr>
            <a:r>
              <a:rPr lang="fr-FR" sz="2800" baseline="0" dirty="0" smtClean="0">
                <a:sym typeface="Wingdings" pitchFamily="2" charset="2"/>
              </a:rPr>
              <a:t>Hémothorax.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Manifestation isthmiques cérébrales ou d’un membre supérieur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57256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2- traumatismes veineux</a:t>
            </a:r>
          </a:p>
          <a:p>
            <a:pPr>
              <a:buFont typeface="Wingdings"/>
              <a:buChar char="à"/>
            </a:pPr>
            <a:r>
              <a:rPr lang="fr-FR" sz="2800" dirty="0" smtClean="0">
                <a:sym typeface="Wingdings" pitchFamily="2" charset="2"/>
              </a:rPr>
              <a:t>Risque d’embolie gazeuse.</a:t>
            </a:r>
          </a:p>
          <a:p>
            <a:pPr>
              <a:buFont typeface="Wingdings"/>
              <a:buChar char="à"/>
            </a:pPr>
            <a:r>
              <a:rPr lang="fr-FR" sz="2800" dirty="0" smtClean="0">
                <a:sym typeface="Wingdings" pitchFamily="2" charset="2"/>
              </a:rPr>
              <a:t>La restauration veineuse est délicate.</a:t>
            </a:r>
          </a:p>
          <a:p>
            <a:pPr>
              <a:buFont typeface="Wingdings"/>
              <a:buChar char="à"/>
            </a:pPr>
            <a:r>
              <a:rPr lang="fr-FR" sz="2800" dirty="0" smtClean="0">
                <a:sym typeface="Wingdings" pitchFamily="2" charset="2"/>
              </a:rPr>
              <a:t>Risque de thrombose secondaire.</a:t>
            </a: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4282" y="-285776"/>
            <a:ext cx="8643998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Traumatismes vasculaires thoraciques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200024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ouverts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429388" y="2000240"/>
            <a:ext cx="24128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Fermés +++</a:t>
            </a:r>
          </a:p>
          <a:p>
            <a:r>
              <a:rPr lang="fr-FR" dirty="0" smtClean="0"/>
              <a:t>Touchent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l’aorte isthmique +++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Tronc descendante</a:t>
            </a:r>
          </a:p>
          <a:p>
            <a:r>
              <a:rPr lang="fr-FR" dirty="0" smtClean="0"/>
              <a:t>Ou ascendante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rot="5400000">
            <a:off x="2107389" y="750075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5072066" y="642918"/>
            <a:ext cx="185738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85720" y="27146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Arme blanche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714612" y="264318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Arme à feu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 rot="10800000" flipV="1">
            <a:off x="857224" y="2357430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500298" y="228599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èche vers le bas 24"/>
          <p:cNvSpPr/>
          <p:nvPr/>
        </p:nvSpPr>
        <p:spPr>
          <a:xfrm>
            <a:off x="1428728" y="3214686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1142976" y="4000504"/>
            <a:ext cx="2041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Choc hémorragique </a:t>
            </a:r>
          </a:p>
          <a:p>
            <a:r>
              <a:rPr lang="fr-FR" dirty="0" smtClean="0"/>
              <a:t>et détresse </a:t>
            </a:r>
          </a:p>
          <a:p>
            <a:r>
              <a:rPr lang="fr-FR" dirty="0" smtClean="0"/>
              <a:t>respiratoire</a:t>
            </a: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229600" cy="59293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1- atteinte isthmique de l’aorte: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Mécanisme : cisaillement par décélération (AVP, chute d’un lieu élevé).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La rupture peut intéresser :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intima.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Intima + média.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3 tuniques  hémorragie cataclysmique  décès immédiat.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La forme clinique +++ : rupture s/s adventitielle.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Tableau : pseudo coarctation de l’aorte.</a:t>
            </a:r>
          </a:p>
          <a:p>
            <a:pPr>
              <a:buFont typeface="Arial" charset="0"/>
              <a:buChar char="•"/>
            </a:pPr>
            <a:r>
              <a:rPr lang="fr-FR" sz="2800" dirty="0" smtClean="0">
                <a:sym typeface="Wingdings" pitchFamily="2" charset="2"/>
              </a:rPr>
              <a:t>Diminution des pouls fémoraux.</a:t>
            </a:r>
          </a:p>
          <a:p>
            <a:pPr>
              <a:buFont typeface="Arial" charset="0"/>
              <a:buChar char="•"/>
            </a:pPr>
            <a:r>
              <a:rPr lang="fr-FR" sz="2800" dirty="0" smtClean="0">
                <a:sym typeface="Wingdings" pitchFamily="2" charset="2"/>
              </a:rPr>
              <a:t>Souffle systolique </a:t>
            </a:r>
            <a:r>
              <a:rPr lang="fr-FR" sz="2800" dirty="0" err="1" smtClean="0">
                <a:sym typeface="Wingdings" pitchFamily="2" charset="2"/>
              </a:rPr>
              <a:t>mediathoracique</a:t>
            </a:r>
            <a:r>
              <a:rPr lang="fr-FR" sz="2800" dirty="0" smtClean="0">
                <a:sym typeface="Wingdings" pitchFamily="2" charset="2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fr-FR" sz="2800" dirty="0" err="1" smtClean="0">
                <a:sym typeface="Wingdings" pitchFamily="2" charset="2"/>
              </a:rPr>
              <a:t>Anisotension</a:t>
            </a:r>
            <a:r>
              <a:rPr lang="fr-FR" sz="2800" dirty="0" smtClean="0">
                <a:sym typeface="Wingdings" pitchFamily="2" charset="2"/>
              </a:rPr>
              <a:t> entre membres &gt; et &lt;.</a:t>
            </a:r>
          </a:p>
          <a:p>
            <a:pPr>
              <a:buFont typeface="Arial" charset="0"/>
              <a:buChar char="•"/>
            </a:pPr>
            <a:r>
              <a:rPr lang="fr-FR" sz="2800" dirty="0" err="1" smtClean="0">
                <a:sym typeface="Wingdings" pitchFamily="2" charset="2"/>
              </a:rPr>
              <a:t>Anisophygmic</a:t>
            </a:r>
            <a:r>
              <a:rPr lang="fr-FR" sz="2800" dirty="0" smtClean="0">
                <a:sym typeface="Wingdings" pitchFamily="2" charset="2"/>
              </a:rPr>
              <a:t> entre membres &gt; et &lt;.</a:t>
            </a:r>
          </a:p>
          <a:p>
            <a:pPr>
              <a:buNone/>
            </a:pPr>
            <a:r>
              <a:rPr lang="fr-FR" sz="2800" dirty="0" err="1" smtClean="0">
                <a:sym typeface="Wingdings" pitchFamily="2" charset="2"/>
              </a:rPr>
              <a:t>Rx</a:t>
            </a:r>
            <a:r>
              <a:rPr lang="fr-FR" sz="2800" dirty="0" smtClean="0">
                <a:sym typeface="Wingdings" pitchFamily="2" charset="2"/>
              </a:rPr>
              <a:t> du thorax : élargissement du médiastin déviation de la trachée.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Abaissement de la bronche souche gauche.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Effacement des contours de la crosse aortique.</a:t>
            </a:r>
          </a:p>
          <a:p>
            <a:pPr>
              <a:buNone/>
            </a:pPr>
            <a:r>
              <a:rPr lang="fr-FR" sz="2800" dirty="0" err="1" smtClean="0">
                <a:sym typeface="Wingdings" pitchFamily="2" charset="2"/>
              </a:rPr>
              <a:t>Angioscanner</a:t>
            </a:r>
            <a:r>
              <a:rPr lang="fr-FR" sz="2800" dirty="0" smtClean="0">
                <a:sym typeface="Wingdings" pitchFamily="2" charset="2"/>
              </a:rPr>
              <a:t> +++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Traitement chirurgical.</a:t>
            </a: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28860" y="64291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43108" y="642918"/>
            <a:ext cx="375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Autres atteintes thoraciques artérielles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928926" y="1214422"/>
            <a:ext cx="2411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Tronc brachiocéphalique</a:t>
            </a: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4282" y="-285776"/>
            <a:ext cx="8643998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Traumatismes vasculaires des membres</a:t>
            </a:r>
            <a:endParaRPr lang="fr-FR" sz="36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3429024" cy="5000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introduction</a:t>
            </a:r>
          </a:p>
        </p:txBody>
      </p:sp>
      <p:sp>
        <p:nvSpPr>
          <p:cNvPr id="18" name="Espace réservé du contenu 1"/>
          <p:cNvSpPr txBox="1">
            <a:spLocks/>
          </p:cNvSpPr>
          <p:nvPr/>
        </p:nvSpPr>
        <p:spPr>
          <a:xfrm>
            <a:off x="214282" y="1142984"/>
            <a:ext cx="8229600" cy="4000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90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% des traumatismes artériels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r>
              <a:rPr lang="fr-FR" sz="2800" baseline="0" dirty="0" smtClean="0">
                <a:sym typeface="Wingdings" pitchFamily="2" charset="2"/>
              </a:rPr>
              <a:t>Comprennent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Les traumatismes classiques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charset="0"/>
              <a:buChar char="•"/>
              <a:tabLst/>
              <a:defRPr/>
            </a:pPr>
            <a:r>
              <a:rPr lang="fr-FR" sz="2800" baseline="0" dirty="0" smtClean="0">
                <a:sym typeface="Wingdings" pitchFamily="2" charset="2"/>
              </a:rPr>
              <a:t>Les traumatismes iatrogènes (cathétérisme).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Accidents spécifiques à la toxicomanie.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4282" y="-285776"/>
            <a:ext cx="8643998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Traumatismes vasculaires abdomino-pelvienne</a:t>
            </a:r>
            <a:endParaRPr lang="fr-FR" sz="28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214678" y="642918"/>
            <a:ext cx="3429024" cy="5000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err="1" smtClean="0">
                <a:sym typeface="Wingdings" pitchFamily="2" charset="2"/>
              </a:rPr>
              <a:t>etiologies</a:t>
            </a:r>
            <a:endParaRPr lang="fr-FR" sz="2800" dirty="0" smtClean="0">
              <a:sym typeface="Wingdings" pitchFamily="2" charset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00166" y="2143116"/>
            <a:ext cx="21595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Ouverts</a:t>
            </a:r>
          </a:p>
          <a:p>
            <a:r>
              <a:rPr lang="fr-FR" dirty="0" err="1" smtClean="0"/>
              <a:t>Polytraumatismes</a:t>
            </a:r>
            <a:endParaRPr lang="fr-FR" dirty="0" smtClean="0"/>
          </a:p>
          <a:p>
            <a:r>
              <a:rPr lang="fr-FR" dirty="0" smtClean="0"/>
              <a:t>Plaies pénétrantes </a:t>
            </a:r>
          </a:p>
          <a:p>
            <a:r>
              <a:rPr lang="fr-FR" dirty="0" smtClean="0"/>
              <a:t>(armes blanches </a:t>
            </a:r>
          </a:p>
          <a:p>
            <a:r>
              <a:rPr lang="fr-FR" dirty="0" smtClean="0"/>
              <a:t>Armes à feu)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286512" y="2071678"/>
            <a:ext cx="22198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Fermés</a:t>
            </a:r>
          </a:p>
          <a:p>
            <a:r>
              <a:rPr lang="fr-FR" dirty="0" smtClean="0"/>
              <a:t>Contusions écrasement</a:t>
            </a:r>
          </a:p>
          <a:p>
            <a:pPr>
              <a:buFontTx/>
              <a:buChar char="-"/>
            </a:pPr>
            <a:r>
              <a:rPr lang="fr-FR" dirty="0" smtClean="0"/>
              <a:t>Du bassins</a:t>
            </a:r>
          </a:p>
          <a:p>
            <a:pPr>
              <a:buFontTx/>
              <a:buChar char="-"/>
            </a:pPr>
            <a:r>
              <a:rPr lang="fr-FR" dirty="0" smtClean="0"/>
              <a:t> vertébrales</a:t>
            </a:r>
          </a:p>
          <a:p>
            <a:r>
              <a:rPr lang="fr-FR" dirty="0" smtClean="0"/>
              <a:t>Angioplasties</a:t>
            </a:r>
          </a:p>
          <a:p>
            <a:r>
              <a:rPr lang="fr-FR" dirty="0" smtClean="0"/>
              <a:t>Décélération </a:t>
            </a:r>
            <a:r>
              <a:rPr lang="fr-FR" dirty="0" smtClean="0">
                <a:sym typeface="Wingdings" pitchFamily="2" charset="2"/>
              </a:rPr>
              <a:t> </a:t>
            </a:r>
          </a:p>
          <a:p>
            <a:r>
              <a:rPr lang="fr-FR" dirty="0" smtClean="0">
                <a:sym typeface="Wingdings" pitchFamily="2" charset="2"/>
              </a:rPr>
              <a:t>Élongation</a:t>
            </a:r>
          </a:p>
          <a:p>
            <a:r>
              <a:rPr lang="fr-FR" dirty="0" smtClean="0">
                <a:sym typeface="Wingdings" pitchFamily="2" charset="2"/>
              </a:rPr>
              <a:t>Vasculaires</a:t>
            </a:r>
          </a:p>
          <a:p>
            <a:r>
              <a:rPr lang="fr-FR" dirty="0" smtClean="0">
                <a:sym typeface="Wingdings" pitchFamily="2" charset="2"/>
              </a:rPr>
              <a:t>Arrachements</a:t>
            </a:r>
          </a:p>
          <a:p>
            <a:r>
              <a:rPr lang="fr-FR" dirty="0" smtClean="0">
                <a:sym typeface="Wingdings" pitchFamily="2" charset="2"/>
              </a:rPr>
              <a:t>du pédicule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rot="5400000">
            <a:off x="2428860" y="1071546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929190" y="1000108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428728" y="3857628"/>
            <a:ext cx="2249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Actes médicaux:</a:t>
            </a:r>
          </a:p>
          <a:p>
            <a:r>
              <a:rPr lang="fr-FR" dirty="0" err="1" smtClean="0"/>
              <a:t>Coelio</a:t>
            </a:r>
            <a:r>
              <a:rPr lang="fr-FR" dirty="0" smtClean="0"/>
              <a:t>, ponction, </a:t>
            </a:r>
          </a:p>
          <a:p>
            <a:r>
              <a:rPr lang="fr-FR" dirty="0" smtClean="0"/>
              <a:t>hernie discale,</a:t>
            </a:r>
          </a:p>
          <a:p>
            <a:r>
              <a:rPr lang="fr-FR" dirty="0" smtClean="0"/>
              <a:t>Chirurgie du cotyle)</a:t>
            </a: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214678" y="-24"/>
            <a:ext cx="3429024" cy="5000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err="1" smtClean="0">
                <a:sym typeface="Wingdings" pitchFamily="2" charset="2"/>
              </a:rPr>
              <a:t>Anapath</a:t>
            </a:r>
            <a:endParaRPr lang="fr-FR" sz="2800" dirty="0" smtClean="0">
              <a:sym typeface="Wingdings" pitchFamily="2" charset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0034" y="1428736"/>
            <a:ext cx="2326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Thrombose </a:t>
            </a:r>
          </a:p>
          <a:p>
            <a:r>
              <a:rPr lang="fr-FR" dirty="0" smtClean="0"/>
              <a:t>avec / sans ischémie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868" y="1500174"/>
            <a:ext cx="2698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Fistules </a:t>
            </a:r>
            <a:r>
              <a:rPr lang="fr-FR" dirty="0" err="1" smtClean="0"/>
              <a:t>artério</a:t>
            </a:r>
            <a:r>
              <a:rPr lang="fr-FR" dirty="0" smtClean="0"/>
              <a:t>-veineuse</a:t>
            </a:r>
          </a:p>
          <a:p>
            <a:r>
              <a:rPr lang="fr-FR" dirty="0" smtClean="0">
                <a:sym typeface="Wingdings" pitchFamily="2" charset="2"/>
              </a:rPr>
              <a:t>± lésions associés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rot="10800000" flipV="1">
            <a:off x="1285852" y="428604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929190" y="35716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3536149" y="96438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473459" y="1428736"/>
            <a:ext cx="1813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Hémorragie</a:t>
            </a:r>
          </a:p>
          <a:p>
            <a:r>
              <a:rPr lang="fr-FR" dirty="0" err="1" smtClean="0"/>
              <a:t>Hémopéritoine</a:t>
            </a:r>
            <a:r>
              <a:rPr lang="fr-FR" dirty="0" smtClean="0"/>
              <a:t>, </a:t>
            </a:r>
          </a:p>
          <a:p>
            <a:r>
              <a:rPr lang="fr-FR" dirty="0" smtClean="0"/>
              <a:t>hématome </a:t>
            </a:r>
            <a:endParaRPr lang="fr-FR" dirty="0"/>
          </a:p>
        </p:txBody>
      </p:sp>
      <p:sp>
        <p:nvSpPr>
          <p:cNvPr id="14" name="Espace réservé du contenu 1"/>
          <p:cNvSpPr txBox="1">
            <a:spLocks/>
          </p:cNvSpPr>
          <p:nvPr/>
        </p:nvSpPr>
        <p:spPr>
          <a:xfrm>
            <a:off x="3071802" y="2500306"/>
            <a:ext cx="3429024" cy="50006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Examens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fr-FR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paracliniques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14678" y="2928934"/>
            <a:ext cx="2511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/>
              <a:t>Écho </a:t>
            </a:r>
            <a:r>
              <a:rPr lang="fr-FR" dirty="0" smtClean="0">
                <a:sym typeface="Wingdings" pitchFamily="2" charset="2"/>
              </a:rPr>
              <a:t>± </a:t>
            </a:r>
            <a:r>
              <a:rPr lang="fr-FR" dirty="0" err="1" smtClean="0">
                <a:sym typeface="Wingdings" pitchFamily="2" charset="2"/>
              </a:rPr>
              <a:t>artériographiquc</a:t>
            </a:r>
            <a:endParaRPr lang="fr-FR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fr-FR" dirty="0" err="1" smtClean="0">
                <a:sym typeface="Wingdings" pitchFamily="2" charset="2"/>
              </a:rPr>
              <a:t>angioscanner</a:t>
            </a:r>
            <a:endParaRPr lang="fr-FR" dirty="0" smtClean="0">
              <a:sym typeface="Wingdings" pitchFamily="2" charset="2"/>
            </a:endParaRPr>
          </a:p>
        </p:txBody>
      </p:sp>
      <p:sp>
        <p:nvSpPr>
          <p:cNvPr id="16" name="Espace réservé du contenu 1"/>
          <p:cNvSpPr txBox="1">
            <a:spLocks/>
          </p:cNvSpPr>
          <p:nvPr/>
        </p:nvSpPr>
        <p:spPr>
          <a:xfrm>
            <a:off x="3071802" y="3643314"/>
            <a:ext cx="3254841" cy="386901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traitement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14678" y="4071943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" pitchFamily="2" charset="2"/>
              </a:rPr>
              <a:t>Chirurgie conventionnelle / </a:t>
            </a:r>
            <a:r>
              <a:rPr lang="fr-FR" dirty="0" err="1" smtClean="0">
                <a:sym typeface="Wingdings" pitchFamily="2" charset="2"/>
              </a:rPr>
              <a:t>endovasculaire</a:t>
            </a:r>
            <a:endParaRPr lang="fr-FR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214678" y="-24"/>
            <a:ext cx="3429024" cy="7858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Mécanismes et types de plaies vasculaires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0034" y="1428736"/>
            <a:ext cx="2407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Ouverts</a:t>
            </a:r>
          </a:p>
          <a:p>
            <a:r>
              <a:rPr lang="fr-FR" dirty="0" smtClean="0"/>
              <a:t>Section partielle</a:t>
            </a:r>
          </a:p>
          <a:p>
            <a:r>
              <a:rPr lang="fr-FR" dirty="0" smtClean="0"/>
              <a:t>Ou complète de l’artère</a:t>
            </a:r>
          </a:p>
          <a:p>
            <a:r>
              <a:rPr lang="fr-FR" dirty="0" smtClean="0"/>
              <a:t>Ou de la veine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868" y="1500174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Plaie par balle</a:t>
            </a:r>
            <a:endParaRPr lang="fr-FR" dirty="0" smtClean="0">
              <a:sym typeface="Wingdings" pitchFamily="2" charset="2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16200000" flipH="1">
            <a:off x="4929190" y="2143116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6000760" y="714356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4037009" y="103503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414703" y="1428736"/>
            <a:ext cx="28007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Fermés </a:t>
            </a:r>
          </a:p>
          <a:p>
            <a:r>
              <a:rPr lang="fr-FR" dirty="0" smtClean="0"/>
              <a:t>Mécanismes indirecte,</a:t>
            </a:r>
          </a:p>
          <a:p>
            <a:r>
              <a:rPr lang="fr-FR" dirty="0" smtClean="0"/>
              <a:t>Étirements,</a:t>
            </a:r>
          </a:p>
          <a:p>
            <a:r>
              <a:rPr lang="fr-FR" dirty="0" err="1" smtClean="0"/>
              <a:t>Décéleration</a:t>
            </a:r>
            <a:endParaRPr lang="fr-FR" dirty="0" smtClean="0"/>
          </a:p>
          <a:p>
            <a:r>
              <a:rPr lang="fr-FR" dirty="0" smtClean="0"/>
              <a:t>Compression</a:t>
            </a:r>
          </a:p>
          <a:p>
            <a:r>
              <a:rPr lang="fr-FR" dirty="0" smtClean="0"/>
              <a:t>Souvent associés à des </a:t>
            </a:r>
          </a:p>
          <a:p>
            <a:r>
              <a:rPr lang="fr-FR" dirty="0" smtClean="0"/>
              <a:t>Lésions </a:t>
            </a:r>
            <a:r>
              <a:rPr lang="fr-FR" dirty="0" err="1" smtClean="0"/>
              <a:t>ostéo</a:t>
            </a:r>
            <a:r>
              <a:rPr lang="fr-FR" dirty="0" smtClean="0"/>
              <a:t>-articulaires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 rot="10800000" flipV="1">
            <a:off x="1438252" y="581004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5400000">
            <a:off x="3071802" y="1928802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714480" y="2857496"/>
            <a:ext cx="21339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Création d’une</a:t>
            </a:r>
          </a:p>
          <a:p>
            <a:r>
              <a:rPr lang="fr-FR" dirty="0" smtClean="0">
                <a:sym typeface="Wingdings" pitchFamily="2" charset="2"/>
              </a:rPr>
              <a:t>Cavité permanente</a:t>
            </a:r>
          </a:p>
          <a:p>
            <a:r>
              <a:rPr lang="fr-FR" dirty="0" smtClean="0">
                <a:sym typeface="Wingdings" pitchFamily="2" charset="2"/>
              </a:rPr>
              <a:t>Constitué de</a:t>
            </a:r>
          </a:p>
          <a:p>
            <a:r>
              <a:rPr lang="fr-FR" dirty="0" smtClean="0">
                <a:sym typeface="Wingdings" pitchFamily="2" charset="2"/>
              </a:rPr>
              <a:t>Tissus broyés par </a:t>
            </a:r>
          </a:p>
          <a:p>
            <a:r>
              <a:rPr lang="fr-FR" dirty="0" smtClean="0">
                <a:sym typeface="Wingdings" pitchFamily="2" charset="2"/>
              </a:rPr>
              <a:t>Le </a:t>
            </a:r>
            <a:r>
              <a:rPr lang="fr-FR" dirty="0" err="1" smtClean="0">
                <a:sym typeface="Wingdings" pitchFamily="2" charset="2"/>
              </a:rPr>
              <a:t>projectil</a:t>
            </a:r>
            <a:endParaRPr lang="fr-FR" dirty="0" smtClean="0">
              <a:sym typeface="Wingdings" pitchFamily="2" charset="2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786314" y="2928934"/>
            <a:ext cx="1364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Cavité</a:t>
            </a:r>
          </a:p>
          <a:p>
            <a:r>
              <a:rPr lang="fr-FR" dirty="0" smtClean="0">
                <a:sym typeface="Wingdings" pitchFamily="2" charset="2"/>
              </a:rPr>
              <a:t>Temporaire</a:t>
            </a:r>
          </a:p>
          <a:p>
            <a:r>
              <a:rPr lang="fr-FR" dirty="0" smtClean="0">
                <a:sym typeface="Wingdings" pitchFamily="2" charset="2"/>
              </a:rPr>
              <a:t>Sur le trajet</a:t>
            </a:r>
          </a:p>
          <a:p>
            <a:r>
              <a:rPr lang="fr-FR" dirty="0" smtClean="0">
                <a:sym typeface="Wingdings" pitchFamily="2" charset="2"/>
              </a:rPr>
              <a:t>Du </a:t>
            </a:r>
            <a:r>
              <a:rPr lang="fr-FR" dirty="0" err="1" smtClean="0">
                <a:sym typeface="Wingdings" pitchFamily="2" charset="2"/>
              </a:rPr>
              <a:t>projectil</a:t>
            </a:r>
            <a:endParaRPr lang="fr-FR" dirty="0" smtClean="0">
              <a:sym typeface="Wingdings" pitchFamily="2" charset="2"/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rot="16200000" flipH="1">
            <a:off x="3536149" y="4179099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rot="5400000">
            <a:off x="4786314" y="428625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643306" y="4714884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Onde de choc</a:t>
            </a:r>
            <a:endParaRPr lang="fr-FR" dirty="0" smtClean="0">
              <a:sym typeface="Wingdings" pitchFamily="2" charset="2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 rot="5400000">
            <a:off x="4287042" y="52855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3786182" y="5572140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Refoulement</a:t>
            </a:r>
          </a:p>
          <a:p>
            <a:r>
              <a:rPr lang="fr-FR" dirty="0" smtClean="0">
                <a:sym typeface="Wingdings" pitchFamily="2" charset="2"/>
              </a:rPr>
              <a:t>Brutal des tissus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001056" cy="5857892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AutoNum type="romanUcPeriod"/>
            </a:pPr>
            <a:r>
              <a:rPr lang="fr-FR" sz="3200" dirty="0" smtClean="0"/>
              <a:t>généralités </a:t>
            </a:r>
          </a:p>
          <a:p>
            <a:pPr marL="571500" indent="-571500">
              <a:buAutoNum type="romanUcPeriod"/>
            </a:pPr>
            <a:r>
              <a:rPr lang="fr-FR" sz="3200" dirty="0" smtClean="0"/>
              <a:t>Traumatismes cervicaux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Traumatismes fermés.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Traumatismes ouverts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Plaies </a:t>
            </a:r>
            <a:r>
              <a:rPr lang="fr-FR" sz="3200" dirty="0" err="1" smtClean="0"/>
              <a:t>cervico</a:t>
            </a:r>
            <a:r>
              <a:rPr lang="fr-FR" sz="3200" dirty="0" smtClean="0"/>
              <a:t>-thoraciques.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Traumatismes veineux.</a:t>
            </a:r>
          </a:p>
          <a:p>
            <a:pPr marL="571500" indent="-571500">
              <a:buNone/>
            </a:pPr>
            <a:r>
              <a:rPr lang="fr-FR" sz="3200" dirty="0" smtClean="0"/>
              <a:t>III. Traumatiques vasculaires thoraciques.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Rupture isthmique de l’aorte.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Les autres atteintes artérielles.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Atteintes veineuses.</a:t>
            </a:r>
          </a:p>
          <a:p>
            <a:pPr marL="571500" indent="-571500">
              <a:buNone/>
            </a:pPr>
            <a:r>
              <a:rPr lang="fr-FR" sz="3200" dirty="0" smtClean="0"/>
              <a:t>IV. Traumatismes vasculaires abdomino-pelviens.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étiologie.</a:t>
            </a:r>
          </a:p>
          <a:p>
            <a:pPr marL="571500" indent="-571500">
              <a:buAutoNum type="arabicPeriod"/>
            </a:pPr>
            <a:r>
              <a:rPr lang="fr-FR" sz="3200" dirty="0" err="1" smtClean="0"/>
              <a:t>Anapath</a:t>
            </a:r>
            <a:endParaRPr lang="fr-FR" sz="3200" dirty="0" smtClean="0"/>
          </a:p>
          <a:p>
            <a:pPr marL="571500" indent="-571500">
              <a:buAutoNum type="arabicPeriod"/>
            </a:pPr>
            <a:r>
              <a:rPr lang="fr-FR" sz="3200" dirty="0" smtClean="0"/>
              <a:t>Présentations </a:t>
            </a:r>
            <a:r>
              <a:rPr lang="fr-FR" sz="3200" dirty="0" err="1" smtClean="0"/>
              <a:t>anatomo</a:t>
            </a:r>
            <a:r>
              <a:rPr lang="fr-FR" sz="3200" dirty="0" smtClean="0"/>
              <a:t>-cliniques.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Examens para-cliniques.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Traitement.</a:t>
            </a:r>
          </a:p>
        </p:txBody>
      </p:sp>
    </p:spTree>
  </p:cSld>
  <p:clrMapOvr>
    <a:masterClrMapping/>
  </p:clrMapOvr>
  <p:transition spd="med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sz="quarter" idx="1"/>
          </p:nvPr>
        </p:nvSpPr>
        <p:spPr>
          <a:xfrm>
            <a:off x="2643174" y="-24"/>
            <a:ext cx="3429024" cy="5000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Plaies artérielles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0034" y="142873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franches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rot="10800000" flipV="1">
            <a:off x="1285852" y="428604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929190" y="35716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473459" y="14287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contuses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286116" y="2214554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Figure 1.2.3 page 2</a:t>
            </a: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image0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7643834" y="0"/>
            <a:ext cx="150016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sz="quarter" idx="1"/>
          </p:nvPr>
        </p:nvSpPr>
        <p:spPr>
          <a:xfrm>
            <a:off x="2643174" y="-24"/>
            <a:ext cx="4357718" cy="7858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Topographies des lésions vasculaires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8596" y="185736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Sites </a:t>
            </a:r>
            <a:r>
              <a:rPr lang="fr-FR" dirty="0" err="1" smtClean="0"/>
              <a:t>preferentiels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rot="10800000" flipV="1">
            <a:off x="857224" y="928670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715008" y="71435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138049" y="1785926"/>
            <a:ext cx="29290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territoires artériels</a:t>
            </a:r>
          </a:p>
          <a:p>
            <a:r>
              <a:rPr lang="fr-FR" dirty="0" smtClean="0"/>
              <a:t>Dangereux</a:t>
            </a:r>
          </a:p>
          <a:p>
            <a:pPr>
              <a:buFontTx/>
              <a:buChar char="-"/>
            </a:pPr>
            <a:r>
              <a:rPr lang="fr-FR" dirty="0" err="1" smtClean="0"/>
              <a:t>Artére</a:t>
            </a:r>
            <a:r>
              <a:rPr lang="fr-FR" dirty="0" smtClean="0"/>
              <a:t> fémorale commune</a:t>
            </a:r>
          </a:p>
          <a:p>
            <a:pPr>
              <a:buFontTx/>
              <a:buChar char="-"/>
            </a:pPr>
            <a:r>
              <a:rPr lang="fr-FR" dirty="0" err="1" smtClean="0"/>
              <a:t>Artére</a:t>
            </a:r>
            <a:r>
              <a:rPr lang="fr-FR" dirty="0" smtClean="0"/>
              <a:t> </a:t>
            </a:r>
            <a:r>
              <a:rPr lang="fr-FR" dirty="0" err="1" smtClean="0"/>
              <a:t>poplites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err="1" smtClean="0"/>
              <a:t>Artére</a:t>
            </a:r>
            <a:r>
              <a:rPr lang="fr-FR" dirty="0" smtClean="0"/>
              <a:t> brachiale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85720" y="2285992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60 %</a:t>
            </a:r>
          </a:p>
          <a:p>
            <a:r>
              <a:rPr lang="fr-FR" dirty="0" smtClean="0"/>
              <a:t>Membres inférieurs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857356" y="2285992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30 %</a:t>
            </a:r>
          </a:p>
          <a:p>
            <a:r>
              <a:rPr lang="fr-FR" dirty="0" smtClean="0"/>
              <a:t>Membres supérieurs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1472" y="3357562"/>
            <a:ext cx="30572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vaisseaux les plus</a:t>
            </a:r>
          </a:p>
          <a:p>
            <a:r>
              <a:rPr lang="fr-FR" dirty="0" smtClean="0"/>
              <a:t>Exposés</a:t>
            </a:r>
          </a:p>
          <a:p>
            <a:r>
              <a:rPr lang="fr-FR" dirty="0" err="1" smtClean="0"/>
              <a:t>Artére</a:t>
            </a:r>
            <a:r>
              <a:rPr lang="fr-FR" dirty="0" smtClean="0"/>
              <a:t> poplitée</a:t>
            </a:r>
          </a:p>
          <a:p>
            <a:r>
              <a:rPr lang="fr-FR" dirty="0" err="1" smtClean="0"/>
              <a:t>Artére</a:t>
            </a:r>
            <a:r>
              <a:rPr lang="fr-FR" dirty="0" smtClean="0"/>
              <a:t> branchiale</a:t>
            </a:r>
          </a:p>
          <a:p>
            <a:r>
              <a:rPr lang="fr-FR" dirty="0" err="1" smtClean="0"/>
              <a:t>Artére</a:t>
            </a:r>
            <a:r>
              <a:rPr lang="fr-FR" dirty="0" smtClean="0"/>
              <a:t> fémorale superficielle</a:t>
            </a: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sz="quarter" idx="1"/>
          </p:nvPr>
        </p:nvSpPr>
        <p:spPr>
          <a:xfrm>
            <a:off x="2857488" y="0"/>
            <a:ext cx="4357718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err="1" smtClean="0">
                <a:sym typeface="Wingdings" pitchFamily="2" charset="2"/>
              </a:rPr>
              <a:t>symptologies</a:t>
            </a:r>
            <a:endParaRPr lang="fr-FR" sz="2800" dirty="0" smtClean="0">
              <a:sym typeface="Wingdings" pitchFamily="2" charset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185736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Signes hémorragiques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rot="10800000" flipV="1">
            <a:off x="857224" y="928670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715008" y="71435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138049" y="1636835"/>
            <a:ext cx="291618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Signes ischémiques</a:t>
            </a:r>
          </a:p>
          <a:p>
            <a:pPr marL="342900" indent="-342900">
              <a:buAutoNum type="arabicParenR"/>
            </a:pPr>
            <a:r>
              <a:rPr lang="fr-FR" dirty="0" smtClean="0"/>
              <a:t>Ischémie aigue</a:t>
            </a:r>
            <a:endParaRPr lang="fr-FR" dirty="0"/>
          </a:p>
          <a:p>
            <a:pPr marL="342900" indent="-342900"/>
            <a:r>
              <a:rPr lang="fr-FR" dirty="0" err="1" smtClean="0"/>
              <a:t>Sensitivo</a:t>
            </a:r>
            <a:r>
              <a:rPr lang="fr-FR" dirty="0" smtClean="0"/>
              <a:t>-matrice</a:t>
            </a:r>
          </a:p>
          <a:p>
            <a:pPr marL="342900" indent="-342900"/>
            <a:r>
              <a:rPr lang="fr-FR" dirty="0" smtClean="0">
                <a:sym typeface="Wingdings" pitchFamily="2" charset="2"/>
              </a:rPr>
              <a:t> </a:t>
            </a:r>
          </a:p>
          <a:p>
            <a:pPr marL="342900" indent="-342900">
              <a:buFontTx/>
              <a:buChar char="-"/>
            </a:pPr>
            <a:r>
              <a:rPr lang="fr-FR" dirty="0" err="1" smtClean="0">
                <a:sym typeface="Wingdings" pitchFamily="2" charset="2"/>
              </a:rPr>
              <a:t>Paleur</a:t>
            </a:r>
            <a:endParaRPr lang="fr-FR" dirty="0" smtClean="0">
              <a:sym typeface="Wingdings" pitchFamily="2" charset="2"/>
            </a:endParaRPr>
          </a:p>
          <a:p>
            <a:pPr marL="342900" indent="-342900">
              <a:buFontTx/>
              <a:buChar char="-"/>
            </a:pPr>
            <a:r>
              <a:rPr lang="fr-FR" dirty="0" smtClean="0">
                <a:sym typeface="Wingdings" pitchFamily="2" charset="2"/>
              </a:rPr>
              <a:t>Douleur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sym typeface="Wingdings" pitchFamily="2" charset="2"/>
              </a:rPr>
              <a:t>Froideur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sym typeface="Wingdings" pitchFamily="2" charset="2"/>
              </a:rPr>
              <a:t>Paralysie et </a:t>
            </a:r>
            <a:r>
              <a:rPr lang="fr-FR" dirty="0" err="1" smtClean="0">
                <a:sym typeface="Wingdings" pitchFamily="2" charset="2"/>
              </a:rPr>
              <a:t>anésthésie</a:t>
            </a:r>
            <a:endParaRPr lang="fr-FR" dirty="0" smtClean="0">
              <a:sym typeface="Wingdings" pitchFamily="2" charset="2"/>
            </a:endParaRPr>
          </a:p>
          <a:p>
            <a:pPr marL="342900" indent="-342900">
              <a:buFontTx/>
              <a:buChar char="-"/>
            </a:pPr>
            <a:r>
              <a:rPr lang="fr-FR" dirty="0" smtClean="0">
                <a:sym typeface="Wingdings" pitchFamily="2" charset="2"/>
              </a:rPr>
              <a:t>Absence de pouls</a:t>
            </a:r>
          </a:p>
          <a:p>
            <a:pPr marL="342900" indent="-342900"/>
            <a:r>
              <a:rPr lang="fr-FR" dirty="0" smtClean="0">
                <a:sym typeface="Wingdings" pitchFamily="2" charset="2"/>
              </a:rPr>
              <a:t>2) Ischémie </a:t>
            </a:r>
            <a:r>
              <a:rPr lang="fr-FR" dirty="0" err="1" smtClean="0">
                <a:sym typeface="Wingdings" pitchFamily="2" charset="2"/>
              </a:rPr>
              <a:t>sub-aigue</a:t>
            </a:r>
            <a:endParaRPr lang="fr-FR" dirty="0" smtClean="0">
              <a:sym typeface="Wingdings" pitchFamily="2" charset="2"/>
            </a:endParaRPr>
          </a:p>
          <a:p>
            <a:pPr marL="342900" indent="-342900"/>
            <a:r>
              <a:rPr lang="fr-FR" dirty="0" smtClean="0">
                <a:sym typeface="Wingdings" pitchFamily="2" charset="2"/>
              </a:rPr>
              <a:t>Fréquente</a:t>
            </a:r>
          </a:p>
          <a:p>
            <a:pPr marL="342900" indent="-342900">
              <a:buFontTx/>
              <a:buChar char="-"/>
            </a:pPr>
            <a:r>
              <a:rPr lang="fr-FR" dirty="0" err="1" smtClean="0">
                <a:sym typeface="Wingdings" pitchFamily="2" charset="2"/>
              </a:rPr>
              <a:t>Paleur</a:t>
            </a:r>
            <a:r>
              <a:rPr lang="fr-FR" dirty="0" smtClean="0">
                <a:sym typeface="Wingdings" pitchFamily="2" charset="2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sym typeface="Wingdings" pitchFamily="2" charset="2"/>
              </a:rPr>
              <a:t>Froideur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sym typeface="Wingdings" pitchFamily="2" charset="2"/>
              </a:rPr>
              <a:t>Pouls absents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sym typeface="Wingdings" pitchFamily="2" charset="2"/>
              </a:rPr>
              <a:t>Examen neurologique</a:t>
            </a:r>
          </a:p>
          <a:p>
            <a:pPr marL="342900" indent="-342900"/>
            <a:r>
              <a:rPr lang="fr-FR" dirty="0" smtClean="0">
                <a:sym typeface="Wingdings" pitchFamily="2" charset="2"/>
              </a:rPr>
              <a:t>Normal</a:t>
            </a:r>
          </a:p>
          <a:p>
            <a:pPr marL="342900" indent="-342900"/>
            <a:r>
              <a:rPr lang="fr-FR" dirty="0" smtClean="0">
                <a:sym typeface="Wingdings" pitchFamily="2" charset="2"/>
              </a:rPr>
              <a:t>3) Syndrome des loges</a:t>
            </a:r>
          </a:p>
          <a:p>
            <a:pPr marL="342900" indent="-342900"/>
            <a:r>
              <a:rPr lang="fr-FR" dirty="0" smtClean="0">
                <a:sym typeface="Wingdings" pitchFamily="2" charset="2"/>
              </a:rPr>
              <a:t>4) Fistule </a:t>
            </a:r>
            <a:r>
              <a:rPr lang="fr-FR" dirty="0" err="1" smtClean="0">
                <a:sym typeface="Wingdings" pitchFamily="2" charset="2"/>
              </a:rPr>
              <a:t>artério</a:t>
            </a:r>
            <a:r>
              <a:rPr lang="fr-FR" dirty="0" smtClean="0">
                <a:sym typeface="Wingdings" pitchFamily="2" charset="2"/>
              </a:rPr>
              <a:t>-veineuse</a:t>
            </a:r>
            <a:endParaRPr lang="fr-FR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0" y="2643182"/>
            <a:ext cx="2000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Hématome</a:t>
            </a:r>
          </a:p>
          <a:p>
            <a:r>
              <a:rPr lang="fr-FR" dirty="0" smtClean="0"/>
              <a:t>Rarement pulsatile</a:t>
            </a:r>
          </a:p>
          <a:p>
            <a:r>
              <a:rPr lang="fr-FR" dirty="0" smtClean="0"/>
              <a:t>Expansif/</a:t>
            </a:r>
          </a:p>
          <a:p>
            <a:r>
              <a:rPr lang="fr-FR" dirty="0" smtClean="0"/>
              <a:t>compressif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928794" y="271462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Hémorragie externe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2285984" y="228599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10800000" flipV="1">
            <a:off x="714348" y="228599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sz="quarter" idx="1"/>
          </p:nvPr>
        </p:nvSpPr>
        <p:spPr>
          <a:xfrm>
            <a:off x="2857488" y="0"/>
            <a:ext cx="4357718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Examens complémentaires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4282" y="1500174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echodoppler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rot="10800000" flipV="1">
            <a:off x="1071538" y="571480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715008" y="71435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786578" y="207167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Artériographie</a:t>
            </a:r>
          </a:p>
        </p:txBody>
      </p:sp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sz="quarter" idx="1"/>
          </p:nvPr>
        </p:nvSpPr>
        <p:spPr>
          <a:xfrm>
            <a:off x="2857488" y="0"/>
            <a:ext cx="4357718" cy="5000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Arbre décisionnel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rot="10800000" flipV="1">
            <a:off x="1000100" y="642918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715008" y="71435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contenu 1"/>
          <p:cNvSpPr txBox="1">
            <a:spLocks/>
          </p:cNvSpPr>
          <p:nvPr/>
        </p:nvSpPr>
        <p:spPr>
          <a:xfrm>
            <a:off x="2214546" y="500042"/>
            <a:ext cx="4143404" cy="71438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Traumatisme vasculaire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fr-FR" sz="2800" dirty="0" smtClean="0">
                <a:sym typeface="Wingdings" pitchFamily="2" charset="2"/>
              </a:rPr>
              <a:t>Des membres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158" y="1428736"/>
            <a:ext cx="257176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Signes de gravité</a:t>
            </a:r>
          </a:p>
          <a:p>
            <a:pPr>
              <a:buFontTx/>
              <a:buChar char="-"/>
            </a:pPr>
            <a:r>
              <a:rPr lang="fr-FR" dirty="0" smtClean="0"/>
              <a:t>État de choc</a:t>
            </a:r>
          </a:p>
          <a:p>
            <a:pPr>
              <a:buFontTx/>
              <a:buChar char="-"/>
            </a:pPr>
            <a:r>
              <a:rPr lang="fr-FR" dirty="0" smtClean="0"/>
              <a:t>Hémorragie</a:t>
            </a:r>
          </a:p>
          <a:p>
            <a:pPr>
              <a:buFontTx/>
              <a:buChar char="-"/>
            </a:pPr>
            <a:r>
              <a:rPr lang="fr-FR" dirty="0" smtClean="0"/>
              <a:t>Contusion importante</a:t>
            </a:r>
          </a:p>
          <a:p>
            <a:pPr>
              <a:buFontTx/>
              <a:buChar char="-"/>
            </a:pPr>
            <a:r>
              <a:rPr lang="fr-FR" dirty="0" smtClean="0"/>
              <a:t>Hématome compressif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720" y="3429000"/>
            <a:ext cx="257176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Exploration chirurgicale + artériographie per-opératoire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 rot="5400000">
            <a:off x="1178695" y="310752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15074" y="1500174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Pas de signes de gravité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86512" y="3143248"/>
            <a:ext cx="257176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Index de pression systolique IPS</a:t>
            </a:r>
          </a:p>
        </p:txBody>
      </p:sp>
      <p:cxnSp>
        <p:nvCxnSpPr>
          <p:cNvPr id="18" name="Connecteur droit avec flèche 17"/>
          <p:cNvCxnSpPr/>
          <p:nvPr/>
        </p:nvCxnSpPr>
        <p:spPr>
          <a:xfrm rot="5400000">
            <a:off x="7251719" y="274954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16200000" flipH="1">
            <a:off x="7751785" y="3894141"/>
            <a:ext cx="571504" cy="498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6786578" y="3929066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001024" y="4500570"/>
            <a:ext cx="10715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IPS &gt;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43636" y="4500570"/>
            <a:ext cx="10715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IPS &lt; 1</a:t>
            </a:r>
          </a:p>
        </p:txBody>
      </p:sp>
      <p:cxnSp>
        <p:nvCxnSpPr>
          <p:cNvPr id="27" name="Connecteur droit avec flèche 26"/>
          <p:cNvCxnSpPr/>
          <p:nvPr/>
        </p:nvCxnSpPr>
        <p:spPr>
          <a:xfrm rot="5400000">
            <a:off x="8179619" y="525066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57952" y="5572140"/>
            <a:ext cx="228604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surveillance clinique et par doppler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 rot="10800000">
            <a:off x="5072066" y="5857892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214942" y="5286388"/>
            <a:ext cx="13901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aggravation</a:t>
            </a:r>
          </a:p>
          <a:p>
            <a:pPr algn="ctr"/>
            <a:r>
              <a:rPr lang="fr-FR" dirty="0" smtClean="0"/>
              <a:t>IPS &lt; 1</a:t>
            </a:r>
          </a:p>
        </p:txBody>
      </p:sp>
      <p:cxnSp>
        <p:nvCxnSpPr>
          <p:cNvPr id="36" name="Connecteur droit avec flèche 35"/>
          <p:cNvCxnSpPr/>
          <p:nvPr/>
        </p:nvCxnSpPr>
        <p:spPr>
          <a:xfrm rot="10800000">
            <a:off x="3857620" y="5857892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071670" y="5715016"/>
            <a:ext cx="171451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artériographie</a:t>
            </a:r>
          </a:p>
        </p:txBody>
      </p:sp>
      <p:cxnSp>
        <p:nvCxnSpPr>
          <p:cNvPr id="38" name="Connecteur droit avec flèche 37"/>
          <p:cNvCxnSpPr/>
          <p:nvPr/>
        </p:nvCxnSpPr>
        <p:spPr>
          <a:xfrm rot="5400000">
            <a:off x="2679687" y="617856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357422" y="6500834"/>
            <a:ext cx="114300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négative</a:t>
            </a:r>
          </a:p>
        </p:txBody>
      </p:sp>
      <p:cxnSp>
        <p:nvCxnSpPr>
          <p:cNvPr id="41" name="Connecteur droit avec flèche 40"/>
          <p:cNvCxnSpPr/>
          <p:nvPr/>
        </p:nvCxnSpPr>
        <p:spPr>
          <a:xfrm rot="16200000" flipV="1">
            <a:off x="1142976" y="4714884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142976" y="4929198"/>
            <a:ext cx="114300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positive</a:t>
            </a:r>
          </a:p>
        </p:txBody>
      </p:sp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sz="quarter" idx="1"/>
          </p:nvPr>
        </p:nvSpPr>
        <p:spPr>
          <a:xfrm>
            <a:off x="2857488" y="0"/>
            <a:ext cx="4357718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Traitement chirurgical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1472" y="642918"/>
            <a:ext cx="2881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fr-FR" dirty="0" smtClean="0"/>
              <a:t>Traumatisme mineurs :</a:t>
            </a:r>
          </a:p>
          <a:p>
            <a:pPr marL="342900" indent="-342900"/>
            <a:r>
              <a:rPr lang="fr-FR" dirty="0" smtClean="0"/>
              <a:t>Mesure de l’IPS </a:t>
            </a:r>
            <a:r>
              <a:rPr lang="fr-FR" dirty="0" smtClean="0">
                <a:sym typeface="Wingdings" pitchFamily="2" charset="2"/>
              </a:rPr>
              <a:t> &gt;1</a:t>
            </a:r>
          </a:p>
          <a:p>
            <a:pPr marL="342900" indent="-342900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Surveillance</a:t>
            </a:r>
          </a:p>
          <a:p>
            <a:pPr marL="342900" indent="-342900"/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rot="10800000" flipV="1">
            <a:off x="428596" y="2500306"/>
            <a:ext cx="157166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3857620" y="2357430"/>
            <a:ext cx="228601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429256" y="3571876"/>
            <a:ext cx="2634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Utilisation de cathéter à</a:t>
            </a:r>
          </a:p>
          <a:p>
            <a:r>
              <a:rPr lang="fr-FR" dirty="0" err="1" smtClean="0"/>
              <a:t>Ballonet</a:t>
            </a:r>
            <a:r>
              <a:rPr lang="fr-FR" dirty="0" smtClean="0"/>
              <a:t> ou sonde de </a:t>
            </a:r>
            <a:r>
              <a:rPr lang="fr-FR" dirty="0" err="1" smtClean="0"/>
              <a:t>foley</a:t>
            </a:r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1000100" y="2071678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a- hémostase provisoire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1472" y="1643050"/>
            <a:ext cx="3621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fr-FR" dirty="0" smtClean="0"/>
              <a:t>2) Traumatisme artériels majeurs: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 rot="5400000">
            <a:off x="2428860" y="307181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571736" y="3643314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Garrot</a:t>
            </a:r>
          </a:p>
          <a:p>
            <a:r>
              <a:rPr lang="fr-FR" dirty="0" smtClean="0"/>
              <a:t>proscrit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0" y="3500438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Compression</a:t>
            </a:r>
          </a:p>
          <a:p>
            <a:r>
              <a:rPr lang="fr-FR" dirty="0" smtClean="0"/>
              <a:t>manuelle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928662" y="4429132"/>
            <a:ext cx="46089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b-réanimation</a:t>
            </a:r>
          </a:p>
          <a:p>
            <a:pPr>
              <a:buFontTx/>
              <a:buChar char="-"/>
            </a:pPr>
            <a:r>
              <a:rPr lang="fr-FR" dirty="0" smtClean="0"/>
              <a:t>traitement de l’hypothermie</a:t>
            </a:r>
          </a:p>
          <a:p>
            <a:pPr>
              <a:buFontTx/>
              <a:buChar char="-"/>
            </a:pPr>
            <a:r>
              <a:rPr lang="fr-FR" dirty="0" smtClean="0"/>
              <a:t>Traitement de l’acidose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Prévention des troubles de la coagulation</a:t>
            </a:r>
          </a:p>
        </p:txBody>
      </p:sp>
    </p:spTree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sz="quarter" idx="1"/>
          </p:nvPr>
        </p:nvSpPr>
        <p:spPr>
          <a:xfrm>
            <a:off x="2857488" y="0"/>
            <a:ext cx="4357718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 c)Traitement chirurgical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4282" y="1500174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Réparation osseuse</a:t>
            </a:r>
          </a:p>
          <a:p>
            <a:r>
              <a:rPr lang="fr-FR" dirty="0" smtClean="0"/>
              <a:t>Dans une premier temps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rot="10800000" flipV="1">
            <a:off x="1071538" y="571480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715008" y="714356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572264" y="1785926"/>
            <a:ext cx="2582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Réparation artérielle</a:t>
            </a:r>
          </a:p>
          <a:p>
            <a:r>
              <a:rPr lang="fr-FR" dirty="0" smtClean="0"/>
              <a:t>Dans un premier temps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000364" y="2857496"/>
            <a:ext cx="3262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 Lavage du membre </a:t>
            </a:r>
          </a:p>
          <a:p>
            <a:r>
              <a:rPr lang="fr-FR" dirty="0" smtClean="0"/>
              <a:t>Injection de soluté </a:t>
            </a:r>
            <a:r>
              <a:rPr lang="fr-FR" dirty="0" err="1" smtClean="0"/>
              <a:t>hépariné</a:t>
            </a:r>
            <a:r>
              <a:rPr lang="fr-FR" dirty="0" smtClean="0"/>
              <a:t> et</a:t>
            </a:r>
          </a:p>
          <a:p>
            <a:r>
              <a:rPr lang="fr-FR" dirty="0" smtClean="0"/>
              <a:t>Bicarbonaté dans l’</a:t>
            </a:r>
            <a:r>
              <a:rPr lang="fr-FR" dirty="0" err="1" smtClean="0"/>
              <a:t>artére</a:t>
            </a: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>
            <a:spLocks noGrp="1"/>
          </p:cNvSpPr>
          <p:nvPr>
            <p:ph sz="quarter" idx="1"/>
          </p:nvPr>
        </p:nvSpPr>
        <p:spPr>
          <a:xfrm>
            <a:off x="2857488" y="0"/>
            <a:ext cx="4357718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Modalité de réparation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4282" y="1500174"/>
            <a:ext cx="2031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Suture </a:t>
            </a:r>
          </a:p>
          <a:p>
            <a:r>
              <a:rPr lang="fr-FR" dirty="0" err="1" smtClean="0"/>
              <a:t>Termino</a:t>
            </a:r>
            <a:r>
              <a:rPr lang="fr-FR" dirty="0" smtClean="0"/>
              <a:t>-terminale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rot="10800000" flipV="1">
            <a:off x="1071538" y="571480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929322" y="500042"/>
            <a:ext cx="207170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920314" y="1643050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Pontage en position</a:t>
            </a:r>
          </a:p>
          <a:p>
            <a:r>
              <a:rPr lang="fr-FR" dirty="0" smtClean="0"/>
              <a:t>Extra-anatomique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000496" y="2428868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Pontage position</a:t>
            </a:r>
          </a:p>
          <a:p>
            <a:r>
              <a:rPr lang="fr-FR" dirty="0" smtClean="0"/>
              <a:t>anatomique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285984" y="164305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Suture latérale</a:t>
            </a:r>
            <a:endParaRPr lang="fr-FR" dirty="0"/>
          </a:p>
        </p:txBody>
      </p:sp>
      <p:cxnSp>
        <p:nvCxnSpPr>
          <p:cNvPr id="11" name="Connecteur droit avec flèche 10"/>
          <p:cNvCxnSpPr>
            <a:endCxn id="10" idx="0"/>
          </p:cNvCxnSpPr>
          <p:nvPr/>
        </p:nvCxnSpPr>
        <p:spPr>
          <a:xfrm rot="5400000">
            <a:off x="2850130" y="992750"/>
            <a:ext cx="928694" cy="371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>
            <a:off x="4107653" y="1393017"/>
            <a:ext cx="171451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643306" y="3429000"/>
            <a:ext cx="2544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Matériel de pontage </a:t>
            </a:r>
          </a:p>
          <a:p>
            <a:r>
              <a:rPr lang="fr-FR" dirty="0" smtClean="0"/>
              <a:t>Veine saphène interne </a:t>
            </a:r>
          </a:p>
          <a:p>
            <a:r>
              <a:rPr lang="fr-FR" dirty="0" smtClean="0"/>
              <a:t>inversée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571868" y="4929198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Photo page 7 et 8</a:t>
            </a: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image01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5400000">
            <a:off x="1143000" y="-1143000"/>
            <a:ext cx="6857999" cy="9144001"/>
          </a:xfrm>
        </p:spPr>
      </p:pic>
      <p:sp>
        <p:nvSpPr>
          <p:cNvPr id="5" name="Rectangle 4"/>
          <p:cNvSpPr/>
          <p:nvPr/>
        </p:nvSpPr>
        <p:spPr>
          <a:xfrm>
            <a:off x="5929322" y="0"/>
            <a:ext cx="321467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2866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None/>
            </a:pPr>
            <a:r>
              <a:rPr lang="fr-FR" sz="3200" dirty="0" smtClean="0"/>
              <a:t>V. Traumatisme vasculaires des membres: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Introduction</a:t>
            </a:r>
          </a:p>
          <a:p>
            <a:pPr marL="571500" indent="-571500">
              <a:buAutoNum type="arabicPeriod"/>
            </a:pPr>
            <a:r>
              <a:rPr lang="fr-FR" sz="3200" dirty="0" smtClean="0"/>
              <a:t>Mécanismes et types des plaies vasculaires</a:t>
            </a:r>
          </a:p>
          <a:p>
            <a:pPr marL="571500" indent="-571500">
              <a:buFontTx/>
              <a:buChar char="-"/>
            </a:pPr>
            <a:r>
              <a:rPr lang="fr-FR" sz="3200" dirty="0" smtClean="0"/>
              <a:t>Plaies artérielles franches.</a:t>
            </a:r>
          </a:p>
          <a:p>
            <a:pPr marL="571500" indent="-571500">
              <a:buFontTx/>
              <a:buChar char="-"/>
            </a:pPr>
            <a:r>
              <a:rPr lang="fr-FR" sz="3200" dirty="0" smtClean="0"/>
              <a:t>Plaies artérielles contuses.</a:t>
            </a:r>
          </a:p>
          <a:p>
            <a:pPr marL="571500" indent="-571500">
              <a:buNone/>
            </a:pPr>
            <a:r>
              <a:rPr lang="fr-FR" sz="3200" dirty="0" smtClean="0"/>
              <a:t>3- topographie des lésion.</a:t>
            </a:r>
          </a:p>
          <a:p>
            <a:pPr marL="571500" indent="-571500">
              <a:buNone/>
            </a:pPr>
            <a:r>
              <a:rPr lang="fr-FR" sz="3200" dirty="0" smtClean="0"/>
              <a:t>Sites préférentiels.</a:t>
            </a:r>
          </a:p>
          <a:p>
            <a:pPr marL="571500" indent="-571500">
              <a:buNone/>
            </a:pPr>
            <a:r>
              <a:rPr lang="fr-FR" sz="3200" dirty="0" smtClean="0"/>
              <a:t>Territoires artériels dangereux.</a:t>
            </a:r>
          </a:p>
          <a:p>
            <a:pPr marL="571500" indent="-571500">
              <a:buNone/>
            </a:pPr>
            <a:r>
              <a:rPr lang="fr-FR" sz="3200" dirty="0" smtClean="0"/>
              <a:t>4- symptomatologie.</a:t>
            </a:r>
          </a:p>
          <a:p>
            <a:pPr marL="571500" indent="-571500">
              <a:buFontTx/>
              <a:buChar char="-"/>
            </a:pPr>
            <a:r>
              <a:rPr lang="fr-FR" sz="3200" dirty="0" smtClean="0"/>
              <a:t>Signes hémorragiques.</a:t>
            </a:r>
          </a:p>
          <a:p>
            <a:pPr marL="571500" indent="-571500">
              <a:buFontTx/>
              <a:buChar char="-"/>
            </a:pPr>
            <a:r>
              <a:rPr lang="fr-FR" sz="3200" dirty="0" smtClean="0"/>
              <a:t>Signes isthmiques.</a:t>
            </a:r>
          </a:p>
          <a:p>
            <a:pPr marL="571500" indent="-571500">
              <a:buFontTx/>
              <a:buChar char="-"/>
            </a:pPr>
            <a:r>
              <a:rPr lang="fr-FR" sz="3200" dirty="0" smtClean="0"/>
              <a:t>Formes cliniques masquées</a:t>
            </a:r>
          </a:p>
          <a:p>
            <a:pPr marL="571500" indent="-571500">
              <a:buNone/>
            </a:pPr>
            <a:r>
              <a:rPr lang="fr-FR" sz="3200" dirty="0" smtClean="0"/>
              <a:t>5- examens complémentaires ou évolutives.</a:t>
            </a:r>
          </a:p>
          <a:p>
            <a:pPr marL="571500" indent="-571500">
              <a:buFontTx/>
              <a:buChar char="-"/>
            </a:pPr>
            <a:r>
              <a:rPr lang="fr-FR" sz="3200" dirty="0" err="1" smtClean="0"/>
              <a:t>echodoppler</a:t>
            </a:r>
            <a:r>
              <a:rPr lang="fr-FR" sz="3200" dirty="0" smtClean="0"/>
              <a:t>.</a:t>
            </a:r>
          </a:p>
          <a:p>
            <a:pPr marL="571500" indent="-571500">
              <a:buFontTx/>
              <a:buChar char="-"/>
            </a:pPr>
            <a:r>
              <a:rPr lang="fr-FR" sz="3200" dirty="0" smtClean="0"/>
              <a:t>Artériographie.</a:t>
            </a:r>
          </a:p>
          <a:p>
            <a:pPr marL="571500" indent="-571500">
              <a:buNone/>
            </a:pPr>
            <a:r>
              <a:rPr lang="fr-FR" sz="3200" dirty="0" smtClean="0"/>
              <a:t>6- technique chirurgicale.</a:t>
            </a:r>
          </a:p>
          <a:p>
            <a:pPr marL="571500" indent="-571500">
              <a:buNone/>
            </a:pPr>
            <a:r>
              <a:rPr lang="fr-FR" sz="3200" dirty="0" smtClean="0"/>
              <a:t>7- technique </a:t>
            </a:r>
            <a:r>
              <a:rPr lang="fr-FR" sz="3200" dirty="0" err="1" smtClean="0"/>
              <a:t>endo</a:t>
            </a:r>
            <a:r>
              <a:rPr lang="fr-FR" sz="3200" dirty="0" smtClean="0"/>
              <a:t>-vasculaires.</a:t>
            </a:r>
          </a:p>
          <a:p>
            <a:pPr marL="571500" indent="-571500">
              <a:buNone/>
            </a:pPr>
            <a:r>
              <a:rPr lang="fr-FR" sz="3200" dirty="0" smtClean="0"/>
              <a:t>8- Formes topographiques.</a:t>
            </a:r>
          </a:p>
          <a:p>
            <a:pPr marL="571500" indent="-571500">
              <a:buNone/>
            </a:pPr>
            <a:r>
              <a:rPr lang="fr-FR" sz="3200" dirty="0" smtClean="0"/>
              <a:t>-membre supérieur.</a:t>
            </a:r>
          </a:p>
          <a:p>
            <a:pPr marL="571500" indent="-571500">
              <a:buNone/>
            </a:pPr>
            <a:r>
              <a:rPr lang="fr-FR" sz="3200" dirty="0" smtClean="0"/>
              <a:t>-membre inférieur.</a:t>
            </a:r>
          </a:p>
          <a:p>
            <a:pPr marL="571500" indent="-571500">
              <a:buNone/>
            </a:pPr>
            <a:r>
              <a:rPr lang="fr-FR" sz="3200" dirty="0" smtClean="0"/>
              <a:t>Formes particulières.</a:t>
            </a:r>
          </a:p>
          <a:p>
            <a:pPr marL="571500" indent="-571500">
              <a:buNone/>
            </a:pPr>
            <a:r>
              <a:rPr lang="fr-FR" sz="3200" dirty="0" smtClean="0"/>
              <a:t>10- conclusions</a:t>
            </a:r>
          </a:p>
        </p:txBody>
      </p:sp>
    </p:spTree>
  </p:cSld>
  <p:clrMapOvr>
    <a:masterClrMapping/>
  </p:clrMapOvr>
  <p:transition spd="med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d- plaies veineuses associées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Peut passer inaperçus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La réparation obéit au </a:t>
            </a:r>
            <a:r>
              <a:rPr lang="fr-FR" sz="2800" dirty="0" err="1" smtClean="0">
                <a:sym typeface="Wingdings" pitchFamily="2" charset="2"/>
              </a:rPr>
              <a:t>mémes</a:t>
            </a:r>
            <a:r>
              <a:rPr lang="fr-FR" sz="2800" dirty="0" smtClean="0">
                <a:sym typeface="Wingdings" pitchFamily="2" charset="2"/>
              </a:rPr>
              <a:t> </a:t>
            </a:r>
            <a:r>
              <a:rPr lang="fr-FR" sz="2800" dirty="0" err="1" smtClean="0">
                <a:sym typeface="Wingdings" pitchFamily="2" charset="2"/>
              </a:rPr>
              <a:t>regles</a:t>
            </a:r>
            <a:endParaRPr lang="fr-FR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e- </a:t>
            </a:r>
            <a:r>
              <a:rPr lang="fr-FR" sz="2800" dirty="0" err="1" smtClean="0">
                <a:sym typeface="Wingdings" pitchFamily="2" charset="2"/>
              </a:rPr>
              <a:t>aponevrotomies</a:t>
            </a:r>
            <a:endParaRPr lang="fr-FR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f-atteinte nerveuse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Conditionne le pronostic fonctionnel</a:t>
            </a:r>
          </a:p>
        </p:txBody>
      </p:sp>
    </p:spTree>
  </p:cSld>
  <p:clrMapOvr>
    <a:masterClrMapping/>
  </p:clrMapOvr>
  <p:transition spd="med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err="1" smtClean="0">
                <a:sym typeface="Wingdings" pitchFamily="2" charset="2"/>
              </a:rPr>
              <a:t>Embolisation</a:t>
            </a:r>
            <a:r>
              <a:rPr lang="fr-FR" sz="2800" dirty="0" smtClean="0">
                <a:sym typeface="Wingdings" pitchFamily="2" charset="2"/>
              </a:rPr>
              <a:t> par des </a:t>
            </a:r>
            <a:r>
              <a:rPr lang="fr-FR" sz="2800" dirty="0" err="1" smtClean="0">
                <a:sym typeface="Wingdings" pitchFamily="2" charset="2"/>
              </a:rPr>
              <a:t>coils</a:t>
            </a:r>
            <a:r>
              <a:rPr lang="fr-FR" sz="2800" dirty="0" smtClean="0">
                <a:sym typeface="Wingdings" pitchFamily="2" charset="2"/>
              </a:rPr>
              <a:t> ou des ballons réalisés dans les faux </a:t>
            </a:r>
            <a:r>
              <a:rPr lang="fr-FR" sz="2800" dirty="0" err="1" smtClean="0">
                <a:sym typeface="Wingdings" pitchFamily="2" charset="2"/>
              </a:rPr>
              <a:t>anevrismes</a:t>
            </a:r>
            <a:r>
              <a:rPr lang="fr-FR" sz="2800" dirty="0" smtClean="0">
                <a:sym typeface="Wingdings" pitchFamily="2" charset="2"/>
              </a:rPr>
              <a:t>, ils sont introduits un </a:t>
            </a:r>
            <a:r>
              <a:rPr lang="fr-FR" sz="2800" dirty="0" err="1" smtClean="0">
                <a:sym typeface="Wingdings" pitchFamily="2" charset="2"/>
              </a:rPr>
              <a:t>catheter</a:t>
            </a:r>
            <a:r>
              <a:rPr lang="fr-FR" sz="2800" dirty="0" smtClean="0">
                <a:sym typeface="Wingdings" pitchFamily="2" charset="2"/>
              </a:rPr>
              <a:t> de 5 ou 7 F utilisé aussi dans les fistules </a:t>
            </a:r>
            <a:r>
              <a:rPr lang="fr-FR" sz="2800" dirty="0" err="1" smtClean="0">
                <a:sym typeface="Wingdings" pitchFamily="2" charset="2"/>
              </a:rPr>
              <a:t>artério</a:t>
            </a:r>
            <a:r>
              <a:rPr lang="fr-FR" sz="2800" dirty="0" smtClean="0">
                <a:sym typeface="Wingdings" pitchFamily="2" charset="2"/>
              </a:rPr>
              <a:t>-veineuse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4282" y="-285776"/>
            <a:ext cx="8643998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Techniques </a:t>
            </a:r>
            <a:r>
              <a:rPr lang="fr-FR" sz="2800" dirty="0" err="1" smtClean="0"/>
              <a:t>endovasculaires</a:t>
            </a:r>
            <a:endParaRPr lang="fr-FR" sz="2800" dirty="0"/>
          </a:p>
        </p:txBody>
      </p:sp>
    </p:spTree>
  </p:cSld>
  <p:clrMapOvr>
    <a:masterClrMapping/>
  </p:clrMapOvr>
  <p:transition spd="med"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La perte d’accès veineux  </a:t>
            </a:r>
            <a:r>
              <a:rPr lang="fr-FR" sz="2800" dirty="0" err="1" smtClean="0">
                <a:sym typeface="Wingdings" pitchFamily="2" charset="2"/>
              </a:rPr>
              <a:t>auto-injection</a:t>
            </a:r>
            <a:r>
              <a:rPr lang="fr-FR" sz="2800" dirty="0" smtClean="0">
                <a:sym typeface="Wingdings" pitchFamily="2" charset="2"/>
              </a:rPr>
              <a:t> artérielle de divers drogues</a:t>
            </a:r>
          </a:p>
          <a:p>
            <a:pPr>
              <a:buFont typeface="Wingdings"/>
              <a:buChar char="à"/>
            </a:pPr>
            <a:r>
              <a:rPr lang="fr-FR" sz="2800" dirty="0" smtClean="0">
                <a:sym typeface="Wingdings" pitchFamily="2" charset="2"/>
              </a:rPr>
              <a:t>Faux </a:t>
            </a:r>
            <a:r>
              <a:rPr lang="fr-FR" sz="2800" dirty="0" err="1" smtClean="0">
                <a:sym typeface="Wingdings" pitchFamily="2" charset="2"/>
              </a:rPr>
              <a:t>anevrisme</a:t>
            </a:r>
            <a:r>
              <a:rPr lang="fr-FR" sz="2800" dirty="0" smtClean="0">
                <a:sym typeface="Wingdings" pitchFamily="2" charset="2"/>
              </a:rPr>
              <a:t> infectés, embolies septique et ischémie </a:t>
            </a:r>
            <a:r>
              <a:rPr lang="fr-FR" sz="2800" dirty="0" err="1" smtClean="0">
                <a:sym typeface="Wingdings" pitchFamily="2" charset="2"/>
              </a:rPr>
              <a:t>periphérique</a:t>
            </a:r>
            <a:r>
              <a:rPr lang="fr-FR" sz="2800" dirty="0" smtClean="0">
                <a:sym typeface="Wingdings" pitchFamily="2" charset="2"/>
              </a:rPr>
              <a:t> </a:t>
            </a:r>
            <a:r>
              <a:rPr lang="fr-FR" sz="2800" dirty="0" err="1" smtClean="0">
                <a:sym typeface="Wingdings" pitchFamily="2" charset="2"/>
              </a:rPr>
              <a:t>sevére</a:t>
            </a:r>
            <a:r>
              <a:rPr lang="fr-FR" sz="28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fr-FR" sz="2800" dirty="0" smtClean="0">
                <a:sym typeface="Wingdings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Prise en charge difficile.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Reconstruction artérielle.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pontage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4282" y="-285776"/>
            <a:ext cx="8643998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Traumatismes artériels par injection de drogues </a:t>
            </a:r>
            <a:r>
              <a:rPr lang="fr-FR" sz="2800" dirty="0" err="1" smtClean="0"/>
              <a:t>illiats</a:t>
            </a:r>
            <a:endParaRPr lang="fr-FR" sz="2800" dirty="0"/>
          </a:p>
        </p:txBody>
      </p:sp>
    </p:spTree>
  </p:cSld>
  <p:clrMapOvr>
    <a:masterClrMapping/>
  </p:clrMapOvr>
  <p:transition spd="med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229600" cy="592935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La diversité des circonstances des traumatismes vasculaire est importante.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La contusion tissulaire et la </a:t>
            </a:r>
            <a:r>
              <a:rPr lang="fr-FR" sz="2800" dirty="0" err="1" smtClean="0">
                <a:sym typeface="Wingdings" pitchFamily="2" charset="2"/>
              </a:rPr>
              <a:t>sevrité</a:t>
            </a:r>
            <a:r>
              <a:rPr lang="fr-FR" sz="2800" dirty="0" smtClean="0">
                <a:sym typeface="Wingdings" pitchFamily="2" charset="2"/>
              </a:rPr>
              <a:t> </a:t>
            </a:r>
            <a:r>
              <a:rPr lang="fr-FR" sz="2800" smtClean="0">
                <a:sym typeface="Wingdings" pitchFamily="2" charset="2"/>
              </a:rPr>
              <a:t>de l’ischémie </a:t>
            </a:r>
            <a:r>
              <a:rPr lang="fr-FR" sz="2800" dirty="0" smtClean="0">
                <a:sym typeface="Wingdings" pitchFamily="2" charset="2"/>
              </a:rPr>
              <a:t>sont responsables de l’</a:t>
            </a:r>
            <a:r>
              <a:rPr lang="fr-FR" sz="2800" dirty="0" err="1" smtClean="0">
                <a:sym typeface="Wingdings" pitchFamily="2" charset="2"/>
              </a:rPr>
              <a:t>echec</a:t>
            </a:r>
            <a:r>
              <a:rPr lang="fr-FR" sz="2800" dirty="0" smtClean="0">
                <a:sym typeface="Wingdings" pitchFamily="2" charset="2"/>
              </a:rPr>
              <a:t> de revascularisation.</a:t>
            </a:r>
          </a:p>
          <a:p>
            <a:pPr>
              <a:buFontTx/>
              <a:buChar char="-"/>
            </a:pPr>
            <a:r>
              <a:rPr lang="fr-FR" sz="2800" dirty="0" smtClean="0">
                <a:sym typeface="Wingdings" pitchFamily="2" charset="2"/>
              </a:rPr>
              <a:t>Le pronostic fonctionnel d’un membre revascularisé est toujours meilleur que celui d’une amputation.</a:t>
            </a:r>
          </a:p>
          <a:p>
            <a:pPr>
              <a:buNone/>
            </a:pPr>
            <a:endParaRPr lang="fr-FR" sz="2800" dirty="0" smtClean="0">
              <a:sym typeface="Wingdings" pitchFamily="2" charset="2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14282" y="-285776"/>
            <a:ext cx="8643998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Conclusion </a:t>
            </a:r>
            <a:endParaRPr lang="fr-FR" sz="2800" dirty="0"/>
          </a:p>
        </p:txBody>
      </p:sp>
    </p:spTree>
  </p:cSld>
  <p:clrMapOvr>
    <a:masterClrMapping/>
  </p:clrMapOvr>
  <p:transition spd="med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929718" cy="5095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Un jeune de 25 ans est amené aux urgences chirurgicales suite à une agression par arme blanche.</a:t>
            </a:r>
          </a:p>
          <a:p>
            <a:pPr>
              <a:buNone/>
            </a:pPr>
            <a:r>
              <a:rPr lang="fr-FR" dirty="0" smtClean="0"/>
              <a:t>A l’arrivée, le patiente est conscient, très pale, TA: 07/04, son pouls est à 120 </a:t>
            </a:r>
            <a:r>
              <a:rPr lang="fr-FR" dirty="0" err="1" smtClean="0"/>
              <a:t>puls</a:t>
            </a:r>
            <a:r>
              <a:rPr lang="fr-FR" dirty="0" smtClean="0"/>
              <a:t>/min.</a:t>
            </a:r>
          </a:p>
          <a:p>
            <a:pPr>
              <a:buNone/>
            </a:pPr>
            <a:r>
              <a:rPr lang="fr-FR" dirty="0" smtClean="0"/>
              <a:t>Il présente une plaie ½ au niveau de la face interne de la cuisse droite avec une cuisse </a:t>
            </a:r>
            <a:r>
              <a:rPr lang="fr-FR" dirty="0" err="1" smtClean="0"/>
              <a:t>augumenté</a:t>
            </a:r>
            <a:r>
              <a:rPr lang="fr-FR" dirty="0" smtClean="0"/>
              <a:t> de volume par visiblement vu énorme hématome.</a:t>
            </a:r>
          </a:p>
          <a:p>
            <a:pPr>
              <a:buNone/>
            </a:pPr>
            <a:r>
              <a:rPr lang="fr-FR" dirty="0" smtClean="0"/>
              <a:t>1/ parmi les éléments anamnestiques suivants lesquels sont importants à rechercher dans ce </a:t>
            </a:r>
            <a:r>
              <a:rPr lang="fr-FR" dirty="0" err="1" smtClean="0"/>
              <a:t>context</a:t>
            </a:r>
            <a:r>
              <a:rPr lang="fr-FR" dirty="0" smtClean="0"/>
              <a:t>?</a:t>
            </a:r>
          </a:p>
          <a:p>
            <a:pPr marL="514350" indent="-514350">
              <a:buAutoNum type="alphaLcPeriod"/>
            </a:pPr>
            <a:r>
              <a:rPr lang="fr-FR" dirty="0" smtClean="0"/>
              <a:t>l’heure du dernier repas.</a:t>
            </a:r>
          </a:p>
          <a:p>
            <a:pPr marL="514350" indent="-514350">
              <a:buAutoNum type="alphaLcPeriod"/>
            </a:pPr>
            <a:r>
              <a:rPr lang="fr-FR" dirty="0" smtClean="0"/>
              <a:t>L’heure de la dernière miction.</a:t>
            </a:r>
          </a:p>
          <a:p>
            <a:pPr marL="514350" indent="-514350">
              <a:buAutoNum type="alphaLcPeriod"/>
            </a:pPr>
            <a:r>
              <a:rPr lang="fr-FR" dirty="0" smtClean="0"/>
              <a:t>L’heurte de l’agression.</a:t>
            </a:r>
          </a:p>
          <a:p>
            <a:pPr marL="514350" indent="-514350">
              <a:buAutoNum type="alphaLcPeriod"/>
            </a:pPr>
            <a:r>
              <a:rPr lang="fr-FR" dirty="0" smtClean="0"/>
              <a:t>Les ATCD du patient.</a:t>
            </a:r>
          </a:p>
          <a:p>
            <a:pPr marL="514350" indent="-514350">
              <a:buAutoNum type="alphaLcPeriod"/>
            </a:pPr>
            <a:r>
              <a:rPr lang="fr-FR" dirty="0" smtClean="0"/>
              <a:t>Le volume de sang épanché.</a:t>
            </a:r>
          </a:p>
          <a:p>
            <a:pPr marL="514350" indent="-514350">
              <a:buNone/>
            </a:pPr>
            <a:r>
              <a:rPr lang="fr-FR" dirty="0" smtClean="0"/>
              <a:t>2/ le patiente se plaint de douleur au niveau du membre inférieur, a l’examen le membre est pale et froid</a:t>
            </a:r>
          </a:p>
        </p:txBody>
      </p:sp>
    </p:spTree>
  </p:cSld>
  <p:clrMapOvr>
    <a:masterClrMapping/>
  </p:clrMapOvr>
  <p:transition spd="med"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929718" cy="5095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Quels examens doit on réaliser pour compléter notre tableau clinique?</a:t>
            </a:r>
          </a:p>
          <a:p>
            <a:pPr marL="514350" indent="-514350">
              <a:buAutoNum type="alphaUcPeriod"/>
            </a:pPr>
            <a:r>
              <a:rPr lang="fr-FR" dirty="0" smtClean="0"/>
              <a:t>l’auscultation cardiaque et pulmonaire.</a:t>
            </a:r>
          </a:p>
          <a:p>
            <a:pPr marL="514350" indent="-514350">
              <a:buAutoNum type="alphaUcPeriod"/>
            </a:pPr>
            <a:r>
              <a:rPr lang="fr-FR" dirty="0" smtClean="0"/>
              <a:t>La palpation des pouls </a:t>
            </a:r>
            <a:r>
              <a:rPr lang="fr-FR" dirty="0" err="1" smtClean="0"/>
              <a:t>périphirique</a:t>
            </a:r>
            <a:r>
              <a:rPr lang="fr-FR" dirty="0" smtClean="0"/>
              <a:t> des deux membres.</a:t>
            </a:r>
          </a:p>
          <a:p>
            <a:pPr marL="514350" indent="-514350">
              <a:buAutoNum type="alphaUcPeriod"/>
            </a:pPr>
            <a:r>
              <a:rPr lang="fr-FR" dirty="0" smtClean="0"/>
              <a:t>La palpation abdominale.</a:t>
            </a:r>
          </a:p>
          <a:p>
            <a:pPr marL="514350" indent="-514350">
              <a:buAutoNum type="alphaUcPeriod"/>
            </a:pPr>
            <a:r>
              <a:rPr lang="fr-FR" dirty="0" smtClean="0"/>
              <a:t>L’examen neurologique </a:t>
            </a:r>
            <a:r>
              <a:rPr lang="fr-FR" dirty="0" err="1" smtClean="0"/>
              <a:t>comaratif</a:t>
            </a:r>
            <a:r>
              <a:rPr lang="fr-FR" dirty="0" smtClean="0"/>
              <a:t> des deux membres inférieures.</a:t>
            </a:r>
          </a:p>
          <a:p>
            <a:pPr marL="514350" indent="-514350">
              <a:buAutoNum type="alphaUcPeriod"/>
            </a:pPr>
            <a:r>
              <a:rPr lang="fr-FR" dirty="0" err="1" smtClean="0"/>
              <a:t>Etablir</a:t>
            </a:r>
            <a:r>
              <a:rPr lang="fr-FR" dirty="0" smtClean="0"/>
              <a:t> un score de GLASGOW.</a:t>
            </a:r>
          </a:p>
          <a:p>
            <a:pPr marL="514350" indent="-514350">
              <a:buNone/>
            </a:pPr>
            <a:r>
              <a:rPr lang="fr-FR" dirty="0" smtClean="0"/>
              <a:t>3/ Parmi les examens suivants les quels avez-vous réaliser en urgence?</a:t>
            </a:r>
          </a:p>
          <a:p>
            <a:pPr marL="514350" indent="-514350">
              <a:buNone/>
            </a:pPr>
            <a:r>
              <a:rPr lang="fr-FR" dirty="0" smtClean="0"/>
              <a:t>A- une radiographie du membre inférieur.</a:t>
            </a:r>
          </a:p>
          <a:p>
            <a:pPr marL="514350" indent="-514350">
              <a:buNone/>
            </a:pPr>
            <a:r>
              <a:rPr lang="fr-FR" dirty="0" smtClean="0"/>
              <a:t>B- une </a:t>
            </a:r>
            <a:r>
              <a:rPr lang="fr-FR" dirty="0" err="1" smtClean="0"/>
              <a:t>angio</a:t>
            </a:r>
            <a:r>
              <a:rPr lang="fr-FR" dirty="0" smtClean="0"/>
              <a:t> IRM</a:t>
            </a:r>
          </a:p>
          <a:p>
            <a:pPr marL="514350" indent="-514350">
              <a:buNone/>
            </a:pPr>
            <a:r>
              <a:rPr lang="fr-FR" dirty="0" smtClean="0"/>
              <a:t>C- Une </a:t>
            </a:r>
            <a:r>
              <a:rPr lang="fr-FR" dirty="0" err="1" smtClean="0"/>
              <a:t>echodoppler</a:t>
            </a:r>
            <a:r>
              <a:rPr lang="fr-FR" dirty="0" smtClean="0"/>
              <a:t>.</a:t>
            </a:r>
          </a:p>
          <a:p>
            <a:pPr marL="514350" indent="-514350">
              <a:buNone/>
            </a:pPr>
            <a:r>
              <a:rPr lang="fr-FR" dirty="0" smtClean="0"/>
              <a:t>D- une mesure de l’IPS.</a:t>
            </a:r>
          </a:p>
          <a:p>
            <a:pPr marL="514350" indent="-514350">
              <a:buNone/>
            </a:pPr>
            <a:r>
              <a:rPr lang="fr-FR" dirty="0" smtClean="0"/>
              <a:t>E- une artériographie.</a:t>
            </a:r>
          </a:p>
        </p:txBody>
      </p:sp>
    </p:spTree>
  </p:cSld>
  <p:clrMapOvr>
    <a:masterClrMapping/>
  </p:clrMapOvr>
  <p:transition spd="med"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858280" cy="57388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4/ la mesure l’IPS montre un chiffre de 0.5 et la pratique de l’</a:t>
            </a:r>
            <a:r>
              <a:rPr lang="fr-FR" dirty="0" err="1" smtClean="0"/>
              <a:t>artério-graphie</a:t>
            </a:r>
            <a:r>
              <a:rPr lang="fr-FR" dirty="0" smtClean="0"/>
              <a:t> en urgence est impossible quelle sera </a:t>
            </a:r>
            <a:r>
              <a:rPr lang="fr-FR" dirty="0" err="1" smtClean="0"/>
              <a:t>vore</a:t>
            </a:r>
            <a:r>
              <a:rPr lang="fr-FR" dirty="0" smtClean="0"/>
              <a:t> CAT?</a:t>
            </a:r>
          </a:p>
          <a:p>
            <a:pPr>
              <a:buNone/>
            </a:pPr>
            <a:r>
              <a:rPr lang="fr-FR" dirty="0" smtClean="0"/>
              <a:t>A- réaliser une artériographie le </a:t>
            </a:r>
            <a:r>
              <a:rPr lang="fr-FR" dirty="0" err="1" smtClean="0"/>
              <a:t>le</a:t>
            </a:r>
            <a:r>
              <a:rPr lang="fr-FR" dirty="0" smtClean="0"/>
              <a:t>,demain.</a:t>
            </a:r>
          </a:p>
          <a:p>
            <a:pPr>
              <a:buNone/>
            </a:pPr>
            <a:r>
              <a:rPr lang="fr-FR" dirty="0" smtClean="0"/>
              <a:t>B- surveiller le malade.</a:t>
            </a:r>
          </a:p>
          <a:p>
            <a:pPr>
              <a:buNone/>
            </a:pPr>
            <a:r>
              <a:rPr lang="fr-FR" dirty="0" smtClean="0"/>
              <a:t>C-Opérer le malade.</a:t>
            </a:r>
          </a:p>
          <a:p>
            <a:pPr>
              <a:buNone/>
            </a:pPr>
            <a:r>
              <a:rPr lang="fr-FR" dirty="0" smtClean="0"/>
              <a:t>D-Refaire l’</a:t>
            </a:r>
            <a:r>
              <a:rPr lang="fr-FR" dirty="0" err="1" smtClean="0"/>
              <a:t>echodoppler</a:t>
            </a:r>
            <a:r>
              <a:rPr lang="fr-FR" dirty="0" smtClean="0"/>
              <a:t> dans 4 H.</a:t>
            </a:r>
          </a:p>
          <a:p>
            <a:pPr>
              <a:buNone/>
            </a:pPr>
            <a:r>
              <a:rPr lang="fr-FR" dirty="0" smtClean="0"/>
              <a:t>E-SUTURER LA PLAIE EXTERNE.</a:t>
            </a:r>
          </a:p>
          <a:p>
            <a:pPr>
              <a:buNone/>
            </a:pPr>
            <a:r>
              <a:rPr lang="fr-FR" dirty="0" smtClean="0"/>
              <a:t>5/ L’exploration chirurgicale à retrouver une section </a:t>
            </a:r>
            <a:r>
              <a:rPr lang="fr-FR" dirty="0" err="1" smtClean="0"/>
              <a:t>compléte</a:t>
            </a:r>
            <a:r>
              <a:rPr lang="fr-FR" dirty="0" smtClean="0"/>
              <a:t> de l’</a:t>
            </a:r>
            <a:r>
              <a:rPr lang="fr-FR" dirty="0" err="1" smtClean="0"/>
              <a:t>artére</a:t>
            </a:r>
            <a:r>
              <a:rPr lang="fr-FR" dirty="0" smtClean="0"/>
              <a:t> </a:t>
            </a:r>
            <a:r>
              <a:rPr lang="fr-FR" dirty="0" err="1" smtClean="0"/>
              <a:t>femorale</a:t>
            </a:r>
            <a:r>
              <a:rPr lang="fr-FR" dirty="0" smtClean="0"/>
              <a:t> superficielle quelle type de </a:t>
            </a:r>
            <a:r>
              <a:rPr lang="fr-FR" dirty="0" err="1" smtClean="0"/>
              <a:t>reparetion</a:t>
            </a:r>
            <a:r>
              <a:rPr lang="fr-FR" dirty="0" smtClean="0"/>
              <a:t> proposez vous?</a:t>
            </a:r>
          </a:p>
          <a:p>
            <a:pPr>
              <a:buNone/>
            </a:pPr>
            <a:r>
              <a:rPr lang="fr-FR" dirty="0" smtClean="0"/>
              <a:t>A- une suture par greffon</a:t>
            </a:r>
          </a:p>
          <a:p>
            <a:pPr>
              <a:buNone/>
            </a:pPr>
            <a:r>
              <a:rPr lang="fr-FR" dirty="0" smtClean="0"/>
              <a:t>B- une suture </a:t>
            </a:r>
            <a:r>
              <a:rPr lang="fr-FR" dirty="0" err="1" smtClean="0"/>
              <a:t>termino</a:t>
            </a:r>
            <a:r>
              <a:rPr lang="fr-FR" dirty="0" smtClean="0"/>
              <a:t>-terminale</a:t>
            </a:r>
          </a:p>
          <a:p>
            <a:pPr>
              <a:buNone/>
            </a:pPr>
            <a:r>
              <a:rPr lang="fr-FR" dirty="0" smtClean="0"/>
              <a:t>C- suture par patch</a:t>
            </a:r>
          </a:p>
          <a:p>
            <a:pPr>
              <a:buNone/>
            </a:pPr>
            <a:r>
              <a:rPr lang="fr-FR" dirty="0" smtClean="0"/>
              <a:t>D- Suture latérale</a:t>
            </a:r>
          </a:p>
          <a:p>
            <a:pPr>
              <a:buNone/>
            </a:pPr>
            <a:r>
              <a:rPr lang="fr-FR" dirty="0" smtClean="0"/>
              <a:t>E- Suture su sonde</a:t>
            </a:r>
          </a:p>
          <a:p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13139151_1188058521214138_1706991139220756336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 I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00034" y="1285860"/>
            <a:ext cx="2369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L’atteinte vasculaire lors</a:t>
            </a:r>
          </a:p>
          <a:p>
            <a:r>
              <a:rPr lang="fr-FR" dirty="0" smtClean="0"/>
              <a:t>D’un traumatisme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857884" y="1357298"/>
            <a:ext cx="2294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Urgence qui met en jeu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929058" y="1142984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/>
              <a:t>=</a:t>
            </a:r>
            <a:endParaRPr lang="fr-FR" sz="6000" dirty="0"/>
          </a:p>
        </p:txBody>
      </p:sp>
      <p:sp>
        <p:nvSpPr>
          <p:cNvPr id="7" name="ZoneTexte 6"/>
          <p:cNvSpPr txBox="1"/>
          <p:nvPr/>
        </p:nvSpPr>
        <p:spPr>
          <a:xfrm>
            <a:off x="7817803" y="2357430"/>
            <a:ext cx="1326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pronostic </a:t>
            </a:r>
          </a:p>
          <a:p>
            <a:r>
              <a:rPr lang="fr-FR" dirty="0" smtClean="0"/>
              <a:t>vital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714876" y="2357430"/>
            <a:ext cx="1326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pronostic </a:t>
            </a:r>
          </a:p>
          <a:p>
            <a:r>
              <a:rPr lang="fr-FR" dirty="0" smtClean="0"/>
              <a:t>fonctionnel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rot="16200000" flipH="1">
            <a:off x="7536677" y="1750207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endCxn id="8" idx="0"/>
          </p:cNvCxnSpPr>
          <p:nvPr/>
        </p:nvCxnSpPr>
        <p:spPr>
          <a:xfrm rot="10800000" flipV="1">
            <a:off x="5377976" y="1785926"/>
            <a:ext cx="622785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857224" y="3357562"/>
            <a:ext cx="636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Arrêt de l’hémorragie et restauration du flux-circulatoire normal</a:t>
            </a:r>
            <a:endParaRPr lang="fr-FR" dirty="0"/>
          </a:p>
        </p:txBody>
      </p:sp>
    </p:spTree>
  </p:cSld>
  <p:clrMapOvr>
    <a:masterClrMapping/>
  </p:clrMapOvr>
  <p:transition spd="med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214290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fr-FR" dirty="0" smtClean="0"/>
              <a:t>anatomo-pathologie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428992" y="714356"/>
            <a:ext cx="164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Lésion artérielle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929322" y="2214554"/>
            <a:ext cx="26150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Atteinte totale ou non des</a:t>
            </a:r>
          </a:p>
          <a:p>
            <a:r>
              <a:rPr lang="fr-FR" dirty="0" smtClean="0"/>
              <a:t>Techniques pariétales</a:t>
            </a:r>
          </a:p>
          <a:p>
            <a:r>
              <a:rPr lang="fr-FR" dirty="0" smtClean="0"/>
              <a:t>(plaies latérale 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Rupture sous adventitielle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 déchirure </a:t>
            </a:r>
            <a:r>
              <a:rPr lang="fr-FR" dirty="0" err="1" smtClean="0"/>
              <a:t>intimal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357290" y="2214554"/>
            <a:ext cx="306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Respect ou non de la continuité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rot="16200000" flipH="1">
            <a:off x="5464975" y="1535893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10800000" flipV="1">
            <a:off x="2143108" y="1500174"/>
            <a:ext cx="622785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143108" y="3929066"/>
            <a:ext cx="35687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à"/>
            </a:pPr>
            <a:r>
              <a:rPr lang="fr-FR" dirty="0" smtClean="0"/>
              <a:t> Ces lésions peuvent se compliquer</a:t>
            </a:r>
          </a:p>
          <a:p>
            <a:pPr>
              <a:buFontTx/>
              <a:buChar char="-"/>
            </a:pPr>
            <a:r>
              <a:rPr lang="fr-FR" dirty="0" smtClean="0"/>
              <a:t>De thrombose.</a:t>
            </a:r>
          </a:p>
          <a:p>
            <a:pPr>
              <a:buFontTx/>
              <a:buChar char="-"/>
            </a:pPr>
            <a:r>
              <a:rPr lang="fr-FR" dirty="0" smtClean="0"/>
              <a:t>D’une dissection.</a:t>
            </a:r>
          </a:p>
          <a:p>
            <a:pPr>
              <a:buFontTx/>
              <a:buChar char="-"/>
            </a:pPr>
            <a:r>
              <a:rPr lang="fr-FR" dirty="0" smtClean="0"/>
              <a:t>D’un hématome pariétal.</a:t>
            </a:r>
          </a:p>
          <a:p>
            <a:pPr>
              <a:buFontTx/>
              <a:buChar char="-"/>
            </a:pPr>
            <a:r>
              <a:rPr lang="fr-FR" dirty="0" smtClean="0"/>
              <a:t>D’un faux anévrisme.</a:t>
            </a:r>
          </a:p>
          <a:p>
            <a:pPr>
              <a:buFontTx/>
              <a:buChar char="-"/>
            </a:pPr>
            <a:r>
              <a:rPr lang="fr-FR" dirty="0" smtClean="0"/>
              <a:t>Un spasme artériel.</a:t>
            </a:r>
            <a:endParaRPr lang="fr-FR" dirty="0"/>
          </a:p>
        </p:txBody>
      </p:sp>
    </p:spTree>
  </p:cSld>
  <p:clrMapOvr>
    <a:masterClrMapping/>
  </p:clrMapOvr>
  <p:transition spd="med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071802" y="285728"/>
            <a:ext cx="25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Mécanismes et étiologies: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071670" y="2130974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ouvert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rot="16200000" flipH="1">
            <a:off x="4536281" y="1393017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endCxn id="8" idx="0"/>
          </p:cNvCxnSpPr>
          <p:nvPr/>
        </p:nvCxnSpPr>
        <p:spPr>
          <a:xfrm rot="10800000" flipV="1">
            <a:off x="2450140" y="1285860"/>
            <a:ext cx="887259" cy="845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500430" y="857232"/>
            <a:ext cx="1290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traumatisme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500694" y="2345288"/>
            <a:ext cx="72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fermé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714876" y="2988230"/>
            <a:ext cx="72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fermé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429388" y="2976088"/>
            <a:ext cx="727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fermé</a:t>
            </a:r>
            <a:endParaRPr lang="fr-FR" dirty="0"/>
          </a:p>
        </p:txBody>
      </p:sp>
      <p:cxnSp>
        <p:nvCxnSpPr>
          <p:cNvPr id="16" name="Connecteur droit avec flèche 15"/>
          <p:cNvCxnSpPr>
            <a:endCxn id="14" idx="0"/>
          </p:cNvCxnSpPr>
          <p:nvPr/>
        </p:nvCxnSpPr>
        <p:spPr>
          <a:xfrm rot="5400000">
            <a:off x="5075444" y="2562980"/>
            <a:ext cx="428628" cy="421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6143636" y="2631040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86095" y="2996983"/>
            <a:ext cx="1699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Direct</a:t>
            </a:r>
          </a:p>
          <a:p>
            <a:r>
              <a:rPr lang="fr-FR" dirty="0" smtClean="0"/>
              <a:t>(plaie, contusion)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2993608" y="2916792"/>
            <a:ext cx="13490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Indirect</a:t>
            </a:r>
          </a:p>
          <a:p>
            <a:r>
              <a:rPr lang="fr-FR" dirty="0" smtClean="0"/>
              <a:t>Arrachement</a:t>
            </a:r>
          </a:p>
          <a:p>
            <a:r>
              <a:rPr lang="fr-FR" dirty="0" smtClean="0"/>
              <a:t>Élongation</a:t>
            </a:r>
          </a:p>
          <a:p>
            <a:r>
              <a:rPr lang="fr-FR" dirty="0" smtClean="0"/>
              <a:t>cisaillement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 rot="10800000" flipV="1">
            <a:off x="1571605" y="2500306"/>
            <a:ext cx="493341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2707856" y="2571744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Traumatismes vasculaires cervicaux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3429024" cy="50006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1- traumatismes fermés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86226" y="1639661"/>
            <a:ext cx="1699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Direct</a:t>
            </a:r>
          </a:p>
          <a:p>
            <a:r>
              <a:rPr lang="fr-FR" dirty="0" smtClean="0"/>
              <a:t>(plaie, contusion)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93739" y="1559470"/>
            <a:ext cx="4250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Indirect</a:t>
            </a:r>
          </a:p>
          <a:p>
            <a:r>
              <a:rPr lang="fr-FR" dirty="0" smtClean="0"/>
              <a:t>Mouvements de flexion hyper extension </a:t>
            </a:r>
          </a:p>
          <a:p>
            <a:r>
              <a:rPr lang="fr-FR" dirty="0" smtClean="0"/>
              <a:t>du </a:t>
            </a:r>
            <a:r>
              <a:rPr lang="fr-FR" dirty="0" err="1" smtClean="0"/>
              <a:t>rachies</a:t>
            </a:r>
            <a:r>
              <a:rPr lang="fr-FR" dirty="0" smtClean="0"/>
              <a:t> cervical entorse u rachis cervical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rot="10800000" flipV="1">
            <a:off x="2571736" y="1142984"/>
            <a:ext cx="493341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707987" y="121442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357554" y="2857496"/>
            <a:ext cx="167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 bien </a:t>
            </a:r>
          </a:p>
          <a:p>
            <a:r>
              <a:rPr lang="fr-FR" dirty="0" smtClean="0"/>
              <a:t>Direct + indirect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286380" y="4357694"/>
            <a:ext cx="3139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Dissection de l’</a:t>
            </a:r>
            <a:r>
              <a:rPr lang="fr-FR" dirty="0" err="1" smtClean="0"/>
              <a:t>artére</a:t>
            </a:r>
            <a:r>
              <a:rPr lang="fr-FR" dirty="0" smtClean="0"/>
              <a:t> vertébrale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14348" y="4429132"/>
            <a:ext cx="2254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Dissection carotidienne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rot="16200000" flipH="1">
            <a:off x="5107785" y="3536157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10800000" flipV="1">
            <a:off x="2500298" y="3643314"/>
            <a:ext cx="622785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 II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28662" y="1071546"/>
            <a:ext cx="342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Conséquences physiopathologique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86116" y="1571612"/>
            <a:ext cx="2062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Traumatisme artériel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786578" y="2571744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Consultation d’une</a:t>
            </a:r>
          </a:p>
          <a:p>
            <a:r>
              <a:rPr lang="fr-FR" dirty="0" smtClean="0"/>
              <a:t>Fistule </a:t>
            </a:r>
            <a:r>
              <a:rPr lang="fr-FR" dirty="0" err="1" smtClean="0"/>
              <a:t>artério</a:t>
            </a:r>
            <a:r>
              <a:rPr lang="fr-FR" dirty="0" smtClean="0"/>
              <a:t>-veineuse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14414" y="2643182"/>
            <a:ext cx="1587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Interruption du </a:t>
            </a:r>
          </a:p>
          <a:p>
            <a:r>
              <a:rPr lang="fr-FR" dirty="0" smtClean="0"/>
              <a:t>flux artériel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rot="16200000" flipH="1">
            <a:off x="5822165" y="1964521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1889219" y="2111253"/>
            <a:ext cx="571504" cy="492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928926" y="2143116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rot="5400000">
            <a:off x="3786182" y="23574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571868" y="2714620"/>
            <a:ext cx="1947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Extraction sanguine</a:t>
            </a:r>
          </a:p>
          <a:p>
            <a:r>
              <a:rPr lang="fr-FR" dirty="0" smtClean="0"/>
              <a:t>(hémorragie)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000628" y="221455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 / ou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071802" y="3571876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degré d’</a:t>
            </a:r>
            <a:r>
              <a:rPr lang="fr-FR" dirty="0" err="1" smtClean="0"/>
              <a:t>isthmie</a:t>
            </a:r>
            <a:r>
              <a:rPr lang="fr-FR" dirty="0" smtClean="0"/>
              <a:t> dépend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572264" y="4572008"/>
            <a:ext cx="2149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Possibilité suppléance</a:t>
            </a:r>
          </a:p>
          <a:p>
            <a:r>
              <a:rPr lang="fr-FR" dirty="0" smtClean="0"/>
              <a:t>naturelle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000100" y="4643446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localisation lésionnelle</a:t>
            </a:r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>
          <a:xfrm rot="16200000" flipH="1">
            <a:off x="5607851" y="3964785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5400000">
            <a:off x="1674905" y="4111517"/>
            <a:ext cx="571504" cy="492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3214678" y="5211537"/>
            <a:ext cx="1369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L’hémorragie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715140" y="6211669"/>
            <a:ext cx="1972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Hémorragie interne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1142976" y="6283107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Hématome pulsatile</a:t>
            </a:r>
            <a:endParaRPr lang="fr-FR" dirty="0"/>
          </a:p>
        </p:txBody>
      </p:sp>
      <p:cxnSp>
        <p:nvCxnSpPr>
          <p:cNvPr id="27" name="Connecteur droit avec flèche 26"/>
          <p:cNvCxnSpPr/>
          <p:nvPr/>
        </p:nvCxnSpPr>
        <p:spPr>
          <a:xfrm rot="16200000" flipH="1">
            <a:off x="5750727" y="5604446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5400000">
            <a:off x="1817781" y="5751178"/>
            <a:ext cx="571504" cy="492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86116" y="1571612"/>
            <a:ext cx="2687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Collapsus cardio-vasculaire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786578" y="2571744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Consultation d’une</a:t>
            </a:r>
          </a:p>
          <a:p>
            <a:r>
              <a:rPr lang="fr-FR" dirty="0" smtClean="0"/>
              <a:t>Fistule </a:t>
            </a:r>
            <a:r>
              <a:rPr lang="fr-FR" dirty="0" err="1" smtClean="0"/>
              <a:t>artério</a:t>
            </a:r>
            <a:r>
              <a:rPr lang="fr-FR" dirty="0" smtClean="0"/>
              <a:t>-veineuse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14414" y="2643182"/>
            <a:ext cx="1587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Interruption du </a:t>
            </a:r>
          </a:p>
          <a:p>
            <a:r>
              <a:rPr lang="fr-FR" dirty="0" smtClean="0"/>
              <a:t>flux artériel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rot="16200000" flipH="1">
            <a:off x="5822165" y="1964521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1889219" y="2111253"/>
            <a:ext cx="571504" cy="492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357422" y="3286124"/>
            <a:ext cx="4505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Choc hémorragique les fistules </a:t>
            </a:r>
            <a:r>
              <a:rPr lang="fr-FR" dirty="0" err="1" smtClean="0"/>
              <a:t>artério</a:t>
            </a:r>
            <a:r>
              <a:rPr lang="fr-FR" dirty="0" smtClean="0"/>
              <a:t>-veineuse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429388" y="4929198"/>
            <a:ext cx="2004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Augmentation de </a:t>
            </a:r>
          </a:p>
          <a:p>
            <a:r>
              <a:rPr lang="fr-FR" dirty="0" smtClean="0"/>
              <a:t>la pression veineuse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571472" y="5072074"/>
            <a:ext cx="251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Hypo-perfusion artérielle</a:t>
            </a:r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>
          <a:xfrm rot="16200000" flipH="1">
            <a:off x="6250793" y="4464851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5400000">
            <a:off x="2032095" y="4468707"/>
            <a:ext cx="571504" cy="492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2428862" y="357168"/>
            <a:ext cx="928695" cy="928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5400000">
            <a:off x="5607851" y="392885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èche vers le bas 35"/>
          <p:cNvSpPr/>
          <p:nvPr/>
        </p:nvSpPr>
        <p:spPr>
          <a:xfrm>
            <a:off x="4214810" y="2071678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1857356" y="4000504"/>
            <a:ext cx="538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L’extravasation  artérielles est drainé par le flux veineux</a:t>
            </a:r>
            <a:endParaRPr lang="fr-FR" dirty="0"/>
          </a:p>
        </p:txBody>
      </p:sp>
      <p:sp>
        <p:nvSpPr>
          <p:cNvPr id="38" name="Flèche vers le bas 37"/>
          <p:cNvSpPr/>
          <p:nvPr/>
        </p:nvSpPr>
        <p:spPr>
          <a:xfrm>
            <a:off x="7072330" y="5572140"/>
            <a:ext cx="484632" cy="204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6357950" y="578645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Surcharge du cœur droit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5857884" y="6140255"/>
            <a:ext cx="3235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Insuffisance cardiaque droite.</a:t>
            </a: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Insuffisance cardiaque globale</a:t>
            </a:r>
          </a:p>
        </p:txBody>
      </p:sp>
    </p:spTree>
  </p:cSld>
  <p:clrMapOvr>
    <a:masterClrMapping/>
  </p:clrMapOvr>
  <p:transition spd="med">
    <p:wheel spokes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2624</TotalTime>
  <Words>1479</Words>
  <Application>Microsoft Office PowerPoint</Application>
  <PresentationFormat>Affichage à l'écran (4:3)</PresentationFormat>
  <Paragraphs>409</Paragraphs>
  <Slides>37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3" baseType="lpstr">
      <vt:lpstr>Arial</vt:lpstr>
      <vt:lpstr>Calibri</vt:lpstr>
      <vt:lpstr>Tw Cen MT</vt:lpstr>
      <vt:lpstr>Wingdings</vt:lpstr>
      <vt:lpstr>Wingdings 2</vt:lpstr>
      <vt:lpstr>Médian</vt:lpstr>
      <vt:lpstr>Traumatismes vasculaires</vt:lpstr>
      <vt:lpstr>PLAN</vt:lpstr>
      <vt:lpstr>Présentation PowerPoint</vt:lpstr>
      <vt:lpstr>Généralités I</vt:lpstr>
      <vt:lpstr>Présentation PowerPoint</vt:lpstr>
      <vt:lpstr>Présentation PowerPoint</vt:lpstr>
      <vt:lpstr>Traumatismes vasculaires cervicaux</vt:lpstr>
      <vt:lpstr>Généralités II</vt:lpstr>
      <vt:lpstr>Présentation PowerPoint</vt:lpstr>
      <vt:lpstr>Présentation PowerPoint</vt:lpstr>
      <vt:lpstr>Traumatismes cervicaux</vt:lpstr>
      <vt:lpstr>Présentation PowerPoint</vt:lpstr>
      <vt:lpstr>Traumatismes vasculaires thoraciques</vt:lpstr>
      <vt:lpstr>Présentation PowerPoint</vt:lpstr>
      <vt:lpstr>Présentation PowerPoint</vt:lpstr>
      <vt:lpstr>Traumatismes vasculaires des membres</vt:lpstr>
      <vt:lpstr>Traumatismes vasculaires abdomino-pelvienne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Techniques endovasculaires</vt:lpstr>
      <vt:lpstr>Traumatismes artériels par injection de drogues illiats</vt:lpstr>
      <vt:lpstr>Conclusion </vt:lpstr>
      <vt:lpstr>CAS CLINIQUE</vt:lpstr>
      <vt:lpstr>CAS CLINIQUE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pancréatite aigue</dc:title>
  <dc:creator>matrix computer</dc:creator>
  <cp:lastModifiedBy>Utilisateur Windows</cp:lastModifiedBy>
  <cp:revision>338</cp:revision>
  <dcterms:created xsi:type="dcterms:W3CDTF">2019-03-15T08:47:26Z</dcterms:created>
  <dcterms:modified xsi:type="dcterms:W3CDTF">2020-04-12T08:22:20Z</dcterms:modified>
</cp:coreProperties>
</file>