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81" r:id="rId7"/>
    <p:sldId id="282" r:id="rId8"/>
    <p:sldId id="260" r:id="rId9"/>
    <p:sldId id="261" r:id="rId10"/>
    <p:sldId id="262" r:id="rId11"/>
    <p:sldId id="264" r:id="rId12"/>
    <p:sldId id="265" r:id="rId13"/>
    <p:sldId id="266" r:id="rId14"/>
    <p:sldId id="274" r:id="rId15"/>
    <p:sldId id="273" r:id="rId16"/>
    <p:sldId id="267" r:id="rId17"/>
    <p:sldId id="268" r:id="rId18"/>
    <p:sldId id="269" r:id="rId19"/>
    <p:sldId id="270" r:id="rId20"/>
    <p:sldId id="271" r:id="rId21"/>
    <p:sldId id="272" r:id="rId22"/>
    <p:sldId id="275" r:id="rId23"/>
    <p:sldId id="276" r:id="rId24"/>
    <p:sldId id="280" r:id="rId25"/>
    <p:sldId id="279" r:id="rId26"/>
    <p:sldId id="263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7DEC-993B-41F5-8730-FF68ADF602F7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9DC57-AC9F-4922-8693-851BAE93E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Médicaments</a:t>
            </a:r>
            <a:r>
              <a:rPr lang="fr-FR" b="1" dirty="0"/>
              <a:t> </a:t>
            </a:r>
            <a:r>
              <a:rPr lang="fr-FR" b="1" dirty="0" smtClean="0"/>
              <a:t>  Essentiels</a:t>
            </a:r>
            <a:br>
              <a:rPr lang="fr-FR" b="1" dirty="0" smtClean="0"/>
            </a:br>
            <a:r>
              <a:rPr lang="fr-FR" b="1" dirty="0" smtClean="0"/>
              <a:t>   de l’Urgence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fr-FR" dirty="0" smtClean="0"/>
          </a:p>
          <a:p>
            <a:r>
              <a:rPr lang="fr-FR" b="1" dirty="0" smtClean="0">
                <a:solidFill>
                  <a:schemeClr val="tx1"/>
                </a:solidFill>
              </a:rPr>
              <a:t>Pr  M.A .Achour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Service des urgences . </a:t>
            </a:r>
            <a:r>
              <a:rPr lang="fr-FR" b="1" smtClean="0">
                <a:solidFill>
                  <a:schemeClr val="tx1"/>
                </a:solidFill>
              </a:rPr>
              <a:t>CHUConstantine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MEDICAMENTS ANTALGIQUES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b="1" u="sng" dirty="0"/>
              <a:t>ACETYLSALICYLATE DE LYSINE </a:t>
            </a:r>
            <a:r>
              <a:rPr lang="fr-FR" b="1" dirty="0"/>
              <a:t>(ASPEGIC)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b="1" u="sng" dirty="0"/>
              <a:t>PROPACETAMOL </a:t>
            </a:r>
            <a:r>
              <a:rPr lang="fr-FR" b="1" dirty="0"/>
              <a:t>(PERFALGAN) 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b="1" u="sng" dirty="0"/>
              <a:t>BUPRENORPHINE  </a:t>
            </a:r>
            <a:r>
              <a:rPr lang="fr-FR" b="1" dirty="0"/>
              <a:t>( TEMGESIC)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b="1" u="sng" dirty="0"/>
              <a:t>CHLORYDRATE MORPHINE </a:t>
            </a:r>
            <a:r>
              <a:rPr lang="fr-FR" b="1" dirty="0"/>
              <a:t>( MERAM) 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         </a:t>
            </a:r>
            <a:r>
              <a:rPr lang="fr-FR" sz="3600" b="1" dirty="0" smtClean="0"/>
              <a:t>      LES SOLUTES     </a:t>
            </a:r>
            <a:r>
              <a:rPr lang="fr-FR" dirty="0" smtClean="0"/>
              <a:t>            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6200" dirty="0"/>
              <a:t>                                                                 </a:t>
            </a:r>
          </a:p>
          <a:p>
            <a:pPr>
              <a:buNone/>
            </a:pPr>
            <a:r>
              <a:rPr lang="fr-FR" sz="6200" dirty="0"/>
              <a:t> </a:t>
            </a:r>
          </a:p>
          <a:p>
            <a:pPr>
              <a:buNone/>
            </a:pPr>
            <a:r>
              <a:rPr lang="fr-FR" sz="6200" dirty="0"/>
              <a:t>Le remplissage a pour but de restaurer la volémie, d’améliorer la microcirculation, et augmenter le débit cardiaque.</a:t>
            </a:r>
          </a:p>
          <a:p>
            <a:pPr>
              <a:buNone/>
            </a:pPr>
            <a:r>
              <a:rPr lang="fr-FR" sz="6200" b="1" dirty="0"/>
              <a:t> </a:t>
            </a:r>
            <a:endParaRPr lang="fr-FR" sz="6200" dirty="0"/>
          </a:p>
          <a:p>
            <a:pPr>
              <a:buNone/>
            </a:pPr>
            <a:r>
              <a:rPr lang="fr-FR" sz="6200" b="1" u="sng" dirty="0"/>
              <a:t>LES CRISTALOIDES=</a:t>
            </a:r>
            <a:r>
              <a:rPr lang="fr-FR" sz="6200" dirty="0"/>
              <a:t>(eau +ions)</a:t>
            </a:r>
          </a:p>
          <a:p>
            <a:pPr>
              <a:buNone/>
            </a:pPr>
            <a:r>
              <a:rPr lang="fr-FR" sz="6200" dirty="0"/>
              <a:t> </a:t>
            </a:r>
            <a:r>
              <a:rPr lang="fr-FR" sz="6200" dirty="0" smtClean="0"/>
              <a:t>            </a:t>
            </a:r>
            <a:r>
              <a:rPr lang="fr-FR" sz="6200" b="1" dirty="0" smtClean="0"/>
              <a:t>1</a:t>
            </a:r>
            <a:r>
              <a:rPr lang="fr-FR" sz="6200" b="1" dirty="0"/>
              <a:t>.</a:t>
            </a:r>
            <a:r>
              <a:rPr lang="fr-FR" sz="6200" dirty="0"/>
              <a:t>  </a:t>
            </a:r>
            <a:r>
              <a:rPr lang="fr-FR" sz="6200" b="1" u="sng" dirty="0"/>
              <a:t>RINGER </a:t>
            </a:r>
            <a:r>
              <a:rPr lang="fr-FR" sz="6200" b="1" u="sng" dirty="0" smtClean="0"/>
              <a:t>LACTATE  </a:t>
            </a:r>
            <a:r>
              <a:rPr lang="fr-FR" sz="6200" dirty="0" smtClean="0"/>
              <a:t>Soluté </a:t>
            </a:r>
            <a:r>
              <a:rPr lang="fr-FR" sz="6200" dirty="0"/>
              <a:t>de remplissage sur hypo volémie à PA conservée.</a:t>
            </a:r>
          </a:p>
          <a:p>
            <a:pPr>
              <a:buNone/>
            </a:pPr>
            <a:r>
              <a:rPr lang="fr-FR" sz="6200" dirty="0"/>
              <a:t> </a:t>
            </a:r>
            <a:r>
              <a:rPr lang="fr-FR" sz="6200" b="1" dirty="0" smtClean="0"/>
              <a:t>            2</a:t>
            </a:r>
            <a:r>
              <a:rPr lang="fr-FR" sz="6200" b="1" dirty="0"/>
              <a:t>.</a:t>
            </a:r>
            <a:r>
              <a:rPr lang="fr-FR" sz="6200" dirty="0"/>
              <a:t>  </a:t>
            </a:r>
            <a:r>
              <a:rPr lang="fr-FR" sz="6200" b="1" u="sng" dirty="0"/>
              <a:t>NACL 0,9%</a:t>
            </a:r>
            <a:r>
              <a:rPr lang="fr-FR" sz="6200" u="sng" dirty="0"/>
              <a:t> </a:t>
            </a:r>
            <a:r>
              <a:rPr lang="fr-FR" sz="6200" dirty="0"/>
              <a:t>: Soluté</a:t>
            </a:r>
            <a:r>
              <a:rPr lang="fr-FR" sz="6200" u="sng" dirty="0"/>
              <a:t> </a:t>
            </a:r>
            <a:r>
              <a:rPr lang="fr-FR" sz="6200" dirty="0"/>
              <a:t>de remplissage</a:t>
            </a:r>
            <a:r>
              <a:rPr lang="fr-FR" sz="6200" u="sng" dirty="0"/>
              <a:t> </a:t>
            </a:r>
            <a:r>
              <a:rPr lang="fr-FR" sz="6200" dirty="0"/>
              <a:t>sur hypo volémie à PA conservée</a:t>
            </a:r>
          </a:p>
          <a:p>
            <a:pPr>
              <a:buNone/>
            </a:pPr>
            <a:r>
              <a:rPr lang="fr-FR" sz="6200" dirty="0"/>
              <a:t>                              Soluté isotonique</a:t>
            </a:r>
          </a:p>
          <a:p>
            <a:pPr>
              <a:buNone/>
            </a:pPr>
            <a:r>
              <a:rPr lang="fr-FR" sz="6200" b="1" dirty="0"/>
              <a:t> </a:t>
            </a:r>
            <a:endParaRPr lang="fr-FR" sz="6200" dirty="0"/>
          </a:p>
          <a:p>
            <a:pPr>
              <a:buNone/>
            </a:pPr>
            <a:r>
              <a:rPr lang="fr-FR" sz="6200" b="1" u="sng" dirty="0"/>
              <a:t>LES GELATINES</a:t>
            </a:r>
            <a:r>
              <a:rPr lang="fr-FR" sz="6200" dirty="0"/>
              <a:t>= </a:t>
            </a:r>
            <a:r>
              <a:rPr lang="fr-FR" sz="6200" dirty="0" smtClean="0"/>
              <a:t>HAEMACEL  -</a:t>
            </a:r>
            <a:r>
              <a:rPr lang="fr-FR" sz="6200" dirty="0"/>
              <a:t>   </a:t>
            </a:r>
            <a:r>
              <a:rPr lang="fr-FR" sz="6200" dirty="0" smtClean="0"/>
              <a:t>PLASMAGEL   - </a:t>
            </a:r>
            <a:r>
              <a:rPr lang="fr-FR" sz="6200" dirty="0"/>
              <a:t>   PLASMION</a:t>
            </a:r>
          </a:p>
          <a:p>
            <a:pPr>
              <a:buNone/>
            </a:pPr>
            <a:r>
              <a:rPr lang="fr-FR" sz="6200" dirty="0"/>
              <a:t> </a:t>
            </a:r>
            <a:r>
              <a:rPr lang="fr-FR" sz="6200" u="sng" cap="all" dirty="0" smtClean="0"/>
              <a:t>LES </a:t>
            </a:r>
            <a:r>
              <a:rPr lang="fr-FR" sz="6200" u="sng" cap="all" dirty="0"/>
              <a:t>HYDROXYETHYLAMIDON= </a:t>
            </a:r>
            <a:r>
              <a:rPr lang="fr-FR" sz="6200" b="1" u="sng" cap="all" dirty="0"/>
              <a:t>COLLOIDES(</a:t>
            </a:r>
            <a:r>
              <a:rPr lang="fr-FR" sz="6200" b="1" u="sng" dirty="0"/>
              <a:t> VOLUVEN</a:t>
            </a:r>
            <a:r>
              <a:rPr lang="fr-FR" sz="6200" dirty="0"/>
              <a:t> </a:t>
            </a:r>
            <a:r>
              <a:rPr lang="fr-FR" sz="6200" dirty="0" smtClean="0"/>
              <a:t>)</a:t>
            </a:r>
            <a:endParaRPr lang="fr-FR" sz="6200" dirty="0"/>
          </a:p>
          <a:p>
            <a:pPr>
              <a:buNone/>
            </a:pPr>
            <a:r>
              <a:rPr lang="fr-FR" sz="6200" dirty="0"/>
              <a:t>C’EST LE SOLUTE D’U</a:t>
            </a:r>
            <a:r>
              <a:rPr lang="fr-FR" sz="6200" cap="all" dirty="0"/>
              <a:t>RGENCE</a:t>
            </a:r>
            <a:r>
              <a:rPr lang="fr-FR" sz="6200" dirty="0"/>
              <a:t> DE L’E</a:t>
            </a:r>
            <a:r>
              <a:rPr lang="fr-FR" sz="6200" cap="all" dirty="0"/>
              <a:t>TAT </a:t>
            </a:r>
            <a:r>
              <a:rPr lang="fr-FR" sz="6200" dirty="0"/>
              <a:t>DE CHOC.</a:t>
            </a:r>
          </a:p>
          <a:p>
            <a:pPr>
              <a:buNone/>
            </a:pPr>
            <a:r>
              <a:rPr lang="fr-FR" sz="6200" dirty="0"/>
              <a:t>Pouvoir expansif  100%</a:t>
            </a:r>
          </a:p>
          <a:p>
            <a:pPr>
              <a:buNone/>
            </a:pPr>
            <a:r>
              <a:rPr lang="fr-FR" sz="6200" dirty="0"/>
              <a:t>                       Remplissage vasculaire</a:t>
            </a:r>
          </a:p>
          <a:p>
            <a:pPr>
              <a:buNone/>
            </a:pPr>
            <a:r>
              <a:rPr lang="fr-FR" sz="6200" dirty="0"/>
              <a:t>                       Elimination correcte</a:t>
            </a:r>
          </a:p>
          <a:p>
            <a:pPr>
              <a:buNone/>
            </a:pPr>
            <a:r>
              <a:rPr lang="fr-FR" sz="6200" dirty="0"/>
              <a:t>                       Compense déficit de la  TA.</a:t>
            </a:r>
          </a:p>
          <a:p>
            <a:pPr>
              <a:buNone/>
            </a:pPr>
            <a:r>
              <a:rPr lang="fr-FR" sz="6200" dirty="0"/>
              <a:t> </a:t>
            </a:r>
          </a:p>
          <a:p>
            <a:pPr>
              <a:buNone/>
            </a:pPr>
            <a:r>
              <a:rPr lang="fr-FR" sz="6200" b="1" u="sng" dirty="0"/>
              <a:t>L’ALBUMINE</a:t>
            </a:r>
            <a:endParaRPr lang="fr-FR" sz="6200" dirty="0"/>
          </a:p>
          <a:p>
            <a:pPr>
              <a:buNone/>
            </a:pPr>
            <a:r>
              <a:rPr lang="fr-FR" sz="6200" dirty="0" smtClean="0"/>
              <a:t>.</a:t>
            </a:r>
            <a:r>
              <a:rPr lang="fr-FR" sz="6200" b="1" u="sng" dirty="0" smtClean="0"/>
              <a:t>BICARBONATES </a:t>
            </a:r>
            <a:r>
              <a:rPr lang="fr-FR" sz="6200" b="1" u="sng" dirty="0"/>
              <a:t>(</a:t>
            </a:r>
            <a:r>
              <a:rPr lang="fr-FR" sz="6200" dirty="0"/>
              <a:t>solution 1,4 </a:t>
            </a:r>
            <a:r>
              <a:rPr lang="fr-FR" sz="6200" baseline="30000" dirty="0"/>
              <a:t>0</a:t>
            </a:r>
            <a:r>
              <a:rPr lang="fr-FR" sz="6200" dirty="0"/>
              <a:t>/</a:t>
            </a:r>
            <a:r>
              <a:rPr lang="fr-FR" sz="6200" baseline="-25000" dirty="0"/>
              <a:t>00   </a:t>
            </a:r>
            <a:r>
              <a:rPr lang="fr-FR" sz="6200" dirty="0"/>
              <a:t>ou 4,2 </a:t>
            </a:r>
            <a:r>
              <a:rPr lang="fr-FR" sz="6200" baseline="30000" dirty="0"/>
              <a:t>0</a:t>
            </a:r>
            <a:r>
              <a:rPr lang="fr-FR" sz="6200" dirty="0"/>
              <a:t>/</a:t>
            </a:r>
            <a:r>
              <a:rPr lang="fr-FR" sz="6200" baseline="-25000" dirty="0"/>
              <a:t>00)</a:t>
            </a:r>
            <a:r>
              <a:rPr lang="fr-FR" sz="6200" dirty="0"/>
              <a:t>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Les solutions isotoniques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Glucose à 5 %</a:t>
            </a:r>
          </a:p>
          <a:p>
            <a:pPr lvl="1"/>
            <a:r>
              <a:rPr lang="fr-FR" dirty="0" smtClean="0"/>
              <a:t>5 g / 100 g d ’eau = 50 g / litre</a:t>
            </a:r>
          </a:p>
          <a:p>
            <a:pPr lvl="1"/>
            <a:r>
              <a:rPr lang="fr-FR" dirty="0" smtClean="0"/>
              <a:t>Répartition: 2/3 cellulaire, 1/3 extracellulaire</a:t>
            </a:r>
          </a:p>
          <a:p>
            <a:pPr lvl="1"/>
            <a:r>
              <a:rPr lang="fr-FR" dirty="0" smtClean="0"/>
              <a:t>Contre-indication: arrêt circulatoire</a:t>
            </a:r>
          </a:p>
          <a:p>
            <a:r>
              <a:rPr lang="fr-FR" u="sng" dirty="0" smtClean="0"/>
              <a:t>Na Cl à 0,9 %</a:t>
            </a:r>
          </a:p>
          <a:p>
            <a:pPr lvl="1"/>
            <a:r>
              <a:rPr lang="fr-FR" dirty="0" smtClean="0"/>
              <a:t>0,9 g de Na Cl / 100 g d ’eau = 9 g / litre</a:t>
            </a:r>
          </a:p>
          <a:p>
            <a:pPr lvl="1"/>
            <a:r>
              <a:rPr lang="fr-FR" dirty="0" smtClean="0"/>
              <a:t>Répartition: 3/4 interstitielle, 1/4 plasmatique</a:t>
            </a:r>
          </a:p>
          <a:p>
            <a:pPr lvl="1"/>
            <a:r>
              <a:rPr lang="fr-FR" dirty="0" smtClean="0"/>
              <a:t>1 g Na Cl = 17 mmol Na + 17 mmol Cl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S.Glucosés -Risques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b="1" i="1" u="sng" dirty="0" smtClean="0"/>
              <a:t>Isotoniques</a:t>
            </a:r>
          </a:p>
          <a:p>
            <a:pPr>
              <a:buFontTx/>
              <a:buNone/>
            </a:pPr>
            <a:r>
              <a:rPr lang="fr-FR" dirty="0" smtClean="0"/>
              <a:t>    -Diurèse osmotique</a:t>
            </a:r>
          </a:p>
          <a:p>
            <a:pPr>
              <a:buFontTx/>
              <a:buNone/>
            </a:pPr>
            <a:r>
              <a:rPr lang="fr-FR" dirty="0" smtClean="0"/>
              <a:t>    -Hyperhydratation   et  hypotonie plasmatique si Ice rénale</a:t>
            </a:r>
          </a:p>
          <a:p>
            <a:pPr>
              <a:buFontTx/>
              <a:buNone/>
            </a:pPr>
            <a:r>
              <a:rPr lang="fr-FR" dirty="0" smtClean="0"/>
              <a:t>    -A éviter chez le T.C.G </a:t>
            </a:r>
          </a:p>
          <a:p>
            <a:pPr>
              <a:buFontTx/>
              <a:buNone/>
            </a:pPr>
            <a:r>
              <a:rPr lang="fr-FR" b="1" i="1" u="sng" dirty="0" smtClean="0"/>
              <a:t>Hypertoniques</a:t>
            </a:r>
          </a:p>
          <a:p>
            <a:pPr>
              <a:buFontTx/>
              <a:buNone/>
            </a:pPr>
            <a:r>
              <a:rPr lang="fr-FR" dirty="0" smtClean="0"/>
              <a:t>	-HypoK    -Thrombophlébite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Cristalloïdes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fr-FR" dirty="0" smtClean="0"/>
              <a:t>Se répartissent entre compartiment extra et intra   Cellulaire selon leur osmolarite</a:t>
            </a:r>
          </a:p>
          <a:p>
            <a:pPr>
              <a:buFontTx/>
              <a:buNone/>
            </a:pPr>
            <a:r>
              <a:rPr lang="fr-FR" dirty="0" smtClean="0"/>
              <a:t>                                       2 Types:</a:t>
            </a:r>
          </a:p>
          <a:p>
            <a:pPr>
              <a:buFontTx/>
              <a:buNone/>
            </a:pPr>
            <a:r>
              <a:rPr lang="fr-FR" u="sng" dirty="0" smtClean="0"/>
              <a:t>-Isotoniques  </a:t>
            </a:r>
            <a:r>
              <a:rPr lang="fr-FR" dirty="0" smtClean="0"/>
              <a:t>:   Efficacité volemique faible </a:t>
            </a:r>
          </a:p>
          <a:p>
            <a:pPr>
              <a:buFontTx/>
              <a:buNone/>
            </a:pPr>
            <a:r>
              <a:rPr lang="fr-FR" dirty="0" smtClean="0"/>
              <a:t>          Pour traiter une hypovolemie  il faut  perfuser </a:t>
            </a:r>
          </a:p>
          <a:p>
            <a:pPr>
              <a:buFontTx/>
              <a:buNone/>
            </a:pPr>
            <a:r>
              <a:rPr lang="fr-FR" dirty="0" smtClean="0"/>
              <a:t>              4 a 5 fois  le volume a compenser</a:t>
            </a:r>
          </a:p>
          <a:p>
            <a:pPr>
              <a:buFontTx/>
              <a:buNone/>
            </a:pPr>
            <a:r>
              <a:rPr lang="fr-FR" u="sng" dirty="0" smtClean="0"/>
              <a:t>-Hypertoniques </a:t>
            </a:r>
            <a:r>
              <a:rPr lang="fr-FR" dirty="0" smtClean="0"/>
              <a:t>:  Répartition extra cellulaire </a:t>
            </a:r>
          </a:p>
          <a:p>
            <a:pPr>
              <a:buFontTx/>
              <a:buNone/>
            </a:pPr>
            <a:r>
              <a:rPr lang="fr-FR" dirty="0" smtClean="0"/>
              <a:t>          Le gradient osmotique  est corrige par transfert    du milieu intra vers l’ extra- cellulaire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Cristalloïdes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fr-FR" dirty="0" smtClean="0"/>
              <a:t> Indications</a:t>
            </a:r>
          </a:p>
          <a:p>
            <a:pPr>
              <a:buFontTx/>
              <a:buNone/>
            </a:pPr>
            <a:r>
              <a:rPr lang="fr-FR" dirty="0" smtClean="0"/>
              <a:t>- Cout faible</a:t>
            </a:r>
          </a:p>
          <a:p>
            <a:pPr>
              <a:buFontTx/>
              <a:buNone/>
            </a:pPr>
            <a:r>
              <a:rPr lang="fr-FR" dirty="0" smtClean="0"/>
              <a:t>- Compensation des hypo volémies modérées</a:t>
            </a:r>
          </a:p>
          <a:p>
            <a:pPr>
              <a:buFontTx/>
              <a:buNone/>
            </a:pPr>
            <a:r>
              <a:rPr lang="fr-FR" dirty="0" smtClean="0"/>
              <a:t>-Rééquilibration ionique</a:t>
            </a:r>
          </a:p>
          <a:p>
            <a:pPr>
              <a:buFontTx/>
              <a:buNone/>
            </a:pPr>
            <a:r>
              <a:rPr lang="fr-FR" dirty="0" smtClean="0"/>
              <a:t>-Hypo NA par déplétion  H20Na</a:t>
            </a:r>
          </a:p>
          <a:p>
            <a:pPr>
              <a:buFontTx/>
              <a:buNone/>
            </a:pPr>
            <a:r>
              <a:rPr lang="fr-FR" dirty="0" smtClean="0"/>
              <a:t>-DH20 Extracellulaire</a:t>
            </a:r>
          </a:p>
          <a:p>
            <a:pPr>
              <a:buFontTx/>
              <a:buNone/>
            </a:pPr>
            <a:r>
              <a:rPr lang="fr-FR" dirty="0" smtClean="0"/>
              <a:t>-Brulures étendues - Lyell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Alcalinisants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fr-FR" b="1" i="1" u="sng" dirty="0" smtClean="0"/>
              <a:t>Indications</a:t>
            </a:r>
          </a:p>
          <a:p>
            <a:pPr>
              <a:buFontTx/>
              <a:buNone/>
            </a:pPr>
            <a:r>
              <a:rPr lang="fr-FR" dirty="0" smtClean="0"/>
              <a:t>-  Acidoses métaboliques graves</a:t>
            </a:r>
          </a:p>
          <a:p>
            <a:pPr>
              <a:buFontTx/>
              <a:buNone/>
            </a:pPr>
            <a:r>
              <a:rPr lang="fr-FR" dirty="0" smtClean="0"/>
              <a:t>-  HyperK menaçante</a:t>
            </a:r>
          </a:p>
          <a:p>
            <a:pPr>
              <a:buFontTx/>
              <a:buNone/>
            </a:pPr>
            <a:r>
              <a:rPr lang="fr-FR" dirty="0" smtClean="0"/>
              <a:t>-  Intox tricycliques avec QRS larges</a:t>
            </a:r>
          </a:p>
          <a:p>
            <a:pPr>
              <a:buFontTx/>
              <a:buNone/>
            </a:pPr>
            <a:r>
              <a:rPr lang="fr-FR" dirty="0" smtClean="0"/>
              <a:t>-  Diurèse alcalinisante</a:t>
            </a:r>
          </a:p>
          <a:p>
            <a:pPr algn="ctr">
              <a:buFontTx/>
              <a:buNone/>
            </a:pPr>
            <a:r>
              <a:rPr lang="fr-FR" b="1" i="1" u="sng" dirty="0" smtClean="0"/>
              <a:t>Surdosage</a:t>
            </a:r>
          </a:p>
          <a:p>
            <a:pPr>
              <a:buFontTx/>
              <a:buNone/>
            </a:pPr>
            <a:r>
              <a:rPr lang="fr-FR" dirty="0" smtClean="0"/>
              <a:t>           HypoK-Surcharge H20 et NA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Les solutions hypertoniques de Na HCO3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Solution semi-molaire à 4,2 %</a:t>
            </a:r>
          </a:p>
          <a:p>
            <a:pPr lvl="1"/>
            <a:r>
              <a:rPr lang="fr-FR" dirty="0" smtClean="0"/>
              <a:t>0,5 mmol / ml</a:t>
            </a:r>
          </a:p>
          <a:p>
            <a:pPr lvl="1"/>
            <a:r>
              <a:rPr lang="fr-FR" dirty="0" smtClean="0"/>
              <a:t>100 ml = 50 mmol Na + 50 mmol HCO3</a:t>
            </a:r>
          </a:p>
          <a:p>
            <a:r>
              <a:rPr lang="fr-FR" dirty="0" smtClean="0"/>
              <a:t>Solution molaire à 8,4 %</a:t>
            </a:r>
          </a:p>
          <a:p>
            <a:pPr lvl="1"/>
            <a:r>
              <a:rPr lang="fr-FR" dirty="0" smtClean="0"/>
              <a:t>1 mmol / ml</a:t>
            </a:r>
          </a:p>
          <a:p>
            <a:pPr lvl="1"/>
            <a:r>
              <a:rPr lang="fr-FR" dirty="0" smtClean="0"/>
              <a:t>100 ml = 100 mmol Na + 100 mmol HCO3</a:t>
            </a:r>
          </a:p>
          <a:p>
            <a:r>
              <a:rPr lang="fr-FR" dirty="0" smtClean="0"/>
              <a:t>Indications restreintes: </a:t>
            </a:r>
          </a:p>
          <a:p>
            <a:pPr lvl="1"/>
            <a:r>
              <a:rPr lang="fr-FR" dirty="0" smtClean="0"/>
              <a:t>Hyperkaliémie menaçante, </a:t>
            </a:r>
          </a:p>
          <a:p>
            <a:pPr lvl="1"/>
            <a:r>
              <a:rPr lang="fr-FR" dirty="0" smtClean="0"/>
              <a:t>Intoxications tricycliques, anti-arythmiques Ic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Les solutions hypertoniques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 smtClean="0"/>
              <a:t>Glucosé 10 % </a:t>
            </a:r>
            <a:r>
              <a:rPr lang="fr-FR" dirty="0" smtClean="0"/>
              <a:t>= 2 fois l ’osmolalité normale</a:t>
            </a:r>
          </a:p>
          <a:p>
            <a:pPr lvl="1"/>
            <a:r>
              <a:rPr lang="fr-FR" dirty="0" smtClean="0"/>
              <a:t>285 * 2 = 570 mosmol / l</a:t>
            </a:r>
          </a:p>
          <a:p>
            <a:pPr lvl="1"/>
            <a:r>
              <a:rPr lang="fr-FR" dirty="0" smtClean="0"/>
              <a:t>Si on ajoute 2 g K Cl / l et 2 g Na Cl / l :</a:t>
            </a:r>
          </a:p>
          <a:p>
            <a:pPr lvl="2"/>
            <a:r>
              <a:rPr lang="fr-FR" dirty="0" smtClean="0"/>
              <a:t>Total: 570 + (2 * 13) + (2 * 17) = 630 mosmol/l</a:t>
            </a:r>
          </a:p>
          <a:p>
            <a:pPr lvl="1"/>
            <a:r>
              <a:rPr lang="fr-FR" dirty="0" smtClean="0"/>
              <a:t> Limite du risque de thrombose veineuse périphérique</a:t>
            </a:r>
          </a:p>
          <a:p>
            <a:r>
              <a:rPr lang="fr-FR" u="sng" dirty="0" smtClean="0"/>
              <a:t>Bicarbonate de Na &gt; 1,4 %</a:t>
            </a:r>
          </a:p>
          <a:p>
            <a:pPr lvl="1"/>
            <a:r>
              <a:rPr lang="fr-FR" dirty="0" smtClean="0"/>
              <a:t>Semi-molaire (4,2 %) et molaire (8,4 %)</a:t>
            </a:r>
          </a:p>
          <a:p>
            <a:pPr lvl="1"/>
            <a:r>
              <a:rPr lang="fr-FR" dirty="0" smtClean="0"/>
              <a:t>1 g Na HCO3 = 12 mmol Na + 12 mmol HCO3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Les expanseurs volémiques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Colloïde artificiel: HEA, GFM</a:t>
            </a:r>
          </a:p>
          <a:p>
            <a:r>
              <a:rPr lang="fr-FR" dirty="0" smtClean="0"/>
              <a:t>Dissout dans une solution isotonique de Na</a:t>
            </a:r>
          </a:p>
          <a:p>
            <a:pPr lvl="1"/>
            <a:r>
              <a:rPr lang="fr-FR" dirty="0" smtClean="0"/>
              <a:t>HEA dans Na Cl 0,9 %: Héafusine 6%®</a:t>
            </a:r>
          </a:p>
          <a:p>
            <a:pPr lvl="1"/>
            <a:r>
              <a:rPr lang="fr-FR" dirty="0" smtClean="0"/>
              <a:t>GFM dans Ringer lactate: Plasmion®</a:t>
            </a:r>
          </a:p>
          <a:p>
            <a:r>
              <a:rPr lang="fr-FR" dirty="0" smtClean="0"/>
              <a:t>Répartition intravasculaire</a:t>
            </a:r>
          </a:p>
          <a:p>
            <a:r>
              <a:rPr lang="fr-FR" dirty="0" smtClean="0"/>
              <a:t>Durée d ’action fonction de sa 1/2 vie</a:t>
            </a:r>
          </a:p>
          <a:p>
            <a:pPr lvl="1"/>
            <a:r>
              <a:rPr lang="fr-FR" dirty="0" smtClean="0"/>
              <a:t>Élimination urinaire: GFM (2 à 3h)</a:t>
            </a:r>
          </a:p>
          <a:p>
            <a:pPr lvl="1"/>
            <a:r>
              <a:rPr lang="fr-FR" dirty="0" smtClean="0"/>
              <a:t>Métabolisme: HEA (4 à 8h)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Les voies d ’administration  en urgence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u="sng" dirty="0" smtClean="0"/>
              <a:t>Inhalation</a:t>
            </a:r>
          </a:p>
          <a:p>
            <a:pPr lvl="1">
              <a:buNone/>
            </a:pPr>
            <a:r>
              <a:rPr lang="fr-FR" dirty="0" smtClean="0"/>
              <a:t>Gaz médicaux: O2</a:t>
            </a:r>
          </a:p>
          <a:p>
            <a:pPr lvl="1">
              <a:buNone/>
            </a:pPr>
            <a:r>
              <a:rPr lang="fr-FR" dirty="0" smtClean="0"/>
              <a:t>Aérosol, nébulisation</a:t>
            </a:r>
          </a:p>
          <a:p>
            <a:pPr lvl="1">
              <a:buNone/>
            </a:pPr>
            <a:r>
              <a:rPr lang="fr-FR" dirty="0" smtClean="0"/>
              <a:t>Intra-trachéale</a:t>
            </a:r>
          </a:p>
          <a:p>
            <a:pPr>
              <a:buNone/>
            </a:pPr>
            <a:r>
              <a:rPr lang="fr-FR" b="1" u="sng" dirty="0" smtClean="0"/>
              <a:t>Sublinguale</a:t>
            </a:r>
          </a:p>
          <a:p>
            <a:pPr>
              <a:buNone/>
            </a:pPr>
            <a:r>
              <a:rPr lang="fr-FR" b="1" u="sng" dirty="0" smtClean="0"/>
              <a:t>Intraveineuse</a:t>
            </a:r>
          </a:p>
          <a:p>
            <a:pPr>
              <a:buNone/>
            </a:pPr>
            <a:r>
              <a:rPr lang="fr-FR" b="1" u="sng" dirty="0" smtClean="0"/>
              <a:t>Intra-osseuse</a:t>
            </a:r>
            <a:r>
              <a:rPr lang="fr-FR" dirty="0" smtClean="0"/>
              <a:t>, épicrânienne ( pédiatrie)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Gélatines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Expansion volémique = V.Perfusé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fr-FR" sz="4000" b="1" i="1" u="sng" dirty="0" smtClean="0"/>
              <a:t>Indications</a:t>
            </a:r>
          </a:p>
          <a:p>
            <a:pPr>
              <a:buFontTx/>
              <a:buNone/>
            </a:pPr>
            <a:r>
              <a:rPr lang="fr-FR" b="1" dirty="0" smtClean="0"/>
              <a:t>     .Hypovolemie grave</a:t>
            </a:r>
          </a:p>
          <a:p>
            <a:pPr>
              <a:buFontTx/>
              <a:buNone/>
            </a:pPr>
            <a:r>
              <a:rPr lang="fr-FR" b="1" dirty="0" smtClean="0"/>
              <a:t>     .Choc hémorragique en attendant le sang</a:t>
            </a:r>
          </a:p>
          <a:p>
            <a:pPr>
              <a:buFontTx/>
              <a:buNone/>
            </a:pPr>
            <a:r>
              <a:rPr lang="fr-FR" b="1" dirty="0" smtClean="0"/>
              <a:t>     .HypoTA ( anesthésie)</a:t>
            </a:r>
          </a:p>
          <a:p>
            <a:pPr algn="ctr">
              <a:buFontTx/>
              <a:buNone/>
            </a:pPr>
            <a:r>
              <a:rPr lang="fr-FR" sz="4000" b="1" i="1" u="sng" dirty="0" smtClean="0"/>
              <a:t>Effets indésirables</a:t>
            </a:r>
          </a:p>
          <a:p>
            <a:pPr>
              <a:buFontTx/>
              <a:buNone/>
            </a:pPr>
            <a:r>
              <a:rPr lang="fr-FR" b="1" dirty="0" smtClean="0"/>
              <a:t>     .Allergie</a:t>
            </a:r>
          </a:p>
          <a:p>
            <a:pPr>
              <a:buFontTx/>
              <a:buNone/>
            </a:pPr>
            <a:r>
              <a:rPr lang="fr-FR" b="1" dirty="0" smtClean="0"/>
              <a:t>     .OAP surdosage</a:t>
            </a:r>
          </a:p>
          <a:p>
            <a:pPr algn="ctr">
              <a:buFontTx/>
              <a:buNone/>
            </a:pPr>
            <a:r>
              <a:rPr lang="fr-FR" sz="4000" b="1" i="1" u="sng" dirty="0" smtClean="0"/>
              <a:t>Contre - indication</a:t>
            </a:r>
          </a:p>
          <a:p>
            <a:pPr>
              <a:buFontTx/>
              <a:buNone/>
            </a:pPr>
            <a:r>
              <a:rPr lang="fr-FR" b="1" dirty="0" smtClean="0"/>
              <a:t>     .Grossesse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Colloïdes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u="sng" dirty="0" smtClean="0"/>
              <a:t>-Colloïdes de synthèse</a:t>
            </a:r>
          </a:p>
          <a:p>
            <a:pPr algn="ctr">
              <a:buFontTx/>
              <a:buNone/>
            </a:pPr>
            <a:r>
              <a:rPr lang="fr-FR" dirty="0" smtClean="0"/>
              <a:t>   .Gélatines</a:t>
            </a:r>
          </a:p>
          <a:p>
            <a:pPr algn="ctr">
              <a:buFontTx/>
              <a:buNone/>
            </a:pPr>
            <a:r>
              <a:rPr lang="fr-FR" dirty="0" smtClean="0"/>
              <a:t>  .Dextrans</a:t>
            </a:r>
          </a:p>
          <a:p>
            <a:pPr algn="ctr">
              <a:buFontTx/>
              <a:buNone/>
            </a:pPr>
            <a:r>
              <a:rPr lang="fr-FR" dirty="0" smtClean="0"/>
              <a:t>.H.E.A</a:t>
            </a:r>
          </a:p>
          <a:p>
            <a:pPr>
              <a:buFontTx/>
              <a:buNone/>
            </a:pPr>
            <a:r>
              <a:rPr lang="fr-FR" u="sng" dirty="0" smtClean="0"/>
              <a:t>-Colloïdes naturelles</a:t>
            </a:r>
          </a:p>
          <a:p>
            <a:pPr algn="ctr">
              <a:buFontTx/>
              <a:buNone/>
            </a:pPr>
            <a:r>
              <a:rPr lang="fr-FR" dirty="0" smtClean="0"/>
              <a:t>    .Albumine humaine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Electrolytes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 Na Cl dans 10 ml</a:t>
            </a:r>
          </a:p>
          <a:p>
            <a:pPr>
              <a:buNone/>
            </a:pPr>
            <a:r>
              <a:rPr lang="fr-FR" dirty="0" smtClean="0"/>
              <a:t>- KCl dans 10 ml administration trop rapide = troubles du rythme</a:t>
            </a:r>
          </a:p>
          <a:p>
            <a:pPr>
              <a:buNone/>
            </a:pPr>
            <a:r>
              <a:rPr lang="fr-FR" dirty="0" smtClean="0"/>
              <a:t>- Ca Cl2 dans 10 ml</a:t>
            </a:r>
          </a:p>
          <a:p>
            <a:pPr>
              <a:buNone/>
            </a:pPr>
            <a:r>
              <a:rPr lang="fr-FR" dirty="0" smtClean="0"/>
              <a:t>- Mg SO4 dans 10 ml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Indications</a:t>
            </a:r>
            <a:b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Quelques 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-Sels de calcium à 10 % dans 10 ml = 1 g            	</a:t>
            </a:r>
            <a:r>
              <a:rPr lang="fr-FR" dirty="0" smtClean="0"/>
              <a:t>Indications:</a:t>
            </a:r>
          </a:p>
          <a:p>
            <a:pPr>
              <a:buNone/>
            </a:pPr>
            <a:r>
              <a:rPr lang="fr-FR" dirty="0" smtClean="0"/>
              <a:t>Hypocalcémies ionisées:tétanie +/- toxiques</a:t>
            </a:r>
          </a:p>
          <a:p>
            <a:pPr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-Sulfate de Mg ( Mg SO4) à 20 % </a:t>
            </a:r>
          </a:p>
          <a:p>
            <a:pPr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dans 10 ml = 2 g </a:t>
            </a:r>
          </a:p>
          <a:p>
            <a:pPr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fr-FR" dirty="0" smtClean="0"/>
              <a:t>Indications: Torsade de pointes </a:t>
            </a: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g en 2 min</a:t>
            </a:r>
          </a:p>
          <a:p>
            <a:pPr algn="ctr"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Puis 2g / h / 4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TRT Hyperkaliémie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fr-FR" sz="3800" b="1" u="sng" dirty="0" smtClean="0"/>
              <a:t>1.↗Pénétration cellulaire du K+</a:t>
            </a:r>
          </a:p>
          <a:p>
            <a:pPr>
              <a:buNone/>
            </a:pPr>
            <a:r>
              <a:rPr lang="fr-FR" sz="3800" b="1" u="sng" dirty="0" smtClean="0"/>
              <a:t>-Bicarbonate de NA 1 meq/Kg </a:t>
            </a:r>
            <a:r>
              <a:rPr lang="fr-FR" dirty="0" smtClean="0"/>
              <a:t>soit 100ml d une solution semi molaire 42/°°° IVL sur voie veineuse périphérique ou 50 ml    d une solution molaire  84/°°°IVL</a:t>
            </a:r>
            <a:r>
              <a:rPr lang="fr-FR" dirty="0" smtClean="0">
                <a:sym typeface="Wingdings" pitchFamily="2" charset="2"/>
              </a:rPr>
              <a:t> sur voie veineuse centrale</a:t>
            </a:r>
          </a:p>
          <a:p>
            <a:pPr>
              <a:buNone/>
            </a:pPr>
            <a:r>
              <a:rPr lang="fr-FR" sz="3800" b="1" u="sng" dirty="0" smtClean="0">
                <a:sym typeface="Wingdings" pitchFamily="2" charset="2"/>
              </a:rPr>
              <a:t>-Insuline </a:t>
            </a:r>
            <a:r>
              <a:rPr lang="fr-FR" dirty="0" smtClean="0">
                <a:sym typeface="Wingdings" pitchFamily="2" charset="2"/>
              </a:rPr>
              <a:t>10UI dans 500 ml  de G10 ou 30ui dans 500 de G30 --Beta mimétiques  salbutamol  10 mg  en aerosol</a:t>
            </a:r>
          </a:p>
          <a:p>
            <a:pPr algn="ctr">
              <a:buNone/>
            </a:pPr>
            <a:r>
              <a:rPr lang="fr-FR" sz="3600" b="1" u="sng" dirty="0" smtClean="0"/>
              <a:t> </a:t>
            </a:r>
          </a:p>
          <a:p>
            <a:pPr algn="ctr">
              <a:buNone/>
            </a:pPr>
            <a:r>
              <a:rPr lang="fr-FR" sz="3600" b="1" u="sng" dirty="0" smtClean="0"/>
              <a:t>2.Antagoniser les effets myocardiques du K+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3800" b="1" u="sng" dirty="0" smtClean="0"/>
              <a:t>Gluconate de Ca++  a 10%  </a:t>
            </a:r>
            <a:r>
              <a:rPr lang="fr-FR" dirty="0" smtClean="0"/>
              <a:t>10 ml pouvant être répétés efficacité  immédiate mais brève.  Contre- indique si intox digitalique</a:t>
            </a:r>
          </a:p>
          <a:p>
            <a:pPr algn="ctr">
              <a:buNone/>
            </a:pPr>
            <a:endParaRPr lang="fr-FR" sz="3600" b="1" u="sng" dirty="0" smtClean="0"/>
          </a:p>
          <a:p>
            <a:pPr algn="ctr">
              <a:buNone/>
            </a:pPr>
            <a:r>
              <a:rPr lang="fr-FR" sz="3600" b="1" u="sng" dirty="0" smtClean="0"/>
              <a:t> 3.Limiter absorption intestinale  du  K+ par </a:t>
            </a:r>
          </a:p>
          <a:p>
            <a:pPr>
              <a:buNone/>
            </a:pPr>
            <a:r>
              <a:rPr lang="fr-FR" sz="3600" b="1" dirty="0" smtClean="0"/>
              <a:t> U</a:t>
            </a:r>
            <a:r>
              <a:rPr lang="fr-FR" sz="3600" b="1" u="sng" dirty="0" smtClean="0"/>
              <a:t>tilisation d’une résine échangeuse d’ions</a:t>
            </a:r>
            <a:r>
              <a:rPr lang="fr-FR" sz="3800" b="1" u="sng" dirty="0" smtClean="0"/>
              <a:t>: Kayexalate </a:t>
            </a:r>
          </a:p>
          <a:p>
            <a:pPr algn="ctr">
              <a:buNone/>
            </a:pPr>
            <a:r>
              <a:rPr lang="fr-FR" b="1" u="sng" dirty="0" smtClean="0"/>
              <a:t> </a:t>
            </a:r>
            <a:r>
              <a:rPr lang="fr-FR" dirty="0" smtClean="0"/>
              <a:t>1g échange 1 meq de  K+ contre 1 </a:t>
            </a:r>
            <a:r>
              <a:rPr lang="fr-FR" dirty="0" err="1" smtClean="0"/>
              <a:t>meq</a:t>
            </a:r>
            <a:r>
              <a:rPr lang="fr-FR" dirty="0" smtClean="0"/>
              <a:t> de NA.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TRT Hypokaliémie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u="sng" dirty="0" smtClean="0"/>
              <a:t>1/ </a:t>
            </a:r>
            <a:r>
              <a:rPr lang="fr-FR" b="1" u="sng" dirty="0" err="1" smtClean="0"/>
              <a:t>Hypok</a:t>
            </a:r>
            <a:r>
              <a:rPr lang="fr-FR" b="1" u="sng" dirty="0" smtClean="0"/>
              <a:t> sévère</a:t>
            </a:r>
          </a:p>
          <a:p>
            <a:pPr>
              <a:buNone/>
            </a:pPr>
            <a:r>
              <a:rPr lang="fr-FR" dirty="0" smtClean="0"/>
              <a:t>                   KCL intraveineux (1g KCL = 13 </a:t>
            </a:r>
            <a:r>
              <a:rPr lang="fr-FR" dirty="0" err="1" smtClean="0"/>
              <a:t>mmol</a:t>
            </a:r>
            <a:r>
              <a:rPr lang="fr-FR" dirty="0" smtClean="0"/>
              <a:t> ) </a:t>
            </a:r>
          </a:p>
          <a:p>
            <a:pPr>
              <a:buNone/>
            </a:pPr>
            <a:r>
              <a:rPr lang="fr-FR" dirty="0" smtClean="0"/>
              <a:t>                       -0,5 g/h voie veineuse périphérique</a:t>
            </a:r>
          </a:p>
          <a:p>
            <a:pPr>
              <a:buNone/>
            </a:pPr>
            <a:r>
              <a:rPr lang="fr-FR" dirty="0" smtClean="0"/>
              <a:t>                      -1g/h sur voie veineuse centrale </a:t>
            </a:r>
          </a:p>
          <a:p>
            <a:pPr>
              <a:buNone/>
            </a:pPr>
            <a:r>
              <a:rPr lang="fr-FR" dirty="0" smtClean="0"/>
              <a:t>                                  en moyenne 8g/24h </a:t>
            </a:r>
          </a:p>
          <a:p>
            <a:pPr>
              <a:buNone/>
            </a:pPr>
            <a:r>
              <a:rPr lang="fr-FR" dirty="0" smtClean="0"/>
              <a:t>                       -Si trouble ventriculaire :4 g/h</a:t>
            </a:r>
          </a:p>
          <a:p>
            <a:pPr>
              <a:buNone/>
            </a:pPr>
            <a:r>
              <a:rPr lang="fr-FR" b="1" u="sng" dirty="0" smtClean="0"/>
              <a:t>2/</a:t>
            </a:r>
            <a:r>
              <a:rPr lang="fr-FR" b="1" u="sng" dirty="0" err="1" smtClean="0"/>
              <a:t>Hypok</a:t>
            </a:r>
            <a:r>
              <a:rPr lang="fr-FR" b="1" u="sng" dirty="0" smtClean="0"/>
              <a:t> peu sévère</a:t>
            </a:r>
          </a:p>
          <a:p>
            <a:pPr>
              <a:buNone/>
            </a:pPr>
            <a:r>
              <a:rPr lang="fr-FR" dirty="0" smtClean="0"/>
              <a:t>Chlorure ou gluconate de K  per os  4 g/24H  par prise n'excédant pas  2g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 </a:t>
            </a:r>
            <a:br>
              <a:rPr lang="fr-FR" sz="4000" dirty="0" smtClean="0"/>
            </a:br>
            <a:r>
              <a:rPr lang="fr-FR" sz="4000" b="1" dirty="0" smtClean="0"/>
              <a:t>LES ANTIDOTES UTILISES EN TOXICOLOGIE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 </a:t>
            </a: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57224" y="1857364"/>
          <a:ext cx="7929618" cy="3714776"/>
        </p:xfrm>
        <a:graphic>
          <a:graphicData uri="http://schemas.openxmlformats.org/presentationml/2006/ole">
            <p:oleObj spid="_x0000_s1027" name="Document" r:id="rId3" imgW="5907744" imgH="245274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MEDICAMENTS DE L’ETAT DE CHOC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 algn="ctr">
              <a:buNone/>
            </a:pPr>
            <a:r>
              <a:rPr lang="fr-FR" b="1" u="sng" dirty="0" smtClean="0"/>
              <a:t>A /LES CATHECHOLAMINES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Drogues cardio vaso-actives utilisées dans le traitement  des états de choc.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Le traitement par  catécholamines nécessite la surveillance de </a:t>
            </a:r>
            <a:r>
              <a:rPr lang="fr-FR" b="1" u="sng" dirty="0" smtClean="0"/>
              <a:t>la fonction cardiaque </a:t>
            </a:r>
            <a:r>
              <a:rPr lang="fr-FR" b="1" dirty="0" smtClean="0"/>
              <a:t>(pouls, TA,)ECG pour repérer les troubles du rythme ; </a:t>
            </a:r>
            <a:r>
              <a:rPr lang="fr-FR" b="1" u="sng" dirty="0" smtClean="0"/>
              <a:t>la fonction rénale</a:t>
            </a:r>
            <a:r>
              <a:rPr lang="fr-FR" b="1" dirty="0" smtClean="0"/>
              <a:t> (diurèse horaire, urée/créat sur prescription) ;la surveillance de la glycémie(risque de diabète induit par les catécholamines).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1 /  </a:t>
            </a:r>
            <a:r>
              <a:rPr lang="fr-FR" b="1" u="sng" dirty="0" smtClean="0"/>
              <a:t>ADRENALINE </a:t>
            </a:r>
            <a:r>
              <a:rPr lang="fr-FR" b="1" dirty="0" smtClean="0"/>
              <a:t>(Epinéphrine) : Sympathomimétique à action cardiaque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2 /</a:t>
            </a:r>
            <a:r>
              <a:rPr lang="fr-FR" b="1" u="sng" dirty="0" smtClean="0"/>
              <a:t> DOBUTREX</a:t>
            </a:r>
            <a:r>
              <a:rPr lang="fr-FR" b="1" dirty="0" smtClean="0"/>
              <a:t> (Dobutamine)</a:t>
            </a:r>
            <a:endParaRPr lang="fr-FR" dirty="0" smtClean="0"/>
          </a:p>
          <a:p>
            <a:pPr>
              <a:buNone/>
            </a:pPr>
            <a:r>
              <a:rPr lang="fr-FR" cap="all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u="sng" dirty="0" smtClean="0"/>
              <a:t>3 /  LEVOPHED</a:t>
            </a:r>
            <a:r>
              <a:rPr lang="fr-FR" b="1" dirty="0" smtClean="0"/>
              <a:t> (Noradrénaline)</a:t>
            </a:r>
            <a:endParaRPr lang="fr-FR" dirty="0" smtClean="0"/>
          </a:p>
          <a:p>
            <a:pPr>
              <a:buNone/>
            </a:pPr>
            <a:r>
              <a:rPr lang="fr-FR" cap="all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cap="all" dirty="0" smtClean="0"/>
              <a:t> </a:t>
            </a:r>
            <a:r>
              <a:rPr lang="fr-FR" b="1" u="sng" dirty="0" smtClean="0"/>
              <a:t>4/</a:t>
            </a:r>
            <a:r>
              <a:rPr lang="fr-FR" u="sng" dirty="0" smtClean="0"/>
              <a:t>  </a:t>
            </a:r>
            <a:r>
              <a:rPr lang="fr-FR" b="1" u="sng" dirty="0" smtClean="0"/>
              <a:t>DOPAMINE</a:t>
            </a:r>
            <a:r>
              <a:rPr lang="fr-FR" dirty="0" smtClean="0"/>
              <a:t> </a:t>
            </a:r>
            <a:r>
              <a:rPr lang="fr-FR" b="1" dirty="0" smtClean="0"/>
              <a:t>(Dopamine)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Agoniste alpha beta dopaminergique :↑ PA, débit cardiaque et résistances vasculaires. Utilisée pour améliorer la perfusion rénale et soutenir  cette fonction.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MEDICAMENTS DE L’URGENCE CARDIAQUE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sz="7200" b="1" dirty="0" smtClean="0"/>
              <a:t>1</a:t>
            </a:r>
            <a:r>
              <a:rPr lang="fr-FR" sz="7200" b="1" dirty="0"/>
              <a:t>.</a:t>
            </a:r>
            <a:r>
              <a:rPr lang="fr-FR" sz="7200" dirty="0"/>
              <a:t>  </a:t>
            </a:r>
            <a:r>
              <a:rPr lang="fr-FR" sz="7200" b="1" u="sng" dirty="0"/>
              <a:t>DERIVES NITRES</a:t>
            </a:r>
            <a:r>
              <a:rPr lang="fr-FR" sz="7200" dirty="0"/>
              <a:t> (Antiangoreux) :    </a:t>
            </a:r>
            <a:r>
              <a:rPr lang="fr-FR" sz="7200" b="1" dirty="0"/>
              <a:t>RISORDAN , </a:t>
            </a:r>
            <a:r>
              <a:rPr lang="fr-FR" sz="7200" dirty="0"/>
              <a:t>   </a:t>
            </a:r>
            <a:r>
              <a:rPr lang="fr-FR" sz="7200" b="1" dirty="0"/>
              <a:t>LENITRAL,</a:t>
            </a:r>
            <a:endParaRPr lang="fr-FR" sz="7200" dirty="0"/>
          </a:p>
          <a:p>
            <a:pPr>
              <a:buNone/>
            </a:pPr>
            <a:r>
              <a:rPr lang="fr-FR" sz="7200" dirty="0"/>
              <a:t>                                                            </a:t>
            </a:r>
            <a:r>
              <a:rPr lang="fr-FR" sz="7200" b="1" dirty="0"/>
              <a:t>SPRAY TRINITRINE</a:t>
            </a:r>
            <a:r>
              <a:rPr lang="fr-FR" sz="7200" dirty="0"/>
              <a:t> </a:t>
            </a:r>
            <a:r>
              <a:rPr lang="fr-FR" sz="7200" b="1" dirty="0"/>
              <a:t>( NATISPRAY/ LENISPRAY )</a:t>
            </a:r>
            <a:endParaRPr lang="fr-FR" sz="7200" dirty="0"/>
          </a:p>
          <a:p>
            <a:pPr>
              <a:buNone/>
            </a:pPr>
            <a:r>
              <a:rPr lang="fr-FR" sz="7200" dirty="0"/>
              <a:t> </a:t>
            </a:r>
            <a:r>
              <a:rPr lang="fr-FR" sz="7200" b="1" dirty="0" smtClean="0"/>
              <a:t>2</a:t>
            </a:r>
            <a:r>
              <a:rPr lang="fr-FR" sz="7200" b="1" dirty="0"/>
              <a:t>.</a:t>
            </a:r>
            <a:r>
              <a:rPr lang="fr-FR" sz="7200" dirty="0"/>
              <a:t>  </a:t>
            </a:r>
            <a:r>
              <a:rPr lang="fr-FR" sz="7200" b="1" u="sng" dirty="0"/>
              <a:t>ASPIRINE</a:t>
            </a:r>
            <a:r>
              <a:rPr lang="fr-FR" sz="7200" b="1" dirty="0"/>
              <a:t> (ASPEGIC)</a:t>
            </a:r>
            <a:endParaRPr lang="fr-FR" sz="7200" dirty="0"/>
          </a:p>
          <a:p>
            <a:pPr>
              <a:buNone/>
            </a:pPr>
            <a:r>
              <a:rPr lang="fr-FR" sz="7200" b="1" dirty="0"/>
              <a:t> </a:t>
            </a:r>
            <a:endParaRPr lang="fr-FR" sz="7200" dirty="0"/>
          </a:p>
          <a:p>
            <a:pPr>
              <a:buNone/>
            </a:pPr>
            <a:r>
              <a:rPr lang="fr-FR" sz="7200" b="1" dirty="0"/>
              <a:t> </a:t>
            </a:r>
            <a:r>
              <a:rPr lang="fr-FR" sz="7200" b="1" dirty="0" smtClean="0"/>
              <a:t>3</a:t>
            </a:r>
            <a:r>
              <a:rPr lang="fr-FR" sz="7200" b="1" dirty="0"/>
              <a:t>.</a:t>
            </a:r>
            <a:r>
              <a:rPr lang="fr-FR" sz="7200" dirty="0"/>
              <a:t>  </a:t>
            </a:r>
            <a:r>
              <a:rPr lang="fr-FR" sz="7200" b="1" u="sng" cap="all" dirty="0" smtClean="0"/>
              <a:t>ANTIHYPERTENSEURS </a:t>
            </a:r>
            <a:r>
              <a:rPr lang="fr-FR" sz="7200" b="1" cap="all" dirty="0" smtClean="0"/>
              <a:t>:  </a:t>
            </a:r>
            <a:r>
              <a:rPr lang="fr-FR" sz="7200" b="1" dirty="0" smtClean="0"/>
              <a:t>LOXEN - EUPRESSYL</a:t>
            </a:r>
            <a:endParaRPr lang="fr-FR" sz="7200" dirty="0"/>
          </a:p>
          <a:p>
            <a:pPr>
              <a:buNone/>
            </a:pPr>
            <a:r>
              <a:rPr lang="fr-FR" sz="7200" dirty="0"/>
              <a:t>       </a:t>
            </a:r>
          </a:p>
          <a:p>
            <a:pPr>
              <a:buNone/>
            </a:pPr>
            <a:r>
              <a:rPr lang="fr-FR" sz="7200" b="1" dirty="0"/>
              <a:t>4.</a:t>
            </a:r>
            <a:r>
              <a:rPr lang="fr-FR" sz="7200" dirty="0"/>
              <a:t> </a:t>
            </a:r>
            <a:r>
              <a:rPr lang="fr-FR" sz="7200" b="1" u="sng" dirty="0"/>
              <a:t>DIURETIQUES</a:t>
            </a:r>
            <a:r>
              <a:rPr lang="fr-FR" sz="7200" b="1" dirty="0"/>
              <a:t> </a:t>
            </a:r>
            <a:r>
              <a:rPr lang="fr-FR" sz="7200" b="1" dirty="0" smtClean="0"/>
              <a:t> </a:t>
            </a:r>
            <a:r>
              <a:rPr lang="fr-FR" sz="7200" b="1" cap="all" dirty="0" smtClean="0"/>
              <a:t>FUROSEMINE</a:t>
            </a:r>
            <a:r>
              <a:rPr lang="fr-FR" sz="7200" b="1" cap="all" dirty="0"/>
              <a:t> : (LASILIX)</a:t>
            </a:r>
            <a:r>
              <a:rPr lang="fr-FR" sz="7200" cap="all" dirty="0"/>
              <a:t> ;   </a:t>
            </a:r>
            <a:r>
              <a:rPr lang="fr-FR" sz="7200" b="1" cap="all" dirty="0"/>
              <a:t>BURINEX</a:t>
            </a:r>
            <a:endParaRPr lang="fr-FR" sz="7200" dirty="0"/>
          </a:p>
          <a:p>
            <a:pPr>
              <a:buNone/>
            </a:pPr>
            <a:r>
              <a:rPr lang="fr-FR" sz="7200" b="1" cap="all" dirty="0"/>
              <a:t> </a:t>
            </a:r>
            <a:endParaRPr lang="fr-FR" sz="7200" b="1" cap="all" dirty="0" smtClean="0"/>
          </a:p>
          <a:p>
            <a:pPr>
              <a:buNone/>
            </a:pPr>
            <a:endParaRPr lang="fr-FR" sz="7200" b="1" cap="all" dirty="0"/>
          </a:p>
          <a:p>
            <a:pPr>
              <a:buNone/>
            </a:pPr>
            <a:endParaRPr lang="fr-FR" sz="7200" dirty="0"/>
          </a:p>
          <a:p>
            <a:pPr>
              <a:buNone/>
            </a:pPr>
            <a:r>
              <a:rPr lang="fr-FR" sz="7200" b="1" cap="all" dirty="0"/>
              <a:t> </a:t>
            </a:r>
            <a:r>
              <a:rPr lang="fr-FR" sz="7200" b="1" u="sng" dirty="0" smtClean="0"/>
              <a:t>5</a:t>
            </a:r>
            <a:r>
              <a:rPr lang="fr-FR" sz="7200" b="1" u="sng" dirty="0"/>
              <a:t>.</a:t>
            </a:r>
            <a:r>
              <a:rPr lang="fr-FR" sz="7200" u="sng" dirty="0"/>
              <a:t>  </a:t>
            </a:r>
            <a:r>
              <a:rPr lang="fr-FR" sz="7200" b="1" u="sng" dirty="0"/>
              <a:t>TROUBLES DU </a:t>
            </a:r>
            <a:r>
              <a:rPr lang="fr-FR" sz="7200" b="1" u="sng" dirty="0" smtClean="0"/>
              <a:t>RYTHME : </a:t>
            </a:r>
            <a:r>
              <a:rPr lang="fr-FR" sz="7200" b="1" dirty="0" smtClean="0"/>
              <a:t>ISOPRENALINE</a:t>
            </a:r>
            <a:r>
              <a:rPr lang="fr-FR" sz="7200" dirty="0"/>
              <a:t> : </a:t>
            </a:r>
            <a:r>
              <a:rPr lang="fr-FR" sz="7200" b="1" dirty="0"/>
              <a:t>(ISUPREL</a:t>
            </a:r>
            <a:r>
              <a:rPr lang="fr-FR" sz="7200" b="1" dirty="0" smtClean="0"/>
              <a:t>) -                  					AMIODARONE</a:t>
            </a:r>
            <a:r>
              <a:rPr lang="fr-FR" sz="7200" b="1" dirty="0"/>
              <a:t> (CORDARONE</a:t>
            </a:r>
            <a:r>
              <a:rPr lang="fr-FR" sz="7200" b="1" dirty="0" smtClean="0"/>
              <a:t>)</a:t>
            </a:r>
          </a:p>
          <a:p>
            <a:pPr>
              <a:buNone/>
            </a:pPr>
            <a:r>
              <a:rPr lang="fr-FR" sz="7200" b="1" dirty="0"/>
              <a:t> </a:t>
            </a:r>
            <a:r>
              <a:rPr lang="fr-FR" sz="7200" b="1" dirty="0" smtClean="0"/>
              <a:t>                                                 - LIDOCAINE</a:t>
            </a:r>
            <a:r>
              <a:rPr lang="fr-FR" sz="7200" dirty="0"/>
              <a:t> </a:t>
            </a:r>
            <a:r>
              <a:rPr lang="fr-FR" sz="7200" b="1" dirty="0"/>
              <a:t>(XYLOCAINE)</a:t>
            </a:r>
            <a:endParaRPr lang="fr-FR" sz="7200" dirty="0"/>
          </a:p>
          <a:p>
            <a:pPr>
              <a:buNone/>
            </a:pPr>
            <a:r>
              <a:rPr lang="fr-FR" sz="7200" b="1" dirty="0" smtClean="0"/>
              <a:t>                                                  - ADENOSIDE </a:t>
            </a:r>
            <a:r>
              <a:rPr lang="fr-FR" sz="7200" b="1" dirty="0"/>
              <a:t>TRIPHOSPHATE</a:t>
            </a:r>
            <a:r>
              <a:rPr lang="fr-FR" sz="7200" dirty="0"/>
              <a:t> </a:t>
            </a:r>
            <a:r>
              <a:rPr lang="fr-FR" sz="7200" b="1" dirty="0"/>
              <a:t>(STRIADYNE)</a:t>
            </a:r>
            <a:endParaRPr lang="fr-FR" sz="7200" dirty="0"/>
          </a:p>
          <a:p>
            <a:pPr>
              <a:buNone/>
            </a:pPr>
            <a:r>
              <a:rPr lang="fr-FR" sz="7200" b="1" dirty="0"/>
              <a:t> </a:t>
            </a:r>
            <a:endParaRPr lang="fr-FR" sz="7200" dirty="0"/>
          </a:p>
          <a:p>
            <a:pPr>
              <a:buNone/>
            </a:pPr>
            <a:r>
              <a:rPr lang="fr-FR" sz="7200" cap="all" dirty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MEDICAMENTS DE L’URGENCE CARDIAQUE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6.   </a:t>
            </a:r>
            <a:r>
              <a:rPr lang="fr-FR" b="1" u="sng" dirty="0" smtClean="0"/>
              <a:t>BETA BLOQUANTS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b="1" dirty="0" smtClean="0"/>
              <a:t>                                   ESMOLOL (BREVIBLOC) 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                                  ATENOLOL (TENORMINE)</a:t>
            </a:r>
            <a:r>
              <a:rPr lang="fr-FR" cap="all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7. </a:t>
            </a:r>
            <a:r>
              <a:rPr lang="fr-FR" b="1" u="sng" dirty="0" smtClean="0"/>
              <a:t>SULFATE D’ATROPINE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dirty="0" smtClean="0"/>
              <a:t>				 </a:t>
            </a:r>
            <a:r>
              <a:rPr lang="fr-FR" b="1" dirty="0" smtClean="0"/>
              <a:t>ATROPINE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b="1" dirty="0" smtClean="0"/>
              <a:t> 8.</a:t>
            </a:r>
            <a:r>
              <a:rPr lang="fr-FR" dirty="0" smtClean="0"/>
              <a:t> </a:t>
            </a:r>
            <a:r>
              <a:rPr lang="fr-FR" b="1" u="sng" cap="all" dirty="0" smtClean="0"/>
              <a:t>THROMBOLITIQUES   : </a:t>
            </a:r>
            <a:r>
              <a:rPr lang="fr-FR" cap="all" dirty="0" smtClean="0"/>
              <a:t>  </a:t>
            </a:r>
            <a:r>
              <a:rPr lang="fr-FR" b="1" cap="all" dirty="0" smtClean="0"/>
              <a:t>ACTILYSE - metalyse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anticoagulants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  -Héparines</a:t>
            </a:r>
          </a:p>
          <a:p>
            <a:pPr>
              <a:buNone/>
            </a:pPr>
            <a:r>
              <a:rPr lang="fr-FR" b="1" dirty="0" smtClean="0"/>
              <a:t>  -Héparines bas poids moléculaires :HBPM</a:t>
            </a:r>
          </a:p>
          <a:p>
            <a:pPr>
              <a:buNone/>
            </a:pPr>
            <a:r>
              <a:rPr lang="fr-FR" b="1" dirty="0" smtClean="0"/>
              <a:t>  -Antivitamine K</a:t>
            </a:r>
          </a:p>
          <a:p>
            <a:pPr>
              <a:buNone/>
            </a:pPr>
            <a:r>
              <a:rPr lang="fr-FR" b="1" dirty="0" smtClean="0"/>
              <a:t>  - N.A.C.O</a:t>
            </a:r>
          </a:p>
          <a:p>
            <a:pPr algn="ctr">
              <a:buNone/>
            </a:pPr>
            <a:r>
              <a:rPr lang="fr-FR" b="1" dirty="0" smtClean="0"/>
              <a:t>        </a:t>
            </a:r>
            <a:r>
              <a:rPr lang="fr-FR" b="1" u="sng" dirty="0" smtClean="0"/>
              <a:t>Indications:</a:t>
            </a:r>
          </a:p>
          <a:p>
            <a:pPr>
              <a:buNone/>
            </a:pPr>
            <a:r>
              <a:rPr lang="fr-FR" b="1" u="sng" dirty="0" smtClean="0"/>
              <a:t>- E.P</a:t>
            </a:r>
          </a:p>
          <a:p>
            <a:pPr>
              <a:buNone/>
            </a:pPr>
            <a:r>
              <a:rPr lang="fr-FR" b="1" u="sng" dirty="0" smtClean="0"/>
              <a:t>- S.C.A</a:t>
            </a:r>
          </a:p>
          <a:p>
            <a:pPr>
              <a:buNone/>
            </a:pPr>
            <a:r>
              <a:rPr lang="fr-FR" b="1" u="sng" dirty="0" smtClean="0"/>
              <a:t>- Thrombophlébite</a:t>
            </a:r>
          </a:p>
          <a:p>
            <a:pPr>
              <a:buNone/>
            </a:pPr>
            <a:r>
              <a:rPr lang="fr-FR" b="1" u="sng" dirty="0" smtClean="0"/>
              <a:t>- Thrombose veineuse profonde</a:t>
            </a:r>
          </a:p>
          <a:p>
            <a:pPr>
              <a:buNone/>
            </a:pPr>
            <a:r>
              <a:rPr lang="fr-FR" b="1" u="sng" dirty="0" smtClean="0"/>
              <a:t>- FA</a:t>
            </a:r>
          </a:p>
          <a:p>
            <a:pPr>
              <a:buNone/>
            </a:pPr>
            <a:r>
              <a:rPr lang="fr-FR" b="1" u="sng" dirty="0" smtClean="0"/>
              <a:t>- Prothèse valvulaire mécanique</a:t>
            </a:r>
          </a:p>
          <a:p>
            <a:pPr>
              <a:buNone/>
            </a:pPr>
            <a:r>
              <a:rPr lang="fr-FR" b="1" u="sng" dirty="0" smtClean="0"/>
              <a:t>- Prévention maladie thrompbo embolique</a:t>
            </a:r>
          </a:p>
          <a:p>
            <a:pPr>
              <a:buNone/>
            </a:pPr>
            <a:r>
              <a:rPr lang="fr-FR" b="1" dirty="0" smtClean="0"/>
              <a:t>                           </a:t>
            </a:r>
          </a:p>
          <a:p>
            <a:pPr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Antibiothérapie en urgence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-Choc septique</a:t>
            </a:r>
          </a:p>
          <a:p>
            <a:pPr>
              <a:buNone/>
            </a:pPr>
            <a:r>
              <a:rPr lang="fr-FR" dirty="0" smtClean="0"/>
              <a:t>-Sepsis et sepsis grave</a:t>
            </a:r>
          </a:p>
          <a:p>
            <a:pPr>
              <a:buNone/>
            </a:pPr>
            <a:r>
              <a:rPr lang="fr-FR" dirty="0" smtClean="0"/>
              <a:t>-Méningite grave</a:t>
            </a:r>
          </a:p>
          <a:p>
            <a:pPr>
              <a:buNone/>
            </a:pPr>
            <a:r>
              <a:rPr lang="fr-FR" dirty="0" smtClean="0"/>
              <a:t>-Chez le valvulaire (Endocardite)</a:t>
            </a:r>
          </a:p>
          <a:p>
            <a:pPr>
              <a:buNone/>
            </a:pPr>
            <a:r>
              <a:rPr lang="fr-FR" dirty="0" smtClean="0"/>
              <a:t>-Chez l’ immunodéprimé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                   </a:t>
            </a:r>
            <a:r>
              <a:rPr lang="fr-FR" b="1" u="sng" dirty="0" smtClean="0"/>
              <a:t>Molécules (Seule ou en association)</a:t>
            </a:r>
          </a:p>
          <a:p>
            <a:pPr>
              <a:buNone/>
            </a:pPr>
            <a:r>
              <a:rPr lang="fr-FR" dirty="0" smtClean="0"/>
              <a:t>-Beta lactamines</a:t>
            </a:r>
          </a:p>
          <a:p>
            <a:pPr>
              <a:buNone/>
            </a:pPr>
            <a:r>
              <a:rPr lang="fr-FR" dirty="0" smtClean="0"/>
              <a:t>-Céphalosporines de2éme et 3éme génération</a:t>
            </a:r>
          </a:p>
          <a:p>
            <a:pPr>
              <a:buNone/>
            </a:pPr>
            <a:r>
              <a:rPr lang="fr-FR" dirty="0" smtClean="0"/>
              <a:t>-Quinolones</a:t>
            </a:r>
          </a:p>
          <a:p>
            <a:pPr>
              <a:buNone/>
            </a:pPr>
            <a:r>
              <a:rPr lang="fr-FR" dirty="0" smtClean="0"/>
              <a:t>-Aminosides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cap="all" dirty="0" smtClean="0"/>
              <a:t/>
            </a:r>
            <a:br>
              <a:rPr lang="fr-FR" sz="4000" b="1" cap="all" dirty="0" smtClean="0"/>
            </a:br>
            <a:r>
              <a:rPr lang="fr-FR" sz="4000" b="1" cap="all" dirty="0" smtClean="0"/>
              <a:t>MEDICAMENTS  D’URGENCE EN  PNEUMOLOGIE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cap="all" dirty="0"/>
              <a:t> </a:t>
            </a:r>
            <a:endParaRPr lang="fr-FR" dirty="0"/>
          </a:p>
          <a:p>
            <a:pPr>
              <a:buNone/>
            </a:pPr>
            <a:r>
              <a:rPr lang="fr-FR" sz="5500" dirty="0"/>
              <a:t> </a:t>
            </a:r>
            <a:r>
              <a:rPr lang="fr-FR" sz="7200" dirty="0"/>
              <a:t> </a:t>
            </a:r>
            <a:r>
              <a:rPr lang="fr-FR" sz="7200" b="1" u="sng" cap="all" dirty="0" smtClean="0"/>
              <a:t>1! BRONCHO DILATATEURS:   </a:t>
            </a:r>
            <a:endParaRPr lang="fr-FR" sz="7200" dirty="0"/>
          </a:p>
          <a:p>
            <a:pPr>
              <a:buNone/>
            </a:pPr>
            <a:r>
              <a:rPr lang="fr-FR" sz="7200" dirty="0"/>
              <a:t> </a:t>
            </a:r>
            <a:r>
              <a:rPr lang="fr-FR" sz="7200" b="1" cap="all" dirty="0" smtClean="0"/>
              <a:t>  </a:t>
            </a:r>
          </a:p>
          <a:p>
            <a:pPr>
              <a:buNone/>
            </a:pPr>
            <a:r>
              <a:rPr lang="fr-FR" sz="7200" b="1" cap="all" dirty="0"/>
              <a:t> </a:t>
            </a:r>
            <a:r>
              <a:rPr lang="fr-FR" sz="7200" b="1" cap="all" dirty="0" smtClean="0"/>
              <a:t>      MODE </a:t>
            </a:r>
            <a:r>
              <a:rPr lang="fr-FR" sz="7200" b="1" cap="all" dirty="0"/>
              <a:t>D’ACTION </a:t>
            </a:r>
            <a:r>
              <a:rPr lang="fr-FR" sz="7200" cap="all" dirty="0"/>
              <a:t>: A</a:t>
            </a:r>
            <a:r>
              <a:rPr lang="fr-FR" sz="7200" dirty="0"/>
              <a:t>ction sur les récepteurs béta adrénergiques bronchiques entrainant  une broncho dilatation  par relâchement des muscles lisses.</a:t>
            </a:r>
          </a:p>
          <a:p>
            <a:pPr>
              <a:buNone/>
            </a:pPr>
            <a:r>
              <a:rPr lang="fr-FR" sz="7200" dirty="0"/>
              <a:t> </a:t>
            </a:r>
          </a:p>
          <a:p>
            <a:pPr>
              <a:buNone/>
            </a:pPr>
            <a:r>
              <a:rPr lang="fr-FR" sz="7200" dirty="0" smtClean="0"/>
              <a:t>  </a:t>
            </a:r>
            <a:r>
              <a:rPr lang="fr-FR" sz="7200" dirty="0"/>
              <a:t> </a:t>
            </a:r>
            <a:r>
              <a:rPr lang="fr-FR" sz="7200" dirty="0" smtClean="0"/>
              <a:t>   </a:t>
            </a:r>
            <a:r>
              <a:rPr lang="fr-FR" sz="7200" b="1" cap="all" dirty="0" smtClean="0"/>
              <a:t>BROMURE</a:t>
            </a:r>
            <a:r>
              <a:rPr lang="fr-FR" sz="7200" b="1" cap="all" dirty="0"/>
              <a:t> </a:t>
            </a:r>
            <a:r>
              <a:rPr lang="fr-FR" sz="7200" b="1" dirty="0"/>
              <a:t>D’IPRATROPIUM (ATROVENT)</a:t>
            </a:r>
            <a:r>
              <a:rPr lang="fr-FR" sz="7200" cap="all" dirty="0"/>
              <a:t> </a:t>
            </a:r>
            <a:endParaRPr lang="fr-FR" sz="7200" dirty="0"/>
          </a:p>
          <a:p>
            <a:pPr>
              <a:buNone/>
            </a:pPr>
            <a:r>
              <a:rPr lang="fr-FR" sz="7200" cap="all" dirty="0"/>
              <a:t> </a:t>
            </a:r>
            <a:r>
              <a:rPr lang="fr-FR" sz="7200" cap="all" dirty="0" smtClean="0"/>
              <a:t>     </a:t>
            </a:r>
            <a:r>
              <a:rPr lang="fr-FR" sz="7200" b="1" cap="all" dirty="0" smtClean="0"/>
              <a:t>SALBUTAMOL</a:t>
            </a:r>
            <a:r>
              <a:rPr lang="fr-FR" sz="7200" b="1" cap="all" dirty="0"/>
              <a:t> (SALBUMOL FORT)</a:t>
            </a:r>
            <a:endParaRPr lang="fr-FR" sz="7200" dirty="0"/>
          </a:p>
          <a:p>
            <a:pPr>
              <a:buNone/>
            </a:pPr>
            <a:r>
              <a:rPr lang="fr-FR" sz="7200" b="1" dirty="0"/>
              <a:t> </a:t>
            </a:r>
            <a:r>
              <a:rPr lang="fr-FR" sz="7200" b="1" dirty="0" smtClean="0"/>
              <a:t>   </a:t>
            </a:r>
            <a:r>
              <a:rPr lang="fr-FR" sz="7200" b="1" cap="all" dirty="0"/>
              <a:t> </a:t>
            </a:r>
            <a:r>
              <a:rPr lang="fr-FR" sz="7200" b="1" cap="all" dirty="0" smtClean="0"/>
              <a:t> VENTOLINE</a:t>
            </a:r>
            <a:r>
              <a:rPr lang="fr-FR" sz="7200" b="1" cap="all" dirty="0"/>
              <a:t>  5MG EN  NEBULISATION</a:t>
            </a:r>
            <a:r>
              <a:rPr lang="fr-FR" sz="7200" cap="all" dirty="0"/>
              <a:t> </a:t>
            </a:r>
            <a:r>
              <a:rPr lang="fr-FR" sz="7200" cap="all" dirty="0" smtClean="0"/>
              <a:t>(Souvent </a:t>
            </a:r>
            <a:r>
              <a:rPr lang="fr-FR" sz="7200" cap="all" dirty="0"/>
              <a:t>ASSOCIÉ À ATROVENT)</a:t>
            </a:r>
            <a:endParaRPr lang="fr-FR" sz="7200" dirty="0"/>
          </a:p>
          <a:p>
            <a:pPr>
              <a:buNone/>
            </a:pPr>
            <a:r>
              <a:rPr lang="fr-FR" sz="7200" cap="all" dirty="0"/>
              <a:t> </a:t>
            </a:r>
            <a:r>
              <a:rPr lang="fr-FR" sz="7200" cap="all" dirty="0" smtClean="0"/>
              <a:t>   </a:t>
            </a:r>
            <a:r>
              <a:rPr lang="fr-FR" sz="7200" cap="all" dirty="0"/>
              <a:t> </a:t>
            </a:r>
            <a:r>
              <a:rPr lang="fr-FR" sz="7200" cap="all" dirty="0" smtClean="0"/>
              <a:t> </a:t>
            </a:r>
            <a:r>
              <a:rPr lang="fr-FR" sz="7200" b="1" cap="all" dirty="0" smtClean="0"/>
              <a:t>TERBUTALINE</a:t>
            </a:r>
            <a:r>
              <a:rPr lang="fr-FR" sz="7200" b="1" cap="all" dirty="0"/>
              <a:t>  </a:t>
            </a:r>
            <a:r>
              <a:rPr lang="fr-FR" sz="7200" b="1" dirty="0"/>
              <a:t>(BRICANYL</a:t>
            </a:r>
            <a:r>
              <a:rPr lang="fr-FR" sz="5500" b="1" dirty="0"/>
              <a:t>)</a:t>
            </a:r>
            <a:endParaRPr lang="fr-FR" sz="5500" dirty="0"/>
          </a:p>
          <a:p>
            <a:pPr>
              <a:buNone/>
            </a:pPr>
            <a:r>
              <a:rPr lang="fr-FR" sz="5500" dirty="0"/>
              <a:t> </a:t>
            </a:r>
          </a:p>
          <a:p>
            <a:pPr>
              <a:buNone/>
            </a:pPr>
            <a:r>
              <a:rPr lang="fr-FR" sz="7200" cap="all" dirty="0"/>
              <a:t> </a:t>
            </a:r>
            <a:endParaRPr lang="fr-FR" sz="7200" dirty="0"/>
          </a:p>
          <a:p>
            <a:pPr>
              <a:buNone/>
            </a:pPr>
            <a:r>
              <a:rPr lang="fr-FR" sz="7200" cap="all" dirty="0"/>
              <a:t> </a:t>
            </a:r>
            <a:r>
              <a:rPr lang="fr-FR" sz="7200" b="1" u="sng" cap="all" dirty="0" smtClean="0"/>
              <a:t>2</a:t>
            </a:r>
            <a:r>
              <a:rPr lang="fr-FR" sz="7200" b="1" u="sng" cap="all" dirty="0"/>
              <a:t>. </a:t>
            </a:r>
            <a:r>
              <a:rPr lang="fr-FR" sz="7200" b="1" u="sng" cap="all" dirty="0" smtClean="0"/>
              <a:t>CORTICOIDES : </a:t>
            </a:r>
            <a:r>
              <a:rPr lang="fr-FR" sz="7200" cap="all" dirty="0"/>
              <a:t> </a:t>
            </a:r>
            <a:endParaRPr lang="fr-FR" sz="7200" dirty="0"/>
          </a:p>
          <a:p>
            <a:pPr>
              <a:buNone/>
            </a:pPr>
            <a:r>
              <a:rPr lang="fr-FR" sz="7200" cap="all" dirty="0"/>
              <a:t> </a:t>
            </a:r>
            <a:r>
              <a:rPr lang="fr-FR" sz="7200" cap="all" dirty="0" smtClean="0"/>
              <a:t> </a:t>
            </a:r>
          </a:p>
          <a:p>
            <a:pPr>
              <a:buNone/>
            </a:pPr>
            <a:r>
              <a:rPr lang="fr-FR" sz="7200" b="1" cap="all" dirty="0" smtClean="0"/>
              <a:t>METHYLPREDNISOLONE</a:t>
            </a:r>
            <a:r>
              <a:rPr lang="fr-FR" sz="7200" cap="all" dirty="0"/>
              <a:t> </a:t>
            </a:r>
            <a:r>
              <a:rPr lang="fr-FR" sz="7200" b="1" cap="all" dirty="0"/>
              <a:t>(SOLUMEDROL)</a:t>
            </a:r>
            <a:endParaRPr lang="fr-FR" sz="7200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000" cap="all" dirty="0" smtClean="0"/>
              <a:t> 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MEDICAMENTS D’URGENCE  EN NEUROLOGIE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cap="all" dirty="0"/>
              <a:t> </a:t>
            </a:r>
            <a:endParaRPr lang="fr-FR" dirty="0"/>
          </a:p>
          <a:p>
            <a:pPr>
              <a:buNone/>
            </a:pPr>
            <a:r>
              <a:rPr lang="fr-FR" dirty="0"/>
              <a:t>   </a:t>
            </a:r>
            <a:r>
              <a:rPr lang="fr-FR" b="1" u="sng" dirty="0"/>
              <a:t>CLONAZEPAM</a:t>
            </a:r>
            <a:r>
              <a:rPr lang="fr-FR" u="sng" dirty="0"/>
              <a:t> </a:t>
            </a:r>
            <a:r>
              <a:rPr lang="fr-FR" b="1" dirty="0"/>
              <a:t>(RIVOTRIL)</a:t>
            </a: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    </a:t>
            </a:r>
          </a:p>
          <a:p>
            <a:pPr>
              <a:buNone/>
            </a:pPr>
            <a:r>
              <a:rPr lang="fr-FR" b="1" dirty="0"/>
              <a:t> </a:t>
            </a:r>
            <a:r>
              <a:rPr lang="fr-FR" b="1" u="sng" dirty="0"/>
              <a:t> DIAZEPAM</a:t>
            </a:r>
            <a:r>
              <a:rPr lang="fr-FR" u="sng" dirty="0"/>
              <a:t> </a:t>
            </a:r>
            <a:r>
              <a:rPr lang="fr-FR" b="1" dirty="0"/>
              <a:t>(VALIUM ,DIAPHARM)</a:t>
            </a: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 </a:t>
            </a:r>
            <a:r>
              <a:rPr lang="fr-FR" b="1" u="sng" dirty="0" smtClean="0"/>
              <a:t>PHENOBARBITAL</a:t>
            </a:r>
            <a:r>
              <a:rPr lang="fr-FR" u="sng" dirty="0"/>
              <a:t> </a:t>
            </a:r>
            <a:r>
              <a:rPr lang="fr-FR" b="1" dirty="0"/>
              <a:t>(GARDENAL)</a:t>
            </a: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b="1" u="sng" dirty="0"/>
              <a:t>VALPROATE DE SODIUM  (DEPAKINE)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r>
              <a:rPr lang="fr-FR" dirty="0"/>
              <a:t> </a:t>
            </a:r>
          </a:p>
          <a:p>
            <a:pPr>
              <a:buNone/>
            </a:pPr>
            <a:r>
              <a:rPr lang="fr-FR" b="1" u="sng" cap="all" dirty="0"/>
              <a:t>THIOPENTHAL SODIQUE</a:t>
            </a:r>
            <a:r>
              <a:rPr lang="fr-FR" u="sng" cap="all" dirty="0"/>
              <a:t> </a:t>
            </a:r>
            <a:r>
              <a:rPr lang="fr-FR" b="1" cap="all" dirty="0"/>
              <a:t>(</a:t>
            </a:r>
            <a:r>
              <a:rPr lang="fr-FR" b="1" dirty="0"/>
              <a:t>NESNODAL)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672</Words>
  <Application>Microsoft Office PowerPoint</Application>
  <PresentationFormat>Affichage à l'écran (4:3)</PresentationFormat>
  <Paragraphs>260</Paragraphs>
  <Slides>26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8" baseType="lpstr">
      <vt:lpstr>Thème Office</vt:lpstr>
      <vt:lpstr>Document</vt:lpstr>
      <vt:lpstr>Médicaments   Essentiels    de l’Urgence </vt:lpstr>
      <vt:lpstr>Les voies d ’administration  en urgence</vt:lpstr>
      <vt:lpstr>MEDICAMENTS DE L’ETAT DE CHOC  </vt:lpstr>
      <vt:lpstr> MEDICAMENTS DE L’URGENCE CARDIAQUE </vt:lpstr>
      <vt:lpstr>MEDICAMENTS DE L’URGENCE CARDIAQUE</vt:lpstr>
      <vt:lpstr>Les anticoagulants</vt:lpstr>
      <vt:lpstr>Antibiothérapie en urgence</vt:lpstr>
      <vt:lpstr> MEDICAMENTS  D’URGENCE EN  PNEUMOLOGIE </vt:lpstr>
      <vt:lpstr>   MEDICAMENTS D’URGENCE  EN NEUROLOGIE </vt:lpstr>
      <vt:lpstr> MEDICAMENTS ANTALGIQUES </vt:lpstr>
      <vt:lpstr>               LES SOLUTES                  </vt:lpstr>
      <vt:lpstr>Les solutions isotoniques</vt:lpstr>
      <vt:lpstr>S.Glucosés -Risques</vt:lpstr>
      <vt:lpstr>Cristalloïdes</vt:lpstr>
      <vt:lpstr>Cristalloïdes</vt:lpstr>
      <vt:lpstr>Alcalinisants</vt:lpstr>
      <vt:lpstr>Les solutions hypertoniques de Na HCO3</vt:lpstr>
      <vt:lpstr>Les solutions hypertoniques</vt:lpstr>
      <vt:lpstr>Les expanseurs volémiques</vt:lpstr>
      <vt:lpstr>Gélatines Expansion volémique = V.Perfusé</vt:lpstr>
      <vt:lpstr>Colloïdes</vt:lpstr>
      <vt:lpstr>Electrolytes</vt:lpstr>
      <vt:lpstr>Indications Quelques exemples</vt:lpstr>
      <vt:lpstr>TRT Hyperkaliémie</vt:lpstr>
      <vt:lpstr>TRT Hypokaliémie</vt:lpstr>
      <vt:lpstr>  LES ANTIDOTES UTILISES EN TOXICOLOGIE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MEDICAMENTS ESSENTIELS   DE L’ URGENCE</dc:title>
  <dc:creator>SAMU</dc:creator>
  <cp:lastModifiedBy>DELL</cp:lastModifiedBy>
  <cp:revision>42</cp:revision>
  <dcterms:created xsi:type="dcterms:W3CDTF">2017-02-02T14:17:18Z</dcterms:created>
  <dcterms:modified xsi:type="dcterms:W3CDTF">2020-04-21T13:52:33Z</dcterms:modified>
</cp:coreProperties>
</file>