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7" r:id="rId2"/>
    <p:sldId id="286" r:id="rId3"/>
    <p:sldId id="287" r:id="rId4"/>
    <p:sldId id="288" r:id="rId5"/>
    <p:sldId id="258" r:id="rId6"/>
    <p:sldId id="259" r:id="rId7"/>
    <p:sldId id="263" r:id="rId8"/>
    <p:sldId id="285" r:id="rId9"/>
    <p:sldId id="264" r:id="rId10"/>
    <p:sldId id="265" r:id="rId11"/>
    <p:sldId id="266" r:id="rId12"/>
    <p:sldId id="267" r:id="rId13"/>
    <p:sldId id="268" r:id="rId14"/>
    <p:sldId id="284" r:id="rId15"/>
    <p:sldId id="269" r:id="rId16"/>
    <p:sldId id="270" r:id="rId17"/>
    <p:sldId id="271" r:id="rId18"/>
    <p:sldId id="272" r:id="rId19"/>
    <p:sldId id="273" r:id="rId20"/>
    <p:sldId id="274" r:id="rId21"/>
    <p:sldId id="275" r:id="rId22"/>
    <p:sldId id="279" r:id="rId23"/>
    <p:sldId id="280" r:id="rId24"/>
    <p:sldId id="281" r:id="rId25"/>
    <p:sldId id="282"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86357" autoAdjust="0"/>
  </p:normalViewPr>
  <p:slideViewPr>
    <p:cSldViewPr>
      <p:cViewPr varScale="1">
        <p:scale>
          <a:sx n="79" d="100"/>
          <a:sy n="79" d="100"/>
        </p:scale>
        <p:origin x="1206" y="96"/>
      </p:cViewPr>
      <p:guideLst>
        <p:guide orient="horz" pos="2160"/>
        <p:guide pos="2880"/>
      </p:guideLst>
    </p:cSldViewPr>
  </p:slideViewPr>
  <p:outlineViewPr>
    <p:cViewPr>
      <p:scale>
        <a:sx n="33" d="100"/>
        <a:sy n="33" d="100"/>
      </p:scale>
      <p:origin x="246" y="807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7D7C6AA-D6E5-4AF9-8FC7-08D1F27910F2}"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FD4745-F47F-4DDC-9FE3-DDD47E8AE1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7C6AA-D6E5-4AF9-8FC7-08D1F27910F2}" type="datetimeFigureOut">
              <a:rPr lang="fr-FR" smtClean="0"/>
              <a:pPr/>
              <a:t>14/04/2020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D4745-F47F-4DDC-9FE3-DDD47E8AE1E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011750"/>
          </a:xfrm>
        </p:spPr>
        <p:txBody>
          <a:bodyPr/>
          <a:lstStyle/>
          <a:p>
            <a:r>
              <a:rPr lang="fr-FR" b="1" dirty="0"/>
              <a:t>HYPOTHERMIE </a:t>
            </a:r>
            <a:r>
              <a:rPr lang="fr-FR" b="1" dirty="0" smtClean="0"/>
              <a:t>–HYPERTHERMIE</a:t>
            </a:r>
            <a:br>
              <a:rPr lang="fr-FR" b="1" dirty="0" smtClean="0"/>
            </a:br>
            <a:r>
              <a:rPr lang="fr-FR" sz="3200" b="1" dirty="0"/>
              <a:t/>
            </a:r>
            <a:br>
              <a:rPr lang="fr-FR" sz="3200" b="1" dirty="0"/>
            </a:br>
            <a:r>
              <a:rPr lang="fr-FR" sz="3200" dirty="0" smtClean="0"/>
              <a:t>Dr LAMARA</a:t>
            </a:r>
            <a:endParaRPr lang="fr-F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Conséquence physiopathologiques</a:t>
            </a:r>
          </a:p>
        </p:txBody>
      </p:sp>
      <p:sp>
        <p:nvSpPr>
          <p:cNvPr id="3" name="Espace réservé du contenu 2"/>
          <p:cNvSpPr>
            <a:spLocks noGrp="1"/>
          </p:cNvSpPr>
          <p:nvPr>
            <p:ph idx="1"/>
          </p:nvPr>
        </p:nvSpPr>
        <p:spPr/>
        <p:txBody>
          <a:bodyPr/>
          <a:lstStyle/>
          <a:p>
            <a:r>
              <a:rPr lang="fr-FR" dirty="0"/>
              <a:t>Baisse du métabolisme de base </a:t>
            </a:r>
          </a:p>
          <a:p>
            <a:r>
              <a:rPr lang="fr-FR" dirty="0"/>
              <a:t> Baisse activité cérébrale</a:t>
            </a:r>
          </a:p>
          <a:p>
            <a:r>
              <a:rPr lang="fr-FR" dirty="0"/>
              <a:t>Baisse du débit cardiaque par baisse de la FC et de la contractilité myocardique, des trouble du rythme et de la conduction sont possible</a:t>
            </a:r>
          </a:p>
          <a:p>
            <a:r>
              <a:rPr lang="fr-FR" dirty="0"/>
              <a:t>Hypoventilation alvéolaire, baisse de la réponse ventilatoire à l’hypoxémie et à l’hypercapnie avec risque d’apnée</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Signes cliniques </a:t>
            </a:r>
          </a:p>
        </p:txBody>
      </p:sp>
      <p:sp>
        <p:nvSpPr>
          <p:cNvPr id="3" name="Espace réservé du contenu 2"/>
          <p:cNvSpPr>
            <a:spLocks noGrp="1"/>
          </p:cNvSpPr>
          <p:nvPr>
            <p:ph idx="1"/>
          </p:nvPr>
        </p:nvSpPr>
        <p:spPr/>
        <p:txBody>
          <a:bodyPr/>
          <a:lstStyle/>
          <a:p>
            <a:r>
              <a:rPr lang="fr-FR" b="1" dirty="0"/>
              <a:t>Phase de lutte </a:t>
            </a:r>
            <a:r>
              <a:rPr lang="fr-FR" dirty="0"/>
              <a:t>entre 35 – 33°C</a:t>
            </a:r>
          </a:p>
          <a:p>
            <a:pPr>
              <a:buFont typeface="Wingdings" pitchFamily="2" charset="2"/>
              <a:buChar char="Ø"/>
            </a:pPr>
            <a:r>
              <a:rPr lang="fr-FR" dirty="0"/>
              <a:t> des frissons plus en moins importants </a:t>
            </a:r>
          </a:p>
          <a:p>
            <a:pPr>
              <a:buFont typeface="Wingdings" pitchFamily="2" charset="2"/>
              <a:buChar char="Ø"/>
            </a:pPr>
            <a:r>
              <a:rPr lang="fr-FR" dirty="0"/>
              <a:t>Une peau froide et marbrée</a:t>
            </a:r>
          </a:p>
          <a:p>
            <a:pPr>
              <a:buFont typeface="Wingdings" pitchFamily="2" charset="2"/>
              <a:buChar char="Ø"/>
            </a:pPr>
            <a:r>
              <a:rPr lang="fr-FR" dirty="0"/>
              <a:t>Une horripilation </a:t>
            </a:r>
          </a:p>
          <a:p>
            <a:pPr>
              <a:buFont typeface="Wingdings" pitchFamily="2" charset="2"/>
              <a:buChar char="Ø"/>
            </a:pPr>
            <a:r>
              <a:rPr lang="fr-FR" dirty="0"/>
              <a:t>Une tachycardie avec TA normale</a:t>
            </a:r>
          </a:p>
          <a:p>
            <a:pPr>
              <a:buFont typeface="Wingdings" pitchFamily="2" charset="2"/>
              <a:buChar char="Ø"/>
            </a:pPr>
            <a:r>
              <a:rPr lang="fr-FR" dirty="0"/>
              <a:t>Une réduction de la diurèse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357166"/>
            <a:ext cx="7858180" cy="6401753"/>
          </a:xfrm>
          <a:prstGeom prst="rect">
            <a:avLst/>
          </a:prstGeom>
        </p:spPr>
        <p:txBody>
          <a:bodyPr wrap="square">
            <a:spAutoFit/>
          </a:bodyPr>
          <a:lstStyle/>
          <a:p>
            <a:r>
              <a:rPr lang="fr-FR" sz="2800" b="1" dirty="0"/>
              <a:t>Phase d’abandon : </a:t>
            </a:r>
            <a:r>
              <a:rPr lang="fr-FR" sz="2800" dirty="0"/>
              <a:t>en dessous de 33°C</a:t>
            </a:r>
          </a:p>
          <a:p>
            <a:pPr>
              <a:buFont typeface="Wingdings" pitchFamily="2" charset="2"/>
              <a:buChar char="Ø"/>
            </a:pPr>
            <a:r>
              <a:rPr lang="fr-FR" sz="2800" dirty="0"/>
              <a:t> régression des frissons t°&lt; 30°C</a:t>
            </a:r>
          </a:p>
          <a:p>
            <a:pPr>
              <a:buFont typeface="Wingdings" pitchFamily="2" charset="2"/>
              <a:buChar char="Ø"/>
            </a:pPr>
            <a:r>
              <a:rPr lang="fr-FR" sz="2800" dirty="0"/>
              <a:t> un état de rigidité progressive</a:t>
            </a:r>
          </a:p>
          <a:p>
            <a:pPr>
              <a:buFont typeface="Wingdings" pitchFamily="2" charset="2"/>
              <a:buChar char="Ø"/>
            </a:pPr>
            <a:r>
              <a:rPr lang="fr-FR" sz="2800" dirty="0"/>
              <a:t> des troubles de la conscience &lt; 26°C coma profond</a:t>
            </a:r>
          </a:p>
          <a:p>
            <a:pPr>
              <a:buFont typeface="Wingdings" pitchFamily="2" charset="2"/>
              <a:buChar char="Ø"/>
            </a:pPr>
            <a:r>
              <a:rPr lang="fr-FR" sz="2800" dirty="0"/>
              <a:t>Abolition des réflexes pupillaires et cornéens</a:t>
            </a:r>
          </a:p>
          <a:p>
            <a:pPr>
              <a:buFont typeface="Wingdings" pitchFamily="2" charset="2"/>
              <a:buChar char="Ø"/>
            </a:pPr>
            <a:r>
              <a:rPr lang="fr-FR" sz="2800" dirty="0"/>
              <a:t> EEG:    de l’amplitude et de la fréquence des ondes</a:t>
            </a:r>
          </a:p>
          <a:p>
            <a:r>
              <a:rPr lang="fr-FR" sz="2800" dirty="0"/>
              <a:t>             à 17°C disparition de toute activité électrique</a:t>
            </a:r>
          </a:p>
          <a:p>
            <a:pPr>
              <a:buFont typeface="Wingdings" pitchFamily="2" charset="2"/>
              <a:buChar char="Ø"/>
            </a:pPr>
            <a:r>
              <a:rPr lang="fr-FR" sz="2800" dirty="0"/>
              <a:t> diminution puis disparition des reflexe ostéotendineux</a:t>
            </a:r>
          </a:p>
          <a:p>
            <a:pPr>
              <a:buFont typeface="Wingdings" pitchFamily="2" charset="2"/>
              <a:buChar char="Ø"/>
            </a:pPr>
            <a:r>
              <a:rPr lang="fr-FR" sz="2800" dirty="0"/>
              <a:t> myosis progressivement remplacé par une mydriase</a:t>
            </a:r>
          </a:p>
          <a:p>
            <a:pPr>
              <a:buFont typeface="Wingdings" pitchFamily="2" charset="2"/>
              <a:buChar char="Ø"/>
            </a:pPr>
            <a:r>
              <a:rPr lang="fr-FR" sz="2800" dirty="0"/>
              <a:t>Bradypnée puis apnée </a:t>
            </a:r>
          </a:p>
          <a:p>
            <a:endParaRPr lang="fr-FR" sz="2800" b="1" dirty="0"/>
          </a:p>
          <a:p>
            <a:endParaRPr lang="fr-FR" b="1" dirty="0"/>
          </a:p>
        </p:txBody>
      </p:sp>
      <p:cxnSp>
        <p:nvCxnSpPr>
          <p:cNvPr id="11" name="Connecteur droit avec flèche 10"/>
          <p:cNvCxnSpPr>
            <a:cxnSpLocks/>
          </p:cNvCxnSpPr>
          <p:nvPr/>
        </p:nvCxnSpPr>
        <p:spPr>
          <a:xfrm>
            <a:off x="1763688" y="3140968"/>
            <a:ext cx="142876" cy="1814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357166"/>
            <a:ext cx="7786741" cy="6124754"/>
          </a:xfrm>
          <a:prstGeom prst="rect">
            <a:avLst/>
          </a:prstGeom>
        </p:spPr>
        <p:txBody>
          <a:bodyPr wrap="square">
            <a:spAutoFit/>
          </a:bodyPr>
          <a:lstStyle/>
          <a:p>
            <a:pPr>
              <a:buFont typeface="Wingdings" pitchFamily="2" charset="2"/>
              <a:buChar char="Ø"/>
            </a:pPr>
            <a:r>
              <a:rPr lang="fr-FR" sz="2800" dirty="0"/>
              <a:t>Chute de la PA avec bradycardie</a:t>
            </a:r>
          </a:p>
          <a:p>
            <a:pPr>
              <a:buFont typeface="Wingdings" pitchFamily="2" charset="2"/>
              <a:buChar char="Ø"/>
            </a:pPr>
            <a:r>
              <a:rPr lang="fr-FR" sz="2800" dirty="0"/>
              <a:t> ECG apparition de l’onde d’OSBORN</a:t>
            </a:r>
          </a:p>
          <a:p>
            <a:pPr>
              <a:buFont typeface="Wingdings" pitchFamily="2" charset="2"/>
              <a:buChar char="Ø"/>
            </a:pPr>
            <a:r>
              <a:rPr lang="fr-FR" sz="2800" dirty="0"/>
              <a:t> l’état hémodynamique évolue en deux phase:</a:t>
            </a:r>
          </a:p>
          <a:p>
            <a:pPr>
              <a:buFont typeface="Wingdings" pitchFamily="2" charset="2"/>
              <a:buChar char="Ø"/>
            </a:pPr>
            <a:endParaRPr lang="fr-FR" sz="2800" dirty="0"/>
          </a:p>
          <a:p>
            <a:r>
              <a:rPr lang="fr-FR" sz="2800" dirty="0"/>
              <a:t>    - de 33 à 30°C :</a:t>
            </a:r>
          </a:p>
          <a:p>
            <a:r>
              <a:rPr lang="fr-FR" sz="2800" dirty="0"/>
              <a:t>            débit cardiaque   de 50% en raison de la        bradycardie</a:t>
            </a:r>
          </a:p>
          <a:p>
            <a:r>
              <a:rPr lang="fr-FR" sz="2800" dirty="0"/>
              <a:t>             RVP sont   </a:t>
            </a:r>
          </a:p>
          <a:p>
            <a:r>
              <a:rPr lang="fr-FR" sz="2800" dirty="0"/>
              <a:t>             la TA peut diminuée</a:t>
            </a:r>
          </a:p>
          <a:p>
            <a:endParaRPr lang="fr-FR" sz="2800" dirty="0"/>
          </a:p>
          <a:p>
            <a:r>
              <a:rPr lang="fr-FR" sz="2800" dirty="0"/>
              <a:t>     - au dessous de 30°C  </a:t>
            </a:r>
          </a:p>
          <a:p>
            <a:r>
              <a:rPr lang="fr-FR" sz="2800" dirty="0"/>
              <a:t>            débit cardiaque   </a:t>
            </a:r>
          </a:p>
          <a:p>
            <a:r>
              <a:rPr lang="fr-FR" sz="2800" dirty="0"/>
              <a:t>            les RVP  </a:t>
            </a:r>
          </a:p>
          <a:p>
            <a:r>
              <a:rPr lang="fr-FR" sz="2800" dirty="0"/>
              <a:t> apparition d’une incompétence myocardique</a:t>
            </a:r>
          </a:p>
        </p:txBody>
      </p:sp>
      <p:cxnSp>
        <p:nvCxnSpPr>
          <p:cNvPr id="9" name="Connecteur droit avec flèche 8"/>
          <p:cNvCxnSpPr/>
          <p:nvPr/>
        </p:nvCxnSpPr>
        <p:spPr>
          <a:xfrm rot="16200000" flipH="1">
            <a:off x="4071934" y="2643182"/>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6200000" flipV="1">
            <a:off x="3357554" y="3500438"/>
            <a:ext cx="21431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5400000">
            <a:off x="4107653" y="532210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5400000" flipH="1" flipV="1">
            <a:off x="2929720" y="571422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14414" y="1571612"/>
            <a:ext cx="5857916"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Perturbation biologiques </a:t>
            </a:r>
          </a:p>
        </p:txBody>
      </p:sp>
      <p:sp>
        <p:nvSpPr>
          <p:cNvPr id="3" name="Espace réservé du contenu 2"/>
          <p:cNvSpPr>
            <a:spLocks noGrp="1"/>
          </p:cNvSpPr>
          <p:nvPr>
            <p:ph idx="1"/>
          </p:nvPr>
        </p:nvSpPr>
        <p:spPr/>
        <p:txBody>
          <a:bodyPr>
            <a:normAutofit fontScale="92500" lnSpcReduction="20000"/>
          </a:bodyPr>
          <a:lstStyle/>
          <a:p>
            <a:r>
              <a:rPr lang="fr-FR" dirty="0"/>
              <a:t>Diminution de la consommation  d’O2</a:t>
            </a:r>
          </a:p>
          <a:p>
            <a:r>
              <a:rPr lang="fr-FR" dirty="0"/>
              <a:t>Une acidose métabolique </a:t>
            </a:r>
          </a:p>
          <a:p>
            <a:r>
              <a:rPr lang="fr-FR" dirty="0"/>
              <a:t>Hypercapnie secondaire </a:t>
            </a:r>
          </a:p>
          <a:p>
            <a:pPr>
              <a:buFont typeface="Wingdings" pitchFamily="2" charset="2"/>
              <a:buChar char="Ø"/>
            </a:pPr>
            <a:r>
              <a:rPr lang="fr-FR" dirty="0"/>
              <a:t>     hypoventilation alvéolaire</a:t>
            </a:r>
          </a:p>
          <a:p>
            <a:pPr>
              <a:buFont typeface="Wingdings" pitchFamily="2" charset="2"/>
              <a:buChar char="Ø"/>
            </a:pPr>
            <a:r>
              <a:rPr lang="fr-FR" dirty="0"/>
              <a:t>Augmentation de la solubilité de CO2 dans le plasma</a:t>
            </a:r>
          </a:p>
          <a:p>
            <a:r>
              <a:rPr lang="fr-FR" dirty="0"/>
              <a:t>Hypokaliémie</a:t>
            </a:r>
          </a:p>
          <a:p>
            <a:r>
              <a:rPr lang="fr-FR" dirty="0"/>
              <a:t>Hyperglycémie</a:t>
            </a:r>
          </a:p>
          <a:p>
            <a:r>
              <a:rPr lang="fr-FR" dirty="0"/>
              <a:t>Thrombopénie avec CIVD</a:t>
            </a:r>
          </a:p>
          <a:p>
            <a:r>
              <a:rPr lang="fr-FR" dirty="0"/>
              <a:t>hyperamylasémie</a:t>
            </a:r>
          </a:p>
          <a:p>
            <a:endParaRPr lang="fr-FR" dirty="0"/>
          </a:p>
          <a:p>
            <a:pPr>
              <a:buNone/>
            </a:pPr>
            <a:endParaRPr lang="fr-FR" dirty="0"/>
          </a:p>
          <a:p>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Evolution</a:t>
            </a:r>
            <a:br>
              <a:rPr lang="fr-FR" dirty="0"/>
            </a:br>
            <a:endParaRPr lang="fr-FR" dirty="0"/>
          </a:p>
        </p:txBody>
      </p:sp>
      <p:sp>
        <p:nvSpPr>
          <p:cNvPr id="3" name="Espace réservé du contenu 2"/>
          <p:cNvSpPr>
            <a:spLocks noGrp="1"/>
          </p:cNvSpPr>
          <p:nvPr>
            <p:ph idx="1"/>
          </p:nvPr>
        </p:nvSpPr>
        <p:spPr>
          <a:xfrm>
            <a:off x="457200" y="1600200"/>
            <a:ext cx="8686800" cy="4525963"/>
          </a:xfrm>
        </p:spPr>
        <p:txBody>
          <a:bodyPr>
            <a:normAutofit/>
          </a:bodyPr>
          <a:lstStyle/>
          <a:p>
            <a:r>
              <a:rPr lang="fr-FR" dirty="0"/>
              <a:t>Apnée et mort par arrêt circulatoire</a:t>
            </a:r>
          </a:p>
          <a:p>
            <a:r>
              <a:rPr lang="fr-FR" dirty="0"/>
              <a:t>Lors du réchauffement :</a:t>
            </a:r>
          </a:p>
          <a:p>
            <a:pPr>
              <a:buFont typeface="Wingdings" pitchFamily="2" charset="2"/>
              <a:buChar char="Ø"/>
            </a:pPr>
            <a:r>
              <a:rPr lang="fr-FR" dirty="0"/>
              <a:t>Défaillance cardiaque avec état de choc</a:t>
            </a:r>
          </a:p>
          <a:p>
            <a:pPr>
              <a:buFont typeface="Wingdings" pitchFamily="2" charset="2"/>
              <a:buChar char="Ø"/>
            </a:pPr>
            <a:r>
              <a:rPr lang="fr-FR" dirty="0"/>
              <a:t>Bronchopneumopathies nosocomiales</a:t>
            </a:r>
          </a:p>
          <a:p>
            <a:pPr>
              <a:buFont typeface="Wingdings" pitchFamily="2" charset="2"/>
              <a:buChar char="Ø"/>
            </a:pPr>
            <a:r>
              <a:rPr lang="fr-FR" dirty="0"/>
              <a:t>Complication vasculaire(cérébrale, pancréatique)</a:t>
            </a:r>
          </a:p>
          <a:p>
            <a:pPr>
              <a:buFont typeface="Wingdings" pitchFamily="2" charset="2"/>
              <a:buChar char="Ø"/>
            </a:pPr>
            <a:r>
              <a:rPr lang="fr-FR" dirty="0"/>
              <a:t>Hypoglycémie sévères</a:t>
            </a:r>
          </a:p>
          <a:p>
            <a:pPr>
              <a:buFont typeface="Wingdings" pitchFamily="2" charset="2"/>
              <a:buChar char="Ø"/>
            </a:pPr>
            <a:r>
              <a:rPr lang="fr-FR" dirty="0"/>
              <a:t> insuffisance rénale aigue</a:t>
            </a:r>
          </a:p>
          <a:p>
            <a:pPr>
              <a:buNone/>
            </a:pPr>
            <a:endParaRPr lang="fr-FR" dirty="0"/>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71546"/>
          </a:xfrm>
        </p:spPr>
        <p:txBody>
          <a:bodyPr/>
          <a:lstStyle/>
          <a:p>
            <a:r>
              <a:rPr lang="fr-FR" dirty="0"/>
              <a:t>Traitements</a:t>
            </a:r>
          </a:p>
        </p:txBody>
      </p:sp>
      <p:sp>
        <p:nvSpPr>
          <p:cNvPr id="3" name="Espace réservé du contenu 2"/>
          <p:cNvSpPr>
            <a:spLocks noGrp="1"/>
          </p:cNvSpPr>
          <p:nvPr>
            <p:ph idx="1"/>
          </p:nvPr>
        </p:nvSpPr>
        <p:spPr>
          <a:xfrm>
            <a:off x="457200" y="1214422"/>
            <a:ext cx="8229600" cy="4911741"/>
          </a:xfrm>
        </p:spPr>
        <p:txBody>
          <a:bodyPr>
            <a:normAutofit lnSpcReduction="10000"/>
          </a:bodyPr>
          <a:lstStyle/>
          <a:p>
            <a:r>
              <a:rPr lang="fr-FR" dirty="0"/>
              <a:t>Sur les lieux de l’accident</a:t>
            </a:r>
          </a:p>
          <a:p>
            <a:pPr>
              <a:buFont typeface="Wingdings" pitchFamily="2" charset="2"/>
              <a:buChar char="Ø"/>
            </a:pPr>
            <a:r>
              <a:rPr lang="fr-FR" dirty="0"/>
              <a:t>  mise en condition</a:t>
            </a:r>
          </a:p>
          <a:p>
            <a:pPr>
              <a:buFont typeface="Wingdings" pitchFamily="2" charset="2"/>
              <a:buChar char="Ø"/>
            </a:pPr>
            <a:r>
              <a:rPr lang="fr-FR" dirty="0"/>
              <a:t>Voie veineuse périphérique </a:t>
            </a:r>
          </a:p>
          <a:p>
            <a:pPr>
              <a:buFont typeface="Wingdings" pitchFamily="2" charset="2"/>
              <a:buChar char="Ø"/>
            </a:pPr>
            <a:r>
              <a:rPr lang="fr-FR" dirty="0"/>
              <a:t> oxygénothérapie</a:t>
            </a:r>
          </a:p>
          <a:p>
            <a:pPr>
              <a:buFont typeface="Wingdings" pitchFamily="2" charset="2"/>
              <a:buChar char="Ø"/>
            </a:pPr>
            <a:r>
              <a:rPr lang="fr-FR" dirty="0"/>
              <a:t>Assistance cardiaque </a:t>
            </a:r>
          </a:p>
          <a:p>
            <a:r>
              <a:rPr lang="fr-FR" dirty="0"/>
              <a:t>Traitement symptomatique</a:t>
            </a:r>
          </a:p>
          <a:p>
            <a:pPr>
              <a:buFont typeface="Wingdings" pitchFamily="2" charset="2"/>
              <a:buChar char="Ø"/>
            </a:pPr>
            <a:r>
              <a:rPr lang="fr-FR" dirty="0"/>
              <a:t>t &gt; 32°C :réchauffement externe passif</a:t>
            </a:r>
          </a:p>
          <a:p>
            <a:pPr>
              <a:buFont typeface="Wingdings" pitchFamily="2" charset="2"/>
              <a:buChar char="Ø"/>
            </a:pPr>
            <a:r>
              <a:rPr lang="fr-FR" dirty="0"/>
              <a:t>28&lt;t&lt; 32°C réchauffement externe actif</a:t>
            </a:r>
          </a:p>
          <a:p>
            <a:pPr>
              <a:buFont typeface="Wingdings" pitchFamily="2" charset="2"/>
              <a:buChar char="Ø"/>
            </a:pPr>
            <a:r>
              <a:rPr lang="fr-FR" dirty="0"/>
              <a:t> t&lt;28°C réchauffement interne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Hyperthermie </a:t>
            </a:r>
          </a:p>
        </p:txBody>
      </p:sp>
      <p:sp>
        <p:nvSpPr>
          <p:cNvPr id="3" name="Espace réservé du contenu 2"/>
          <p:cNvSpPr>
            <a:spLocks noGrp="1"/>
          </p:cNvSpPr>
          <p:nvPr>
            <p:ph idx="1"/>
          </p:nvPr>
        </p:nvSpPr>
        <p:spPr>
          <a:xfrm>
            <a:off x="142844" y="1600200"/>
            <a:ext cx="8786874" cy="4525963"/>
          </a:xfrm>
        </p:spPr>
        <p:txBody>
          <a:bodyPr/>
          <a:lstStyle/>
          <a:p>
            <a:r>
              <a:rPr lang="fr-FR" dirty="0"/>
              <a:t>Définition </a:t>
            </a:r>
          </a:p>
          <a:p>
            <a:pPr>
              <a:buNone/>
            </a:pPr>
            <a:r>
              <a:rPr lang="fr-FR" dirty="0"/>
              <a:t>L’hyperthermie se définie comme l’élévation de la température au dessus de 38°C</a:t>
            </a:r>
          </a:p>
          <a:p>
            <a:pPr>
              <a:buNone/>
            </a:pPr>
            <a:r>
              <a:rPr lang="fr-FR" dirty="0"/>
              <a:t>Entre 38 et 40°C la thermorégulation est généralement facile </a:t>
            </a:r>
          </a:p>
          <a:p>
            <a:pPr>
              <a:buNone/>
            </a:pPr>
            <a:r>
              <a:rPr lang="fr-FR" dirty="0"/>
              <a:t>Au dessus de 40°C la thermorégulation est perturbe avec des troubles viscéraux </a:t>
            </a:r>
          </a:p>
          <a:p>
            <a:pPr>
              <a:buNone/>
            </a:pPr>
            <a:r>
              <a:rPr lang="fr-FR" dirty="0"/>
              <a:t>Au dessus de 42°C le pronostic vitale est mis en jeu</a:t>
            </a:r>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Physiopathologie</a:t>
            </a:r>
          </a:p>
        </p:txBody>
      </p:sp>
      <p:sp>
        <p:nvSpPr>
          <p:cNvPr id="3" name="Espace réservé du contenu 2"/>
          <p:cNvSpPr>
            <a:spLocks noGrp="1"/>
          </p:cNvSpPr>
          <p:nvPr>
            <p:ph idx="1"/>
          </p:nvPr>
        </p:nvSpPr>
        <p:spPr/>
        <p:txBody>
          <a:bodyPr>
            <a:normAutofit fontScale="92500" lnSpcReduction="10000"/>
          </a:bodyPr>
          <a:lstStyle/>
          <a:p>
            <a:pPr>
              <a:buNone/>
            </a:pPr>
            <a:r>
              <a:rPr lang="fr-FR" dirty="0"/>
              <a:t>La régulation thermique est sous le contrôle du centre diencéphalique :</a:t>
            </a:r>
          </a:p>
          <a:p>
            <a:r>
              <a:rPr lang="fr-FR" dirty="0"/>
              <a:t>La thermolyse : évaporation, radiation et convection beaucoup moins la conduction</a:t>
            </a:r>
          </a:p>
          <a:p>
            <a:r>
              <a:rPr lang="fr-FR" dirty="0"/>
              <a:t>La thermogénèse</a:t>
            </a:r>
          </a:p>
          <a:p>
            <a:pPr>
              <a:buNone/>
            </a:pPr>
            <a:r>
              <a:rPr lang="fr-FR" dirty="0"/>
              <a:t>On distingue deux type d’hyperthermie  </a:t>
            </a:r>
          </a:p>
          <a:p>
            <a:r>
              <a:rPr lang="fr-FR" dirty="0"/>
              <a:t>L’hyperthermie fébrile </a:t>
            </a:r>
          </a:p>
          <a:p>
            <a:pPr>
              <a:buNone/>
            </a:pPr>
            <a:r>
              <a:rPr lang="fr-FR" dirty="0"/>
              <a:t>Pyrogènes par le biais de leurs constituants ou de leurs toxines: bactériens, viraux, parasitaires</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40444"/>
          </a:xfrm>
        </p:spPr>
        <p:txBody>
          <a:bodyPr/>
          <a:lstStyle/>
          <a:p>
            <a:r>
              <a:rPr lang="fr-FR" dirty="0" smtClean="0"/>
              <a:t>Rappel Physiologique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642918"/>
            <a:ext cx="8572560" cy="6986528"/>
          </a:xfrm>
          <a:prstGeom prst="rect">
            <a:avLst/>
          </a:prstGeom>
        </p:spPr>
        <p:txBody>
          <a:bodyPr wrap="square">
            <a:spAutoFit/>
          </a:bodyPr>
          <a:lstStyle/>
          <a:p>
            <a:r>
              <a:rPr lang="fr-FR" sz="3200" dirty="0"/>
              <a:t>Hyperthermie avec débordement des mécanismes de thermorégulation</a:t>
            </a:r>
          </a:p>
          <a:p>
            <a:pPr>
              <a:buFont typeface="Arial" pitchFamily="34" charset="0"/>
              <a:buChar char="•"/>
            </a:pPr>
            <a:r>
              <a:rPr lang="fr-FR" sz="3200" dirty="0"/>
              <a:t>  Liée a des facteurs exogènes :</a:t>
            </a:r>
          </a:p>
          <a:p>
            <a:r>
              <a:rPr lang="fr-FR" sz="3200" dirty="0"/>
              <a:t>   coup de chaleur caractérisé par</a:t>
            </a:r>
          </a:p>
          <a:p>
            <a:pPr>
              <a:buFont typeface="Wingdings" pitchFamily="2" charset="2"/>
              <a:buChar char="Ø"/>
            </a:pPr>
            <a:r>
              <a:rPr lang="fr-FR" sz="3200" dirty="0"/>
              <a:t> Trouble de la conscience sévères </a:t>
            </a:r>
          </a:p>
          <a:p>
            <a:pPr>
              <a:buFont typeface="Wingdings" pitchFamily="2" charset="2"/>
              <a:buChar char="Ø"/>
            </a:pPr>
            <a:r>
              <a:rPr lang="fr-FR" sz="3200" dirty="0"/>
              <a:t> atteinte hépatique</a:t>
            </a:r>
          </a:p>
          <a:p>
            <a:pPr>
              <a:buFont typeface="Wingdings" pitchFamily="2" charset="2"/>
              <a:buChar char="Ø"/>
            </a:pPr>
            <a:r>
              <a:rPr lang="fr-FR" sz="3200" dirty="0"/>
              <a:t> CIVD </a:t>
            </a:r>
          </a:p>
          <a:p>
            <a:pPr>
              <a:buFont typeface="Arial" pitchFamily="34" charset="0"/>
              <a:buChar char="•"/>
            </a:pPr>
            <a:r>
              <a:rPr lang="fr-FR" sz="3200" dirty="0"/>
              <a:t> Liée a des causes endogènes :</a:t>
            </a:r>
          </a:p>
          <a:p>
            <a:pPr>
              <a:buFont typeface="Wingdings" pitchFamily="2" charset="2"/>
              <a:buChar char="Ø"/>
            </a:pPr>
            <a:r>
              <a:rPr lang="fr-FR" sz="3200" dirty="0"/>
              <a:t>     Secondaires à un effort physique </a:t>
            </a:r>
          </a:p>
          <a:p>
            <a:pPr>
              <a:buFont typeface="Wingdings" pitchFamily="2" charset="2"/>
              <a:buChar char="Ø"/>
            </a:pPr>
            <a:r>
              <a:rPr lang="fr-FR" sz="3200" dirty="0"/>
              <a:t>Troubles endocriniens thyréotoxicose ,libération des catécholamines</a:t>
            </a:r>
          </a:p>
          <a:p>
            <a:pPr>
              <a:buFont typeface="Wingdings" pitchFamily="2" charset="2"/>
              <a:buChar char="Ø"/>
            </a:pPr>
            <a:r>
              <a:rPr lang="fr-FR" sz="3200" dirty="0"/>
              <a:t>Intoxication par des excitants</a:t>
            </a:r>
          </a:p>
          <a:p>
            <a:r>
              <a:rPr lang="fr-FR" sz="3200" dirty="0"/>
              <a:t> </a:t>
            </a:r>
          </a:p>
          <a:p>
            <a:endParaRPr lang="fr-FR"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42918"/>
            <a:ext cx="8358245" cy="4524315"/>
          </a:xfrm>
          <a:prstGeom prst="rect">
            <a:avLst/>
          </a:prstGeom>
        </p:spPr>
        <p:txBody>
          <a:bodyPr wrap="square">
            <a:spAutoFit/>
          </a:bodyPr>
          <a:lstStyle/>
          <a:p>
            <a:pPr>
              <a:buFont typeface="Arial" pitchFamily="34" charset="0"/>
              <a:buChar char="•"/>
            </a:pPr>
            <a:r>
              <a:rPr lang="fr-FR" sz="3200" dirty="0"/>
              <a:t> par diminution de la thermolyse</a:t>
            </a:r>
          </a:p>
          <a:p>
            <a:pPr>
              <a:buFont typeface="Wingdings" pitchFamily="2" charset="2"/>
              <a:buChar char="Ø"/>
            </a:pPr>
            <a:r>
              <a:rPr lang="fr-FR" sz="3200" dirty="0"/>
              <a:t>Par vasoconstriction cutanée </a:t>
            </a:r>
          </a:p>
          <a:p>
            <a:pPr>
              <a:buFont typeface="Wingdings" pitchFamily="2" charset="2"/>
              <a:buChar char="Ø"/>
            </a:pPr>
            <a:r>
              <a:rPr lang="fr-FR" sz="3200" dirty="0"/>
              <a:t>État de déshydratation, diminution de la sudation : mucoviscidose, anticholinergique</a:t>
            </a:r>
          </a:p>
          <a:p>
            <a:endParaRPr lang="fr-FR" sz="3200" dirty="0"/>
          </a:p>
          <a:p>
            <a:pPr>
              <a:buFont typeface="Arial" pitchFamily="34" charset="0"/>
              <a:buChar char="•"/>
            </a:pPr>
            <a:r>
              <a:rPr lang="fr-FR" sz="3200" dirty="0"/>
              <a:t> par dérèglement des centre thermorégulateur soit par lésion organique ou fonctionnelle des centres : traumatisme crânien, hémorragie cérébrale, coma post-anoxique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Clinique</a:t>
            </a:r>
            <a:br>
              <a:rPr lang="fr-FR" b="1" dirty="0"/>
            </a:br>
            <a:endParaRPr lang="fr-FR" b="1" dirty="0"/>
          </a:p>
        </p:txBody>
      </p:sp>
      <p:sp>
        <p:nvSpPr>
          <p:cNvPr id="3" name="Espace réservé du contenu 2"/>
          <p:cNvSpPr>
            <a:spLocks noGrp="1"/>
          </p:cNvSpPr>
          <p:nvPr>
            <p:ph idx="1"/>
          </p:nvPr>
        </p:nvSpPr>
        <p:spPr/>
        <p:txBody>
          <a:bodyPr/>
          <a:lstStyle/>
          <a:p>
            <a:r>
              <a:rPr lang="fr-FR" dirty="0"/>
              <a:t>Sur le plan neurologique :torpeur, prostration ou agitation liées a un œdème cérébrale, une HIC, coma, convulsion fréquente chez l’enfant</a:t>
            </a:r>
          </a:p>
          <a:p>
            <a:r>
              <a:rPr lang="fr-FR" dirty="0"/>
              <a:t>Sur le plan circulatoire: tachycardie, chute de la TA, état de choc </a:t>
            </a:r>
          </a:p>
          <a:p>
            <a:r>
              <a:rPr lang="fr-FR" dirty="0"/>
              <a:t>Sur le plan respiratoire : tachypnée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Signes biologiques </a:t>
            </a:r>
          </a:p>
        </p:txBody>
      </p:sp>
      <p:sp>
        <p:nvSpPr>
          <p:cNvPr id="3" name="Espace réservé du contenu 2"/>
          <p:cNvSpPr>
            <a:spLocks noGrp="1"/>
          </p:cNvSpPr>
          <p:nvPr>
            <p:ph idx="1"/>
          </p:nvPr>
        </p:nvSpPr>
        <p:spPr/>
        <p:txBody>
          <a:bodyPr/>
          <a:lstStyle/>
          <a:p>
            <a:r>
              <a:rPr lang="fr-FR" dirty="0"/>
              <a:t>Déshydratation avec hémoconcentration</a:t>
            </a:r>
          </a:p>
          <a:p>
            <a:r>
              <a:rPr lang="fr-FR" dirty="0"/>
              <a:t>Hyperazotémie</a:t>
            </a:r>
          </a:p>
          <a:p>
            <a:r>
              <a:rPr lang="fr-FR" dirty="0"/>
              <a:t>Acidose métabolique</a:t>
            </a:r>
          </a:p>
          <a:p>
            <a:r>
              <a:rPr lang="fr-FR" dirty="0"/>
              <a:t> troubles de la crasse sanguine : CIVD</a:t>
            </a:r>
          </a:p>
          <a:p>
            <a:r>
              <a:rPr lang="fr-FR" dirty="0"/>
              <a:t>Cytolyse hépatique :TGO,TGP, LDH :</a:t>
            </a:r>
          </a:p>
          <a:p>
            <a:r>
              <a:rPr lang="fr-FR" dirty="0"/>
              <a:t> CPK :</a:t>
            </a:r>
          </a:p>
        </p:txBody>
      </p:sp>
      <p:cxnSp>
        <p:nvCxnSpPr>
          <p:cNvPr id="5" name="Connecteur droit avec flèche 4"/>
          <p:cNvCxnSpPr/>
          <p:nvPr/>
        </p:nvCxnSpPr>
        <p:spPr>
          <a:xfrm rot="5400000" flipH="1" flipV="1">
            <a:off x="6858016" y="4071942"/>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5400000" flipH="1" flipV="1">
            <a:off x="2035951" y="4750603"/>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a:t>
            </a:r>
          </a:p>
        </p:txBody>
      </p:sp>
      <p:sp>
        <p:nvSpPr>
          <p:cNvPr id="3" name="Espace réservé du contenu 2"/>
          <p:cNvSpPr>
            <a:spLocks noGrp="1"/>
          </p:cNvSpPr>
          <p:nvPr>
            <p:ph idx="1"/>
          </p:nvPr>
        </p:nvSpPr>
        <p:spPr/>
        <p:txBody>
          <a:bodyPr>
            <a:normAutofit/>
          </a:bodyPr>
          <a:lstStyle/>
          <a:p>
            <a:r>
              <a:rPr lang="fr-FR" dirty="0"/>
              <a:t>Diminuer la thermogenèse</a:t>
            </a:r>
          </a:p>
          <a:p>
            <a:pPr>
              <a:buFont typeface="Wingdings" pitchFamily="2" charset="2"/>
              <a:buChar char="Ø"/>
            </a:pPr>
            <a:r>
              <a:rPr lang="fr-FR" dirty="0"/>
              <a:t> calmer l’agitation par les sédatifs (benzodiazépine, barbiturique)</a:t>
            </a:r>
          </a:p>
          <a:p>
            <a:pPr>
              <a:buFont typeface="Wingdings" pitchFamily="2" charset="2"/>
              <a:buChar char="Ø"/>
            </a:pPr>
            <a:r>
              <a:rPr lang="fr-FR" dirty="0"/>
              <a:t>Dans l’hyperthermie maligne :Dantroléne, agit sur le muscle striée en inhibant la libération du calcium par le réticulum sarcoplasmique, dose 1mg/kg/min  avec une dose max de 10 mg/ kg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7715303" cy="6247864"/>
          </a:xfrm>
          <a:prstGeom prst="rect">
            <a:avLst/>
          </a:prstGeom>
        </p:spPr>
        <p:txBody>
          <a:bodyPr wrap="square">
            <a:spAutoFit/>
          </a:bodyPr>
          <a:lstStyle/>
          <a:p>
            <a:pPr>
              <a:buFont typeface="Arial" pitchFamily="34" charset="0"/>
              <a:buChar char="•"/>
            </a:pPr>
            <a:r>
              <a:rPr lang="fr-FR" sz="3200" dirty="0"/>
              <a:t>Agir sur thermostat centrale</a:t>
            </a:r>
          </a:p>
          <a:p>
            <a:endParaRPr lang="fr-FR" sz="3200" dirty="0"/>
          </a:p>
          <a:p>
            <a:pPr>
              <a:buFont typeface="Wingdings" pitchFamily="2" charset="2"/>
              <a:buChar char="Ø"/>
            </a:pPr>
            <a:r>
              <a:rPr lang="fr-FR" sz="3200" dirty="0"/>
              <a:t>Dans les hyperthermie fébrile : aspirine, paracétamol par voie injectable</a:t>
            </a:r>
          </a:p>
          <a:p>
            <a:pPr>
              <a:buFont typeface="Wingdings" pitchFamily="2" charset="2"/>
              <a:buChar char="Ø"/>
            </a:pPr>
            <a:r>
              <a:rPr lang="fr-FR" sz="3200" dirty="0"/>
              <a:t> au cours des hyperthermies menaçantes : cocktails médicamenteux dits(lytique) </a:t>
            </a:r>
          </a:p>
          <a:p>
            <a:r>
              <a:rPr lang="fr-FR" sz="3200" dirty="0"/>
              <a:t>Phenergan, Dolosal, Largactil :</a:t>
            </a:r>
          </a:p>
          <a:p>
            <a:endParaRPr lang="fr-FR" sz="3200" dirty="0"/>
          </a:p>
          <a:p>
            <a:r>
              <a:rPr lang="fr-FR" sz="3200" dirty="0"/>
              <a:t>                      </a:t>
            </a:r>
            <a:r>
              <a:rPr lang="fr-FR" sz="4000" dirty="0"/>
              <a:t>Poïkilotherme </a:t>
            </a:r>
          </a:p>
          <a:p>
            <a:r>
              <a:rPr lang="fr-FR" sz="4000" dirty="0"/>
              <a:t> </a:t>
            </a:r>
          </a:p>
          <a:p>
            <a:endParaRPr lang="fr-FR" sz="3200" dirty="0"/>
          </a:p>
          <a:p>
            <a:endParaRPr lang="fr-FR" sz="3200" dirty="0"/>
          </a:p>
        </p:txBody>
      </p:sp>
      <p:sp>
        <p:nvSpPr>
          <p:cNvPr id="4" name="Flèche droite 3"/>
          <p:cNvSpPr/>
          <p:nvPr/>
        </p:nvSpPr>
        <p:spPr>
          <a:xfrm>
            <a:off x="1214414" y="4643446"/>
            <a:ext cx="97840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8143932" cy="6001643"/>
          </a:xfrm>
          <a:prstGeom prst="rect">
            <a:avLst/>
          </a:prstGeom>
        </p:spPr>
        <p:txBody>
          <a:bodyPr wrap="square">
            <a:spAutoFit/>
          </a:bodyPr>
          <a:lstStyle/>
          <a:p>
            <a:pPr>
              <a:buFont typeface="Arial" pitchFamily="34" charset="0"/>
              <a:buChar char="•"/>
            </a:pPr>
            <a:r>
              <a:rPr lang="fr-FR" sz="3200" dirty="0"/>
              <a:t> Augmenter la thermolyse</a:t>
            </a:r>
          </a:p>
          <a:p>
            <a:endParaRPr lang="fr-FR" sz="3200" dirty="0"/>
          </a:p>
          <a:p>
            <a:pPr>
              <a:buFont typeface="Wingdings" pitchFamily="2" charset="2"/>
              <a:buChar char="Ø"/>
            </a:pPr>
            <a:r>
              <a:rPr lang="fr-FR" sz="3200" dirty="0"/>
              <a:t>Application de couvertures froides</a:t>
            </a:r>
          </a:p>
          <a:p>
            <a:pPr>
              <a:buFont typeface="Wingdings" pitchFamily="2" charset="2"/>
              <a:buChar char="Ø"/>
            </a:pPr>
            <a:r>
              <a:rPr lang="fr-FR" sz="3200" dirty="0"/>
              <a:t>En améliorant la circulation sanguine</a:t>
            </a:r>
          </a:p>
          <a:p>
            <a:pPr>
              <a:buFont typeface="Wingdings" pitchFamily="2" charset="2"/>
              <a:buChar char="Ø"/>
            </a:pPr>
            <a:r>
              <a:rPr lang="fr-FR" sz="3200" dirty="0"/>
              <a:t>En créant une vasodilatation, en réhydratant le malade, en normalisant un état de choc</a:t>
            </a:r>
          </a:p>
          <a:p>
            <a:pPr>
              <a:buFont typeface="Wingdings" pitchFamily="2" charset="2"/>
              <a:buChar char="Ø"/>
            </a:pPr>
            <a:r>
              <a:rPr lang="fr-FR" sz="3200" dirty="0"/>
              <a:t>En mettant le malade dans </a:t>
            </a:r>
            <a:r>
              <a:rPr lang="fr-FR" sz="3200" dirty="0" smtClean="0"/>
              <a:t>une </a:t>
            </a:r>
            <a:r>
              <a:rPr lang="fr-FR" sz="3200" dirty="0"/>
              <a:t>ambiance froide </a:t>
            </a:r>
          </a:p>
          <a:p>
            <a:pPr>
              <a:buFont typeface="Wingdings" pitchFamily="2" charset="2"/>
              <a:buChar char="Ø"/>
            </a:pPr>
            <a:r>
              <a:rPr lang="fr-FR" sz="3200" dirty="0"/>
              <a:t>Une dialyse péritonéale avec des solutés froids</a:t>
            </a:r>
          </a:p>
          <a:p>
            <a:pPr>
              <a:buFont typeface="Wingdings" pitchFamily="2" charset="2"/>
              <a:buChar char="Ø"/>
            </a:pPr>
            <a:endParaRPr lang="fr-FR" sz="3200" dirty="0"/>
          </a:p>
          <a:p>
            <a:endParaRPr lang="fr-F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000108"/>
            <a:ext cx="7786742" cy="5262979"/>
          </a:xfrm>
          <a:prstGeom prst="rect">
            <a:avLst/>
          </a:prstGeom>
        </p:spPr>
        <p:txBody>
          <a:bodyPr wrap="square">
            <a:spAutoFit/>
          </a:bodyPr>
          <a:lstStyle/>
          <a:p>
            <a:r>
              <a:rPr lang="fr-FR" sz="2400" dirty="0" smtClean="0"/>
              <a:t>• Thermorégulation = mécanismes permettant à l’Homme de maintenir une température centrale proche de 37 °C.</a:t>
            </a:r>
          </a:p>
          <a:p>
            <a:r>
              <a:rPr lang="fr-FR" sz="2400" dirty="0" smtClean="0"/>
              <a:t>Température corporelle est comprise entre 36,1 et 37,8°C indépendamment de la température externe ou de la quantité de chaleur produite par l’organisme.</a:t>
            </a:r>
          </a:p>
          <a:p>
            <a:endParaRPr lang="fr-FR" sz="2400" dirty="0" smtClean="0"/>
          </a:p>
          <a:p>
            <a:r>
              <a:rPr lang="fr-FR" sz="2400" dirty="0" smtClean="0"/>
              <a:t>• La thermorégulation nécessite des thermorécepteurs, des centres régulateurs, des mécanismes effecteurs et des voies de conduction afférentes et efférentes les reliant entre eux.</a:t>
            </a:r>
          </a:p>
          <a:p>
            <a:r>
              <a:rPr lang="fr-FR" sz="2400" dirty="0" smtClean="0"/>
              <a:t>Les informations transmises à partir des récepteurs sensibles à la baisse ou à la hausse de température cheminent par les </a:t>
            </a:r>
          </a:p>
          <a:p>
            <a:r>
              <a:rPr lang="fr-FR" sz="2400" dirty="0" smtClean="0"/>
              <a:t>fibres A pour la sensibilité au froid et les fibres C amyéliniques pour la sensibilité au chaud jusqu'aux centres thermorégulateurs hypothalamiques..</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1305342"/>
            <a:ext cx="7929618" cy="4154984"/>
          </a:xfrm>
          <a:prstGeom prst="rect">
            <a:avLst/>
          </a:prstGeom>
        </p:spPr>
        <p:txBody>
          <a:bodyPr wrap="square">
            <a:spAutoFit/>
          </a:bodyPr>
          <a:lstStyle/>
          <a:p>
            <a:r>
              <a:rPr lang="fr-FR" sz="2400" dirty="0" smtClean="0"/>
              <a:t>• Ceux-ci sont situés dans l'hypothalamus antérieur et postérieur: </a:t>
            </a:r>
          </a:p>
          <a:p>
            <a:r>
              <a:rPr lang="fr-FR" sz="2400" dirty="0" smtClean="0"/>
              <a:t>L'hypothalamus antérieur est le centre des commandes s'opposant au réchauffement, alors que l'hypothalamus postérieur est le siège des réponses au froid</a:t>
            </a:r>
          </a:p>
          <a:p>
            <a:r>
              <a:rPr lang="fr-FR" sz="2400" dirty="0" smtClean="0"/>
              <a:t>• La production de chaleur est  essentiellement d'origine chimique et résulte du métabolisme cellulaire.</a:t>
            </a:r>
          </a:p>
          <a:p>
            <a:r>
              <a:rPr lang="fr-FR" sz="2400" dirty="0" smtClean="0"/>
              <a:t>Chez l'adulte, elle est en moyenne au repos de 100 kcal · h-1, mais peut augmenter de façon importante grâce au frisson.</a:t>
            </a:r>
          </a:p>
          <a:p>
            <a:r>
              <a:rPr lang="fr-FR" sz="2400" dirty="0" smtClean="0"/>
              <a:t>• La température corporelle est un équilibre  résultant de la production et de la dissipation thermique.</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hypothermies </a:t>
            </a:r>
          </a:p>
        </p:txBody>
      </p:sp>
      <p:sp>
        <p:nvSpPr>
          <p:cNvPr id="3" name="Espace réservé du contenu 2"/>
          <p:cNvSpPr>
            <a:spLocks noGrp="1"/>
          </p:cNvSpPr>
          <p:nvPr>
            <p:ph idx="1"/>
          </p:nvPr>
        </p:nvSpPr>
        <p:spPr/>
        <p:txBody>
          <a:bodyPr/>
          <a:lstStyle/>
          <a:p>
            <a:r>
              <a:rPr lang="fr-FR" sz="2800" dirty="0"/>
              <a:t>Définition</a:t>
            </a:r>
          </a:p>
          <a:p>
            <a:pPr>
              <a:buNone/>
            </a:pPr>
            <a:r>
              <a:rPr lang="fr-FR" sz="2800" dirty="0"/>
              <a:t>L’hypothermie se définie comme la diminution de la température centrale en-dessous de 34°C </a:t>
            </a:r>
          </a:p>
          <a:p>
            <a:pPr>
              <a:buNone/>
            </a:pPr>
            <a:r>
              <a:rPr lang="fr-FR" sz="2800" dirty="0"/>
              <a:t>On distingue selon la profondeur de l’hypothermie</a:t>
            </a:r>
          </a:p>
          <a:p>
            <a:pPr>
              <a:buNone/>
            </a:pPr>
            <a:r>
              <a:rPr lang="fr-FR" sz="2800" dirty="0"/>
              <a:t>            hypoth légère de 34 à32 °C</a:t>
            </a:r>
          </a:p>
          <a:p>
            <a:pPr>
              <a:buNone/>
            </a:pPr>
            <a:r>
              <a:rPr lang="fr-FR" sz="2800" dirty="0"/>
              <a:t>            hypoth modérées entre 32 et 28 °C</a:t>
            </a:r>
          </a:p>
          <a:p>
            <a:pPr>
              <a:buNone/>
            </a:pPr>
            <a:r>
              <a:rPr lang="fr-FR" sz="2800" dirty="0"/>
              <a:t>            hypoth profondes entre28 et 20°C</a:t>
            </a:r>
          </a:p>
          <a:p>
            <a:pPr>
              <a:buNone/>
            </a:pPr>
            <a:r>
              <a:rPr lang="fr-FR" sz="2800" dirty="0"/>
              <a:t>            hypoth sévères en dessous de 20°C</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Physiopathologie</a:t>
            </a:r>
          </a:p>
        </p:txBody>
      </p:sp>
      <p:sp>
        <p:nvSpPr>
          <p:cNvPr id="3" name="Espace réservé du contenu 2"/>
          <p:cNvSpPr>
            <a:spLocks noGrp="1"/>
          </p:cNvSpPr>
          <p:nvPr>
            <p:ph idx="1"/>
          </p:nvPr>
        </p:nvSpPr>
        <p:spPr/>
        <p:txBody>
          <a:bodyPr>
            <a:normAutofit fontScale="92500"/>
          </a:bodyPr>
          <a:lstStyle/>
          <a:p>
            <a:pPr>
              <a:lnSpc>
                <a:spcPct val="300000"/>
              </a:lnSpc>
              <a:buNone/>
            </a:pPr>
            <a:r>
              <a:rPr lang="fr-FR" dirty="0"/>
              <a:t>Les étiologies sont dues à deux grand mécanisme</a:t>
            </a:r>
          </a:p>
          <a:p>
            <a:pPr>
              <a:buFont typeface="Wingdings" pitchFamily="2" charset="2"/>
              <a:buChar char="§"/>
            </a:pPr>
            <a:r>
              <a:rPr lang="fr-FR" dirty="0"/>
              <a:t>hypoth  liées à une perturbation des centres thermorégulateurs</a:t>
            </a:r>
          </a:p>
          <a:p>
            <a:pPr>
              <a:buFont typeface="Wingdings" pitchFamily="2" charset="2"/>
              <a:buChar char="Ø"/>
            </a:pPr>
            <a:r>
              <a:rPr lang="fr-FR" dirty="0"/>
              <a:t>    comas toxique: neuroleptique, barbiturique, tranquillisant, CO, alcool</a:t>
            </a:r>
          </a:p>
          <a:p>
            <a:pPr>
              <a:buFont typeface="Wingdings" pitchFamily="2" charset="2"/>
              <a:buChar char="Ø"/>
            </a:pPr>
            <a:r>
              <a:rPr lang="fr-FR" dirty="0"/>
              <a:t>   pathologies endocriniennes ( myxœdème)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71546"/>
            <a:ext cx="8429684" cy="4401205"/>
          </a:xfrm>
          <a:prstGeom prst="rect">
            <a:avLst/>
          </a:prstGeom>
        </p:spPr>
        <p:txBody>
          <a:bodyPr wrap="square">
            <a:spAutoFit/>
          </a:bodyPr>
          <a:lstStyle/>
          <a:p>
            <a:pPr>
              <a:buFont typeface="Wingdings" pitchFamily="2" charset="2"/>
              <a:buChar char="§"/>
            </a:pPr>
            <a:r>
              <a:rPr lang="fr-FR" sz="2800" dirty="0"/>
              <a:t> hypoth par dépassement des capacités de réchauffement</a:t>
            </a:r>
          </a:p>
          <a:p>
            <a:pPr>
              <a:buNone/>
            </a:pPr>
            <a:r>
              <a:rPr lang="fr-FR" sz="2800" dirty="0"/>
              <a:t> </a:t>
            </a:r>
          </a:p>
          <a:p>
            <a:pPr>
              <a:buFont typeface="Wingdings" pitchFamily="2" charset="2"/>
              <a:buChar char="Ø"/>
            </a:pPr>
            <a:r>
              <a:rPr lang="fr-FR" sz="2800" dirty="0"/>
              <a:t>     les alpinistes de haute montagne</a:t>
            </a:r>
          </a:p>
          <a:p>
            <a:pPr>
              <a:buFont typeface="Wingdings" pitchFamily="2" charset="2"/>
              <a:buChar char="Ø"/>
            </a:pPr>
            <a:r>
              <a:rPr lang="fr-FR" sz="2800" dirty="0"/>
              <a:t>     accident dans une avalanche</a:t>
            </a:r>
          </a:p>
          <a:p>
            <a:pPr>
              <a:buFont typeface="Wingdings" pitchFamily="2" charset="2"/>
              <a:buChar char="Ø"/>
            </a:pPr>
            <a:endParaRPr lang="fr-FR" sz="2800" dirty="0"/>
          </a:p>
          <a:p>
            <a:r>
              <a:rPr lang="fr-FR" sz="2800" dirty="0"/>
              <a:t>résultent d’un déséquilibre entre thermogenèse (centres régulateur hypothalamique postérieur) et thermolyse ( hypothalamus antérieur)</a:t>
            </a:r>
          </a:p>
          <a:p>
            <a:pPr>
              <a:buNone/>
            </a:pPr>
            <a:endParaRPr lang="fr-F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440378"/>
          </a:xfrm>
        </p:spPr>
        <p:txBody>
          <a:bodyPr>
            <a:normAutofit fontScale="90000"/>
          </a:bodyPr>
          <a:lstStyle/>
          <a:p>
            <a:pPr algn="l"/>
            <a:r>
              <a:rPr lang="fr-FR" sz="2400" dirty="0"/>
              <a:t>Les hypothermies accidentelles résultent d’un déséquilibre entre thermogénèses  et thermolyses </a:t>
            </a:r>
            <a:br>
              <a:rPr lang="fr-FR" sz="2400" dirty="0"/>
            </a:br>
            <a:r>
              <a:rPr lang="fr-FR" sz="2400" dirty="0"/>
              <a:t>a partir  de récepteur cutanés et des voies respiratoires, les centres régulateur   hypothalamiques postérieures déclenchent une vasoconstriction par voie sympathique, et des frissons</a:t>
            </a:r>
            <a:br>
              <a:rPr lang="fr-FR" sz="2400" dirty="0"/>
            </a:br>
            <a:r>
              <a:rPr lang="fr-FR" sz="2400" dirty="0"/>
              <a:t/>
            </a:r>
            <a:br>
              <a:rPr lang="fr-FR" sz="2400" dirty="0"/>
            </a:br>
            <a:r>
              <a:rPr lang="fr-FR" sz="2400" dirty="0"/>
              <a:t>l’hypothalamus antérieur, siège des commandes s’opposant au réchauffement est mis en veille </a:t>
            </a:r>
            <a:br>
              <a:rPr lang="fr-FR" sz="2400" dirty="0"/>
            </a:br>
            <a:r>
              <a:rPr lang="fr-FR" sz="2400" dirty="0"/>
              <a:t/>
            </a:r>
            <a:br>
              <a:rPr lang="fr-FR" sz="2400" dirty="0"/>
            </a:br>
            <a:r>
              <a:rPr lang="fr-FR" sz="2400" dirty="0"/>
              <a:t>la thermogenèse augmente à partir de sa production basale qui résulte d’une production chimique basée sur le métabolisme cellulaire, en particulier des muscles et de certaines zones de stockage des lipides </a:t>
            </a:r>
            <a:br>
              <a:rPr lang="fr-FR" sz="2400" dirty="0"/>
            </a:br>
            <a:r>
              <a:rPr lang="fr-FR" sz="2400" dirty="0"/>
              <a:t/>
            </a:r>
            <a:br>
              <a:rPr lang="fr-FR" sz="2400" dirty="0"/>
            </a:br>
            <a:r>
              <a:rPr lang="fr-FR" sz="2400" dirty="0"/>
              <a:t>la chaleur est véhiculée du noyau central de l’organisme, ver la périphérie par le sang artériel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642918"/>
            <a:ext cx="8072493" cy="6032421"/>
          </a:xfrm>
          <a:prstGeom prst="rect">
            <a:avLst/>
          </a:prstGeom>
        </p:spPr>
        <p:txBody>
          <a:bodyPr wrap="square">
            <a:spAutoFit/>
          </a:bodyPr>
          <a:lstStyle/>
          <a:p>
            <a:r>
              <a:rPr lang="fr-FR" sz="3200" dirty="0"/>
              <a:t>La déperdition de la chaleur se fait par</a:t>
            </a:r>
          </a:p>
          <a:p>
            <a:r>
              <a:rPr lang="fr-FR" sz="2800" dirty="0"/>
              <a:t>       </a:t>
            </a:r>
          </a:p>
          <a:p>
            <a:pPr>
              <a:buFont typeface="Wingdings" pitchFamily="2" charset="2"/>
              <a:buChar char="Ø"/>
            </a:pPr>
            <a:r>
              <a:rPr lang="fr-FR" sz="2800" dirty="0"/>
              <a:t>    convection: transfert de la chaleur par contact physique direct</a:t>
            </a:r>
          </a:p>
          <a:p>
            <a:r>
              <a:rPr lang="fr-FR" sz="2800" dirty="0"/>
              <a:t> </a:t>
            </a:r>
          </a:p>
          <a:p>
            <a:pPr>
              <a:buFont typeface="Wingdings" pitchFamily="2" charset="2"/>
              <a:buChar char="Ø"/>
            </a:pPr>
            <a:r>
              <a:rPr lang="fr-FR" sz="2800" dirty="0"/>
              <a:t>    conduction : transfert de la chaleur par un fluide  (eau, air)</a:t>
            </a:r>
          </a:p>
          <a:p>
            <a:endParaRPr lang="fr-FR" sz="2800" dirty="0"/>
          </a:p>
          <a:p>
            <a:pPr>
              <a:buFont typeface="Wingdings" pitchFamily="2" charset="2"/>
              <a:buChar char="Ø"/>
            </a:pPr>
            <a:r>
              <a:rPr lang="fr-FR" sz="2800" dirty="0"/>
              <a:t>     évaporation : transformation de liquide en vapeur d’eau</a:t>
            </a:r>
          </a:p>
          <a:p>
            <a:endParaRPr lang="fr-FR" sz="2800" dirty="0"/>
          </a:p>
          <a:p>
            <a:pPr>
              <a:buFont typeface="Wingdings" pitchFamily="2" charset="2"/>
              <a:buChar char="Ø"/>
            </a:pPr>
            <a:r>
              <a:rPr lang="fr-FR" sz="2800" dirty="0"/>
              <a:t>     radiation : transfert par ondes électromagnétiques</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TotalTime>
  <Words>1103</Words>
  <Application>Microsoft Office PowerPoint</Application>
  <PresentationFormat>Affichage à l'écran (4:3)</PresentationFormat>
  <Paragraphs>167</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Wingdings</vt:lpstr>
      <vt:lpstr>Thème Office</vt:lpstr>
      <vt:lpstr>HYPOTHERMIE –HYPERTHERMIE  Dr LAMARA</vt:lpstr>
      <vt:lpstr>Rappel Physiologique</vt:lpstr>
      <vt:lpstr>Présentation PowerPoint</vt:lpstr>
      <vt:lpstr>Présentation PowerPoint</vt:lpstr>
      <vt:lpstr>hypothermies </vt:lpstr>
      <vt:lpstr>Physiopathologie</vt:lpstr>
      <vt:lpstr>Présentation PowerPoint</vt:lpstr>
      <vt:lpstr>Les hypothermies accidentelles résultent d’un déséquilibre entre thermogénèses  et thermolyses  a partir  de récepteur cutanés et des voies respiratoires, les centres régulateur   hypothalamiques postérieures déclenchent une vasoconstriction par voie sympathique, et des frissons  l’hypothalamus antérieur, siège des commandes s’opposant au réchauffement est mis en veille   la thermogenèse augmente à partir de sa production basale qui résulte d’une production chimique basée sur le métabolisme cellulaire, en particulier des muscles et de certaines zones de stockage des lipides   la chaleur est véhiculée du noyau central de l’organisme, ver la périphérie par le sang artériel</vt:lpstr>
      <vt:lpstr>Présentation PowerPoint</vt:lpstr>
      <vt:lpstr>Conséquence physiopathologiques</vt:lpstr>
      <vt:lpstr>Signes cliniques </vt:lpstr>
      <vt:lpstr>Présentation PowerPoint</vt:lpstr>
      <vt:lpstr>Présentation PowerPoint</vt:lpstr>
      <vt:lpstr>Présentation PowerPoint</vt:lpstr>
      <vt:lpstr>Perturbation biologiques </vt:lpstr>
      <vt:lpstr>Evolution </vt:lpstr>
      <vt:lpstr>Traitements</vt:lpstr>
      <vt:lpstr>Hyperthermie </vt:lpstr>
      <vt:lpstr>Physiopathologie</vt:lpstr>
      <vt:lpstr>Présentation PowerPoint</vt:lpstr>
      <vt:lpstr>Présentation PowerPoint</vt:lpstr>
      <vt:lpstr>Clinique </vt:lpstr>
      <vt:lpstr>Signes biologiques </vt:lpstr>
      <vt:lpstr>Traitement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HYPOTHERMIES -HYPERTHERMIES</dc:title>
  <dc:creator>LAMARA</dc:creator>
  <cp:lastModifiedBy>Utilisateur Windows</cp:lastModifiedBy>
  <cp:revision>59</cp:revision>
  <dcterms:created xsi:type="dcterms:W3CDTF">2018-02-09T10:22:13Z</dcterms:created>
  <dcterms:modified xsi:type="dcterms:W3CDTF">2020-04-14T09:57:01Z</dcterms:modified>
</cp:coreProperties>
</file>