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58" r:id="rId6"/>
    <p:sldId id="260" r:id="rId7"/>
    <p:sldId id="259" r:id="rId8"/>
    <p:sldId id="261" r:id="rId9"/>
    <p:sldId id="263" r:id="rId10"/>
    <p:sldId id="264" r:id="rId11"/>
    <p:sldId id="265" r:id="rId12"/>
    <p:sldId id="266" r:id="rId13"/>
    <p:sldId id="267" r:id="rId14"/>
    <p:sldId id="268" r:id="rId15"/>
    <p:sldId id="270" r:id="rId16"/>
    <p:sldId id="272" r:id="rId17"/>
    <p:sldId id="282" r:id="rId18"/>
    <p:sldId id="269" r:id="rId19"/>
    <p:sldId id="273" r:id="rId20"/>
    <p:sldId id="274" r:id="rId21"/>
    <p:sldId id="275" r:id="rId22"/>
    <p:sldId id="276" r:id="rId23"/>
    <p:sldId id="283" r:id="rId24"/>
    <p:sldId id="277" r:id="rId25"/>
    <p:sldId id="278" r:id="rId26"/>
    <p:sldId id="284" r:id="rId27"/>
    <p:sldId id="285"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335687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528939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24129475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8"/>
          <p:cNvGrpSpPr>
            <a:grpSpLocks/>
          </p:cNvGrpSpPr>
          <p:nvPr/>
        </p:nvGrpSpPr>
        <p:grpSpPr bwMode="auto">
          <a:xfrm>
            <a:off x="1" y="1"/>
            <a:ext cx="12187767" cy="6850063"/>
            <a:chOff x="0" y="0"/>
            <a:chExt cx="5758" cy="4315"/>
          </a:xfrm>
        </p:grpSpPr>
        <p:grpSp>
          <p:nvGrpSpPr>
            <p:cNvPr id="5" name="Group 19"/>
            <p:cNvGrpSpPr>
              <a:grpSpLocks/>
            </p:cNvGrpSpPr>
            <p:nvPr userDrawn="1"/>
          </p:nvGrpSpPr>
          <p:grpSpPr bwMode="auto">
            <a:xfrm>
              <a:off x="1728" y="2230"/>
              <a:ext cx="4027" cy="2085"/>
              <a:chOff x="1728" y="2230"/>
              <a:chExt cx="4027" cy="2085"/>
            </a:xfrm>
          </p:grpSpPr>
          <p:sp>
            <p:nvSpPr>
              <p:cNvPr id="8" name="Freeform 2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9" name="Freeform 2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0" name="Freeform 2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1"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2" name="Freeform 2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6" name="Freeform 25"/>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7" name="Freeform 26"/>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5755"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fr-FR" noProof="0" smtClean="0"/>
              <a:t>Cliquez pour modifier le style du titre</a:t>
            </a:r>
          </a:p>
        </p:txBody>
      </p:sp>
      <p:sp>
        <p:nvSpPr>
          <p:cNvPr id="41575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fr-FR" noProof="0" smtClean="0"/>
              <a:t>Cliquez pour modifier le style des sous-titres du masque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fr-F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fr-F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223260EC-789E-4D04-B11B-525EA227BC29}"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36833136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BB63B7DB-FBEC-4656-B4B4-64CF23841C76}"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820329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CFD04C38-97BD-4FA8-BDBE-7E56A4CDBB93}"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1019426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6BBB715E-A200-417D-A0C1-D77FA5CB0A73}"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940720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8" name="Rectangle 15"/>
          <p:cNvSpPr>
            <a:spLocks noGrp="1" noChangeArrowheads="1"/>
          </p:cNvSpPr>
          <p:nvPr>
            <p:ph type="sldNum" sz="quarter" idx="11"/>
          </p:nvPr>
        </p:nvSpPr>
        <p:spPr>
          <a:ln/>
        </p:spPr>
        <p:txBody>
          <a:bodyPr/>
          <a:lstStyle>
            <a:lvl1pPr>
              <a:defRPr/>
            </a:lvl1pPr>
          </a:lstStyle>
          <a:p>
            <a:pPr>
              <a:defRPr/>
            </a:pPr>
            <a:fld id="{D23477F1-9C1C-4111-BE14-B100B24492BC}" type="slidenum">
              <a:rPr lang="fr-FR">
                <a:solidFill>
                  <a:srgbClr val="FFFFFF"/>
                </a:solidFill>
              </a:rPr>
              <a:pPr>
                <a:defRPr/>
              </a:pPr>
              <a:t>‹N°›</a:t>
            </a:fld>
            <a:endParaRPr lang="fr-F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416370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4" name="Rectangle 15"/>
          <p:cNvSpPr>
            <a:spLocks noGrp="1" noChangeArrowheads="1"/>
          </p:cNvSpPr>
          <p:nvPr>
            <p:ph type="sldNum" sz="quarter" idx="11"/>
          </p:nvPr>
        </p:nvSpPr>
        <p:spPr>
          <a:ln/>
        </p:spPr>
        <p:txBody>
          <a:bodyPr/>
          <a:lstStyle>
            <a:lvl1pPr>
              <a:defRPr/>
            </a:lvl1pPr>
          </a:lstStyle>
          <a:p>
            <a:pPr>
              <a:defRPr/>
            </a:pPr>
            <a:fld id="{C1FEAD6F-8137-4FC5-9AA2-A3F04E678D19}" type="slidenum">
              <a:rPr lang="fr-FR">
                <a:solidFill>
                  <a:srgbClr val="FFFFFF"/>
                </a:solidFill>
              </a:rPr>
              <a:pPr>
                <a:defRPr/>
              </a:pPr>
              <a:t>‹N°›</a:t>
            </a:fld>
            <a:endParaRPr lang="fr-F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1891951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3" name="Rectangle 15"/>
          <p:cNvSpPr>
            <a:spLocks noGrp="1" noChangeArrowheads="1"/>
          </p:cNvSpPr>
          <p:nvPr>
            <p:ph type="sldNum" sz="quarter" idx="11"/>
          </p:nvPr>
        </p:nvSpPr>
        <p:spPr>
          <a:ln/>
        </p:spPr>
        <p:txBody>
          <a:bodyPr/>
          <a:lstStyle>
            <a:lvl1pPr>
              <a:defRPr/>
            </a:lvl1pPr>
          </a:lstStyle>
          <a:p>
            <a:pPr>
              <a:defRPr/>
            </a:pPr>
            <a:fld id="{A775F6F9-828C-43B6-8395-133D59A32315}" type="slidenum">
              <a:rPr lang="fr-FR">
                <a:solidFill>
                  <a:srgbClr val="FFFFFF"/>
                </a:solidFill>
              </a:rPr>
              <a:pPr>
                <a:defRPr/>
              </a:pPr>
              <a:t>‹N°›</a:t>
            </a:fld>
            <a:endParaRPr lang="fr-F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504726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0F881980-530C-4783-82AE-97AE703E6156}"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81831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922051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436321C0-A691-49BD-90AA-DC814281EE80}"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1247600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3B804EB7-5773-4B54-A983-41DBDC958F16}"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3111345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3B141B69-123C-422A-8C44-4424F417AA4F}"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4441547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8"/>
          <p:cNvGrpSpPr>
            <a:grpSpLocks/>
          </p:cNvGrpSpPr>
          <p:nvPr/>
        </p:nvGrpSpPr>
        <p:grpSpPr bwMode="auto">
          <a:xfrm>
            <a:off x="1" y="1"/>
            <a:ext cx="12187767" cy="6850063"/>
            <a:chOff x="0" y="0"/>
            <a:chExt cx="5758" cy="4315"/>
          </a:xfrm>
        </p:grpSpPr>
        <p:grpSp>
          <p:nvGrpSpPr>
            <p:cNvPr id="5" name="Group 19"/>
            <p:cNvGrpSpPr>
              <a:grpSpLocks/>
            </p:cNvGrpSpPr>
            <p:nvPr userDrawn="1"/>
          </p:nvGrpSpPr>
          <p:grpSpPr bwMode="auto">
            <a:xfrm>
              <a:off x="1728" y="2230"/>
              <a:ext cx="4027" cy="2085"/>
              <a:chOff x="1728" y="2230"/>
              <a:chExt cx="4027" cy="2085"/>
            </a:xfrm>
          </p:grpSpPr>
          <p:sp>
            <p:nvSpPr>
              <p:cNvPr id="8" name="Freeform 20"/>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9" name="Freeform 21"/>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0" name="Freeform 22"/>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1" name="Freeform 23"/>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12" name="Freeform 24"/>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6" name="Freeform 25"/>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7" name="Freeform 26"/>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5755" name="Rectangle 11"/>
          <p:cNvSpPr>
            <a:spLocks noGrp="1" noChangeArrowheads="1"/>
          </p:cNvSpPr>
          <p:nvPr>
            <p:ph type="ctrTitle" sz="quarter"/>
          </p:nvPr>
        </p:nvSpPr>
        <p:spPr>
          <a:xfrm>
            <a:off x="914400" y="1736726"/>
            <a:ext cx="10363200" cy="1920875"/>
          </a:xfrm>
        </p:spPr>
        <p:txBody>
          <a:bodyPr/>
          <a:lstStyle>
            <a:lvl1pPr>
              <a:defRPr sz="6000"/>
            </a:lvl1pPr>
          </a:lstStyle>
          <a:p>
            <a:pPr lvl="0"/>
            <a:r>
              <a:rPr lang="fr-FR" noProof="0" smtClean="0"/>
              <a:t>Cliquez pour modifier le style du titre</a:t>
            </a:r>
          </a:p>
        </p:txBody>
      </p:sp>
      <p:sp>
        <p:nvSpPr>
          <p:cNvPr id="415756" name="Rectangle 12"/>
          <p:cNvSpPr>
            <a:spLocks noGrp="1" noChangeArrowheads="1"/>
          </p:cNvSpPr>
          <p:nvPr>
            <p:ph type="subTitle" sz="quarter" idx="1"/>
          </p:nvPr>
        </p:nvSpPr>
        <p:spPr>
          <a:xfrm>
            <a:off x="1828800" y="3886200"/>
            <a:ext cx="8534400" cy="1752600"/>
          </a:xfrm>
        </p:spPr>
        <p:txBody>
          <a:bodyPr/>
          <a:lstStyle>
            <a:lvl1pPr marL="0" indent="0" algn="ctr">
              <a:buFont typeface="Wingdings" panose="05000000000000000000" pitchFamily="2" charset="2"/>
              <a:buNone/>
              <a:defRPr/>
            </a:lvl1pPr>
          </a:lstStyle>
          <a:p>
            <a:pPr lvl="0"/>
            <a:r>
              <a:rPr lang="fr-FR" noProof="0" smtClean="0"/>
              <a:t>Cliquez pour modifier le style des sous-titres du masque</a:t>
            </a:r>
          </a:p>
        </p:txBody>
      </p:sp>
      <p:sp>
        <p:nvSpPr>
          <p:cNvPr id="13" name="Rectangle 13"/>
          <p:cNvSpPr>
            <a:spLocks noGrp="1" noChangeArrowheads="1"/>
          </p:cNvSpPr>
          <p:nvPr>
            <p:ph type="dt" sz="quarter" idx="10"/>
          </p:nvPr>
        </p:nvSpPr>
        <p:spPr>
          <a:xfrm>
            <a:off x="609600" y="6248400"/>
            <a:ext cx="2844800" cy="476250"/>
          </a:xfrm>
        </p:spPr>
        <p:txBody>
          <a:bodyPr/>
          <a:lstStyle>
            <a:lvl1pPr>
              <a:defRPr/>
            </a:lvl1pPr>
          </a:lstStyle>
          <a:p>
            <a:pPr>
              <a:defRPr/>
            </a:pPr>
            <a:endParaRPr lang="fr-FR">
              <a:solidFill>
                <a:srgbClr val="FFFFFF"/>
              </a:solidFill>
            </a:endParaRPr>
          </a:p>
        </p:txBody>
      </p:sp>
      <p:sp>
        <p:nvSpPr>
          <p:cNvPr id="14" name="Rectangle 14"/>
          <p:cNvSpPr>
            <a:spLocks noGrp="1" noChangeArrowheads="1"/>
          </p:cNvSpPr>
          <p:nvPr>
            <p:ph type="ftr" sz="quarter" idx="11"/>
          </p:nvPr>
        </p:nvSpPr>
        <p:spPr>
          <a:xfrm>
            <a:off x="4165600" y="6251575"/>
            <a:ext cx="3860800" cy="476250"/>
          </a:xfrm>
        </p:spPr>
        <p:txBody>
          <a:bodyPr/>
          <a:lstStyle>
            <a:lvl1pPr>
              <a:defRPr/>
            </a:lvl1pPr>
          </a:lstStyle>
          <a:p>
            <a:pPr>
              <a:defRPr/>
            </a:pPr>
            <a:endParaRPr lang="fr-FR">
              <a:solidFill>
                <a:srgbClr val="FFFFFF"/>
              </a:solidFill>
            </a:endParaRPr>
          </a:p>
        </p:txBody>
      </p:sp>
      <p:sp>
        <p:nvSpPr>
          <p:cNvPr id="15" name="Rectangle 15"/>
          <p:cNvSpPr>
            <a:spLocks noGrp="1" noChangeArrowheads="1"/>
          </p:cNvSpPr>
          <p:nvPr>
            <p:ph type="sldNum" sz="quarter" idx="12"/>
          </p:nvPr>
        </p:nvSpPr>
        <p:spPr>
          <a:xfrm>
            <a:off x="8737600" y="6254750"/>
            <a:ext cx="2844800" cy="476250"/>
          </a:xfrm>
        </p:spPr>
        <p:txBody>
          <a:bodyPr/>
          <a:lstStyle>
            <a:lvl1pPr>
              <a:defRPr/>
            </a:lvl1pPr>
          </a:lstStyle>
          <a:p>
            <a:pPr>
              <a:defRPr/>
            </a:pPr>
            <a:fld id="{223260EC-789E-4D04-B11B-525EA227BC29}" type="slidenum">
              <a:rPr lang="fr-FR">
                <a:solidFill>
                  <a:srgbClr val="FFFFFF"/>
                </a:solidFill>
              </a:rPr>
              <a:pPr>
                <a:defRPr/>
              </a:pPr>
              <a:t>‹N°›</a:t>
            </a:fld>
            <a:endParaRPr lang="fr-FR">
              <a:solidFill>
                <a:srgbClr val="FFFFFF"/>
              </a:solidFill>
            </a:endParaRPr>
          </a:p>
        </p:txBody>
      </p:sp>
    </p:spTree>
    <p:extLst>
      <p:ext uri="{BB962C8B-B14F-4D97-AF65-F5344CB8AC3E}">
        <p14:creationId xmlns:p14="http://schemas.microsoft.com/office/powerpoint/2010/main" val="35557713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BB63B7DB-FBEC-4656-B4B4-64CF23841C76}"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3521530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39"/>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Modifiez les styles du texte du masque</a:t>
            </a: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CFD04C38-97BD-4FA8-BDBE-7E56A4CDBB93}"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70576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6BBB715E-A200-417D-A0C1-D77FA5CB0A73}"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3916295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40317" y="365126"/>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40318" y="2505075"/>
            <a:ext cx="5158316"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71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8" name="Rectangle 15"/>
          <p:cNvSpPr>
            <a:spLocks noGrp="1" noChangeArrowheads="1"/>
          </p:cNvSpPr>
          <p:nvPr>
            <p:ph type="sldNum" sz="quarter" idx="11"/>
          </p:nvPr>
        </p:nvSpPr>
        <p:spPr>
          <a:ln/>
        </p:spPr>
        <p:txBody>
          <a:bodyPr/>
          <a:lstStyle>
            <a:lvl1pPr>
              <a:defRPr/>
            </a:lvl1pPr>
          </a:lstStyle>
          <a:p>
            <a:pPr>
              <a:defRPr/>
            </a:pPr>
            <a:fld id="{D23477F1-9C1C-4111-BE14-B100B24492BC}" type="slidenum">
              <a:rPr lang="fr-FR">
                <a:solidFill>
                  <a:srgbClr val="FFFFFF"/>
                </a:solidFill>
              </a:rPr>
              <a:pPr>
                <a:defRPr/>
              </a:pPr>
              <a:t>‹N°›</a:t>
            </a:fld>
            <a:endParaRPr lang="fr-FR">
              <a:solidFill>
                <a:srgbClr val="FFFFFF"/>
              </a:solidFill>
            </a:endParaRPr>
          </a:p>
        </p:txBody>
      </p:sp>
      <p:sp>
        <p:nvSpPr>
          <p:cNvPr id="9"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37996238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4" name="Rectangle 15"/>
          <p:cNvSpPr>
            <a:spLocks noGrp="1" noChangeArrowheads="1"/>
          </p:cNvSpPr>
          <p:nvPr>
            <p:ph type="sldNum" sz="quarter" idx="11"/>
          </p:nvPr>
        </p:nvSpPr>
        <p:spPr>
          <a:ln/>
        </p:spPr>
        <p:txBody>
          <a:bodyPr/>
          <a:lstStyle>
            <a:lvl1pPr>
              <a:defRPr/>
            </a:lvl1pPr>
          </a:lstStyle>
          <a:p>
            <a:pPr>
              <a:defRPr/>
            </a:pPr>
            <a:fld id="{C1FEAD6F-8137-4FC5-9AA2-A3F04E678D19}" type="slidenum">
              <a:rPr lang="fr-FR">
                <a:solidFill>
                  <a:srgbClr val="FFFFFF"/>
                </a:solidFill>
              </a:rPr>
              <a:pPr>
                <a:defRPr/>
              </a:pPr>
              <a:t>‹N°›</a:t>
            </a:fld>
            <a:endParaRPr lang="fr-FR">
              <a:solidFill>
                <a:srgbClr val="FFFFFF"/>
              </a:solidFill>
            </a:endParaRPr>
          </a:p>
        </p:txBody>
      </p:sp>
      <p:sp>
        <p:nvSpPr>
          <p:cNvPr id="5"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14474825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3" name="Rectangle 15"/>
          <p:cNvSpPr>
            <a:spLocks noGrp="1" noChangeArrowheads="1"/>
          </p:cNvSpPr>
          <p:nvPr>
            <p:ph type="sldNum" sz="quarter" idx="11"/>
          </p:nvPr>
        </p:nvSpPr>
        <p:spPr>
          <a:ln/>
        </p:spPr>
        <p:txBody>
          <a:bodyPr/>
          <a:lstStyle>
            <a:lvl1pPr>
              <a:defRPr/>
            </a:lvl1pPr>
          </a:lstStyle>
          <a:p>
            <a:pPr>
              <a:defRPr/>
            </a:pPr>
            <a:fld id="{A775F6F9-828C-43B6-8395-133D59A32315}" type="slidenum">
              <a:rPr lang="fr-FR">
                <a:solidFill>
                  <a:srgbClr val="FFFFFF"/>
                </a:solidFill>
              </a:rPr>
              <a:pPr>
                <a:defRPr/>
              </a:pPr>
              <a:t>‹N°›</a:t>
            </a:fld>
            <a:endParaRPr lang="fr-FR">
              <a:solidFill>
                <a:srgbClr val="FFFFFF"/>
              </a:solidFill>
            </a:endParaRPr>
          </a:p>
        </p:txBody>
      </p:sp>
      <p:sp>
        <p:nvSpPr>
          <p:cNvPr id="4"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660459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37073859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0F881980-530C-4783-82AE-97AE703E6156}"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41842920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40318" y="457200"/>
            <a:ext cx="393276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6" name="Rectangle 15"/>
          <p:cNvSpPr>
            <a:spLocks noGrp="1" noChangeArrowheads="1"/>
          </p:cNvSpPr>
          <p:nvPr>
            <p:ph type="sldNum" sz="quarter" idx="11"/>
          </p:nvPr>
        </p:nvSpPr>
        <p:spPr>
          <a:ln/>
        </p:spPr>
        <p:txBody>
          <a:bodyPr/>
          <a:lstStyle>
            <a:lvl1pPr>
              <a:defRPr/>
            </a:lvl1pPr>
          </a:lstStyle>
          <a:p>
            <a:pPr>
              <a:defRPr/>
            </a:pPr>
            <a:fld id="{436321C0-A691-49BD-90AA-DC814281EE80}" type="slidenum">
              <a:rPr lang="fr-FR">
                <a:solidFill>
                  <a:srgbClr val="FFFFFF"/>
                </a:solidFill>
              </a:rPr>
              <a:pPr>
                <a:defRPr/>
              </a:pPr>
              <a:t>‹N°›</a:t>
            </a:fld>
            <a:endParaRPr lang="fr-FR">
              <a:solidFill>
                <a:srgbClr val="FFFFFF"/>
              </a:solidFill>
            </a:endParaRPr>
          </a:p>
        </p:txBody>
      </p:sp>
      <p:sp>
        <p:nvSpPr>
          <p:cNvPr id="7"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8986567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3B804EB7-5773-4B54-A983-41DBDC958F16}"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39887099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3"/>
          <p:cNvSpPr>
            <a:spLocks noGrp="1" noChangeArrowheads="1"/>
          </p:cNvSpPr>
          <p:nvPr>
            <p:ph type="dt" sz="half" idx="10"/>
          </p:nvPr>
        </p:nvSpPr>
        <p:spPr>
          <a:ln/>
        </p:spPr>
        <p:txBody>
          <a:bodyPr/>
          <a:lstStyle>
            <a:lvl1pPr>
              <a:defRPr/>
            </a:lvl1pPr>
          </a:lstStyle>
          <a:p>
            <a:pPr>
              <a:defRPr/>
            </a:pPr>
            <a:endParaRPr lang="fr-FR">
              <a:solidFill>
                <a:srgbClr val="FFFFFF"/>
              </a:solidFill>
            </a:endParaRPr>
          </a:p>
        </p:txBody>
      </p:sp>
      <p:sp>
        <p:nvSpPr>
          <p:cNvPr id="5" name="Rectangle 15"/>
          <p:cNvSpPr>
            <a:spLocks noGrp="1" noChangeArrowheads="1"/>
          </p:cNvSpPr>
          <p:nvPr>
            <p:ph type="sldNum" sz="quarter" idx="11"/>
          </p:nvPr>
        </p:nvSpPr>
        <p:spPr>
          <a:ln/>
        </p:spPr>
        <p:txBody>
          <a:bodyPr/>
          <a:lstStyle>
            <a:lvl1pPr>
              <a:defRPr/>
            </a:lvl1pPr>
          </a:lstStyle>
          <a:p>
            <a:pPr>
              <a:defRPr/>
            </a:pPr>
            <a:fld id="{3B141B69-123C-422A-8C44-4424F417AA4F}" type="slidenum">
              <a:rPr lang="fr-FR">
                <a:solidFill>
                  <a:srgbClr val="FFFFFF"/>
                </a:solidFill>
              </a:rPr>
              <a:pPr>
                <a:defRPr/>
              </a:pPr>
              <a:t>‹N°›</a:t>
            </a:fld>
            <a:endParaRPr lang="fr-FR">
              <a:solidFill>
                <a:srgbClr val="FFFFFF"/>
              </a:solidFill>
            </a:endParaRPr>
          </a:p>
        </p:txBody>
      </p:sp>
      <p:sp>
        <p:nvSpPr>
          <p:cNvPr id="6" name="Rectangle 14"/>
          <p:cNvSpPr>
            <a:spLocks noGrp="1" noChangeArrowheads="1"/>
          </p:cNvSpPr>
          <p:nvPr>
            <p:ph type="ftr" sz="quarter" idx="12"/>
          </p:nvPr>
        </p:nvSpPr>
        <p:spPr>
          <a:ln/>
        </p:spPr>
        <p:txBody>
          <a:bodyPr/>
          <a:lstStyle>
            <a:lvl1pPr>
              <a:defRPr/>
            </a:lvl1pPr>
          </a:lstStyle>
          <a:p>
            <a:pPr>
              <a:defRPr/>
            </a:pPr>
            <a:endParaRPr lang="fr-FR">
              <a:solidFill>
                <a:srgbClr val="FFFFFF"/>
              </a:solidFill>
            </a:endParaRPr>
          </a:p>
        </p:txBody>
      </p:sp>
    </p:spTree>
    <p:extLst>
      <p:ext uri="{BB962C8B-B14F-4D97-AF65-F5344CB8AC3E}">
        <p14:creationId xmlns:p14="http://schemas.microsoft.com/office/powerpoint/2010/main" val="77087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29186B6-F9D4-4093-A580-ABA8F2FBBD2D}" type="datetimeFigureOut">
              <a:rPr lang="fr-FR" smtClean="0"/>
              <a:t>01/10/2018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3297784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B29186B6-F9D4-4093-A580-ABA8F2FBBD2D}" type="datetimeFigureOut">
              <a:rPr lang="fr-FR" smtClean="0"/>
              <a:t>01/10/2018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211457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B29186B6-F9D4-4093-A580-ABA8F2FBBD2D}" type="datetimeFigureOut">
              <a:rPr lang="fr-FR" smtClean="0"/>
              <a:t>01/10/2018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1411381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29186B6-F9D4-4093-A580-ABA8F2FBBD2D}" type="datetimeFigureOut">
              <a:rPr lang="fr-FR" smtClean="0"/>
              <a:t>01/10/2018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1973285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29186B6-F9D4-4093-A580-ABA8F2FBBD2D}" type="datetimeFigureOut">
              <a:rPr lang="fr-FR" smtClean="0"/>
              <a:t>01/10/2018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1304525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B29186B6-F9D4-4093-A580-ABA8F2FBBD2D}" type="datetimeFigureOut">
              <a:rPr lang="fr-FR" smtClean="0"/>
              <a:t>01/10/2018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60E910-423A-4BBD-93FA-EAE1506335EB}" type="slidenum">
              <a:rPr lang="fr-FR" smtClean="0"/>
              <a:t>‹N°›</a:t>
            </a:fld>
            <a:endParaRPr lang="fr-FR"/>
          </a:p>
        </p:txBody>
      </p:sp>
    </p:spTree>
    <p:extLst>
      <p:ext uri="{BB962C8B-B14F-4D97-AF65-F5344CB8AC3E}">
        <p14:creationId xmlns:p14="http://schemas.microsoft.com/office/powerpoint/2010/main" val="413109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9186B6-F9D4-4093-A580-ABA8F2FBBD2D}" type="datetimeFigureOut">
              <a:rPr lang="fr-FR" smtClean="0"/>
              <a:t>01/10/2018</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0E910-423A-4BBD-93FA-EAE1506335EB}" type="slidenum">
              <a:rPr lang="fr-FR" smtClean="0"/>
              <a:t>‹N°›</a:t>
            </a:fld>
            <a:endParaRPr lang="fr-FR"/>
          </a:p>
        </p:txBody>
      </p:sp>
    </p:spTree>
    <p:extLst>
      <p:ext uri="{BB962C8B-B14F-4D97-AF65-F5344CB8AC3E}">
        <p14:creationId xmlns:p14="http://schemas.microsoft.com/office/powerpoint/2010/main" val="1176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latin typeface="Arial" panose="020B0604020202020204" pitchFamily="34" charset="0"/>
              </a:defRPr>
            </a:lvl1pPr>
          </a:lstStyle>
          <a:p>
            <a:pPr fontAlgn="base">
              <a:spcBef>
                <a:spcPct val="0"/>
              </a:spcBef>
              <a:spcAft>
                <a:spcPct val="0"/>
              </a:spcAft>
              <a:defRPr/>
            </a:pPr>
            <a:endParaRPr lang="fr-FR">
              <a:solidFill>
                <a:srgbClr val="FFFFFF"/>
              </a:solidFill>
            </a:endParaRPr>
          </a:p>
        </p:txBody>
      </p:sp>
      <p:sp>
        <p:nvSpPr>
          <p:cNvPr id="414735" name="Rectangle 15"/>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latin typeface="Arial" panose="020B0604020202020204" pitchFamily="34" charset="0"/>
              </a:defRPr>
            </a:lvl1pPr>
          </a:lstStyle>
          <a:p>
            <a:pPr fontAlgn="base">
              <a:spcBef>
                <a:spcPct val="0"/>
              </a:spcBef>
              <a:spcAft>
                <a:spcPct val="0"/>
              </a:spcAft>
              <a:defRPr/>
            </a:pPr>
            <a:fld id="{8B300F6C-29F4-4247-A598-B1495FDEF7A9}" type="slidenum">
              <a:rPr lang="fr-FR">
                <a:solidFill>
                  <a:srgbClr val="FFFFFF"/>
                </a:solidFill>
              </a:rPr>
              <a:pPr fontAlgn="base">
                <a:spcBef>
                  <a:spcPct val="0"/>
                </a:spcBef>
                <a:spcAft>
                  <a:spcPct val="0"/>
                </a:spcAft>
                <a:defRPr/>
              </a:pPr>
              <a:t>‹N°›</a:t>
            </a:fld>
            <a:endParaRPr lang="fr-FR">
              <a:solidFill>
                <a:srgbClr val="FFFFFF"/>
              </a:solidFill>
            </a:endParaRPr>
          </a:p>
        </p:txBody>
      </p:sp>
      <p:grpSp>
        <p:nvGrpSpPr>
          <p:cNvPr id="1028" name="Group 19"/>
          <p:cNvGrpSpPr>
            <a:grpSpLocks/>
          </p:cNvGrpSpPr>
          <p:nvPr/>
        </p:nvGrpSpPr>
        <p:grpSpPr bwMode="auto">
          <a:xfrm>
            <a:off x="1" y="1"/>
            <a:ext cx="12187767" cy="6850063"/>
            <a:chOff x="0" y="0"/>
            <a:chExt cx="5758" cy="4315"/>
          </a:xfrm>
        </p:grpSpPr>
        <p:grpSp>
          <p:nvGrpSpPr>
            <p:cNvPr id="1032" name="Group 18"/>
            <p:cNvGrpSpPr>
              <a:grpSpLocks/>
            </p:cNvGrpSpPr>
            <p:nvPr userDrawn="1"/>
          </p:nvGrpSpPr>
          <p:grpSpPr bwMode="auto">
            <a:xfrm>
              <a:off x="1728" y="2230"/>
              <a:ext cx="4027" cy="2085"/>
              <a:chOff x="1728" y="2230"/>
              <a:chExt cx="4027" cy="2085"/>
            </a:xfrm>
          </p:grpSpPr>
          <p:sp>
            <p:nvSpPr>
              <p:cNvPr id="41472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4730" name="Freeform 10"/>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3" name="Freeform 3"/>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4731" name="Rectangle 11"/>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14734"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latin typeface="Arial" panose="020B0604020202020204" pitchFamily="34" charset="0"/>
              </a:defRPr>
            </a:lvl1pPr>
          </a:lstStyle>
          <a:p>
            <a:pPr fontAlgn="base">
              <a:spcBef>
                <a:spcPct val="0"/>
              </a:spcBef>
              <a:spcAft>
                <a:spcPct val="0"/>
              </a:spcAft>
              <a:defRPr/>
            </a:pPr>
            <a:endParaRPr lang="fr-FR">
              <a:solidFill>
                <a:srgbClr val="FFFFFF"/>
              </a:solidFill>
            </a:endParaRPr>
          </a:p>
        </p:txBody>
      </p:sp>
      <p:sp>
        <p:nvSpPr>
          <p:cNvPr id="414740" name="Rectangle 20"/>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extLst>
      <p:ext uri="{BB962C8B-B14F-4D97-AF65-F5344CB8AC3E}">
        <p14:creationId xmlns:p14="http://schemas.microsoft.com/office/powerpoint/2010/main" val="6239260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4733" name="Rectangle 13"/>
          <p:cNvSpPr>
            <a:spLocks noGrp="1" noChangeArrowheads="1"/>
          </p:cNvSpPr>
          <p:nvPr>
            <p:ph type="dt" sz="half" idx="2"/>
          </p:nvPr>
        </p:nvSpPr>
        <p:spPr bwMode="auto">
          <a:xfrm>
            <a:off x="609600" y="625157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latin typeface="Arial" panose="020B0604020202020204" pitchFamily="34" charset="0"/>
              </a:defRPr>
            </a:lvl1pPr>
          </a:lstStyle>
          <a:p>
            <a:pPr fontAlgn="base">
              <a:spcBef>
                <a:spcPct val="0"/>
              </a:spcBef>
              <a:spcAft>
                <a:spcPct val="0"/>
              </a:spcAft>
              <a:defRPr/>
            </a:pPr>
            <a:endParaRPr lang="fr-FR">
              <a:solidFill>
                <a:srgbClr val="FFFFFF"/>
              </a:solidFill>
            </a:endParaRPr>
          </a:p>
        </p:txBody>
      </p:sp>
      <p:sp>
        <p:nvSpPr>
          <p:cNvPr id="414735" name="Rectangle 15"/>
          <p:cNvSpPr>
            <a:spLocks noGrp="1" noChangeArrowheads="1"/>
          </p:cNvSpPr>
          <p:nvPr>
            <p:ph type="sldNum" sz="quarter" idx="4"/>
          </p:nvPr>
        </p:nvSpPr>
        <p:spPr bwMode="auto">
          <a:xfrm>
            <a:off x="8737600" y="6248400"/>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latin typeface="Arial" panose="020B0604020202020204" pitchFamily="34" charset="0"/>
              </a:defRPr>
            </a:lvl1pPr>
          </a:lstStyle>
          <a:p>
            <a:pPr fontAlgn="base">
              <a:spcBef>
                <a:spcPct val="0"/>
              </a:spcBef>
              <a:spcAft>
                <a:spcPct val="0"/>
              </a:spcAft>
              <a:defRPr/>
            </a:pPr>
            <a:fld id="{8B300F6C-29F4-4247-A598-B1495FDEF7A9}" type="slidenum">
              <a:rPr lang="fr-FR">
                <a:solidFill>
                  <a:srgbClr val="FFFFFF"/>
                </a:solidFill>
              </a:rPr>
              <a:pPr fontAlgn="base">
                <a:spcBef>
                  <a:spcPct val="0"/>
                </a:spcBef>
                <a:spcAft>
                  <a:spcPct val="0"/>
                </a:spcAft>
                <a:defRPr/>
              </a:pPr>
              <a:t>‹N°›</a:t>
            </a:fld>
            <a:endParaRPr lang="fr-FR">
              <a:solidFill>
                <a:srgbClr val="FFFFFF"/>
              </a:solidFill>
            </a:endParaRPr>
          </a:p>
        </p:txBody>
      </p:sp>
      <p:grpSp>
        <p:nvGrpSpPr>
          <p:cNvPr id="1028" name="Group 19"/>
          <p:cNvGrpSpPr>
            <a:grpSpLocks/>
          </p:cNvGrpSpPr>
          <p:nvPr/>
        </p:nvGrpSpPr>
        <p:grpSpPr bwMode="auto">
          <a:xfrm>
            <a:off x="1" y="1"/>
            <a:ext cx="12187767" cy="6850063"/>
            <a:chOff x="0" y="0"/>
            <a:chExt cx="5758" cy="4315"/>
          </a:xfrm>
        </p:grpSpPr>
        <p:grpSp>
          <p:nvGrpSpPr>
            <p:cNvPr id="1032" name="Group 18"/>
            <p:cNvGrpSpPr>
              <a:grpSpLocks/>
            </p:cNvGrpSpPr>
            <p:nvPr userDrawn="1"/>
          </p:nvGrpSpPr>
          <p:grpSpPr bwMode="auto">
            <a:xfrm>
              <a:off x="1728" y="2230"/>
              <a:ext cx="4027" cy="2085"/>
              <a:chOff x="1728" y="2230"/>
              <a:chExt cx="4027" cy="2085"/>
            </a:xfrm>
          </p:grpSpPr>
          <p:sp>
            <p:nvSpPr>
              <p:cNvPr id="414725" name="Freeform 5"/>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6" name="Freeform 6"/>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7" name="Freeform 7"/>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8" name="Freeform 8"/>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9" name="Freeform 9"/>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4730" name="Freeform 10"/>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14723" name="Freeform 3"/>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grpSp>
      <p:sp>
        <p:nvSpPr>
          <p:cNvPr id="414731" name="Rectangle 11"/>
          <p:cNvSpPr>
            <a:spLocks noGrp="1" noRot="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14734" name="Rectangle 14"/>
          <p:cNvSpPr>
            <a:spLocks noGrp="1" noChangeArrowheads="1"/>
          </p:cNvSpPr>
          <p:nvPr>
            <p:ph type="ftr" sz="quarter" idx="3"/>
          </p:nvPr>
        </p:nvSpPr>
        <p:spPr bwMode="auto">
          <a:xfrm>
            <a:off x="4165600" y="6248400"/>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latin typeface="Arial" panose="020B0604020202020204" pitchFamily="34" charset="0"/>
              </a:defRPr>
            </a:lvl1pPr>
          </a:lstStyle>
          <a:p>
            <a:pPr fontAlgn="base">
              <a:spcBef>
                <a:spcPct val="0"/>
              </a:spcBef>
              <a:spcAft>
                <a:spcPct val="0"/>
              </a:spcAft>
              <a:defRPr/>
            </a:pPr>
            <a:endParaRPr lang="fr-FR">
              <a:solidFill>
                <a:srgbClr val="FFFFFF"/>
              </a:solidFill>
            </a:endParaRPr>
          </a:p>
        </p:txBody>
      </p:sp>
      <p:sp>
        <p:nvSpPr>
          <p:cNvPr id="414740" name="Rectangle 20"/>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extLst>
      <p:ext uri="{BB962C8B-B14F-4D97-AF65-F5344CB8AC3E}">
        <p14:creationId xmlns:p14="http://schemas.microsoft.com/office/powerpoint/2010/main" val="4190090619"/>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www.linternaute.fr/dictionnaire/fr/definition/difficulte/" TargetMode="External"/><Relationship Id="rId13" Type="http://schemas.openxmlformats.org/officeDocument/2006/relationships/hyperlink" Target="https://www.linternaute.fr/dictionnaire/fr/definition/provenir/" TargetMode="External"/><Relationship Id="rId18" Type="http://schemas.openxmlformats.org/officeDocument/2006/relationships/hyperlink" Target="https://www.linternaute.fr/dictionnaire/fr/definition/circulatoire/" TargetMode="External"/><Relationship Id="rId26" Type="http://schemas.openxmlformats.org/officeDocument/2006/relationships/hyperlink" Target="https://www.linternaute.fr/dictionnaire/fr/definition/inspiratoire/" TargetMode="External"/><Relationship Id="rId3" Type="http://schemas.openxmlformats.org/officeDocument/2006/relationships/hyperlink" Target="https://www.linternaute.fr/dictionnaire/fr/definition/un/" TargetMode="External"/><Relationship Id="rId21" Type="http://schemas.openxmlformats.org/officeDocument/2006/relationships/hyperlink" Target="https://www.linternaute.fr/dictionnaire/fr/definition/sang/" TargetMode="External"/><Relationship Id="rId7" Type="http://schemas.openxmlformats.org/officeDocument/2006/relationships/hyperlink" Target="https://www.linternaute.fr/dictionnaire/fr/definition/respiration/" TargetMode="External"/><Relationship Id="rId12" Type="http://schemas.openxmlformats.org/officeDocument/2006/relationships/hyperlink" Target="https://www.linternaute.fr/dictionnaire/fr/definition/peut/" TargetMode="External"/><Relationship Id="rId17" Type="http://schemas.openxmlformats.org/officeDocument/2006/relationships/hyperlink" Target="https://www.linternaute.fr/dictionnaire/fr/definition/respiratoire/" TargetMode="External"/><Relationship Id="rId25" Type="http://schemas.openxmlformats.org/officeDocument/2006/relationships/hyperlink" Target="https://www.linternaute.fr/dictionnaire/fr/definition/sorte/" TargetMode="External"/><Relationship Id="rId2" Type="http://schemas.openxmlformats.org/officeDocument/2006/relationships/hyperlink" Target="https://www.linternaute.fr/dictionnaire/fr/definition/designer/" TargetMode="External"/><Relationship Id="rId16" Type="http://schemas.openxmlformats.org/officeDocument/2006/relationships/hyperlink" Target="https://www.linternaute.fr/dictionnaire/fr/definition/appareil/" TargetMode="External"/><Relationship Id="rId20" Type="http://schemas.openxmlformats.org/officeDocument/2006/relationships/hyperlink" Target="https://www.linternaute.fr/dictionnaire/fr/definition/du-1/" TargetMode="External"/><Relationship Id="rId1" Type="http://schemas.openxmlformats.org/officeDocument/2006/relationships/slideLayout" Target="../slideLayouts/slideLayout2.xml"/><Relationship Id="rId6" Type="http://schemas.openxmlformats.org/officeDocument/2006/relationships/hyperlink" Target="https://www.linternaute.fr/dictionnaire/fr/definition/la-1/" TargetMode="External"/><Relationship Id="rId11" Type="http://schemas.openxmlformats.org/officeDocument/2006/relationships/hyperlink" Target="https://www.linternaute.fr/dictionnaire/fr/definition/qui/" TargetMode="External"/><Relationship Id="rId24" Type="http://schemas.openxmlformats.org/officeDocument/2006/relationships/hyperlink" Target="https://www.linternaute.fr/dictionnaire/fr/definition/deux/" TargetMode="External"/><Relationship Id="rId5" Type="http://schemas.openxmlformats.org/officeDocument/2006/relationships/hyperlink" Target="https://www.linternaute.fr/dictionnaire/fr/definition/de-1/" TargetMode="External"/><Relationship Id="rId15" Type="http://schemas.openxmlformats.org/officeDocument/2006/relationships/hyperlink" Target="https://www.linternaute.fr/dictionnaire/fr/definition/l/" TargetMode="External"/><Relationship Id="rId23" Type="http://schemas.openxmlformats.org/officeDocument/2006/relationships/hyperlink" Target="https://www.linternaute.fr/dictionnaire/fr/definition/exister/" TargetMode="External"/><Relationship Id="rId28" Type="http://schemas.openxmlformats.org/officeDocument/2006/relationships/hyperlink" Target="https://www.linternaute.fr/dictionnaire/fr/definition/expiratoire/" TargetMode="External"/><Relationship Id="rId10" Type="http://schemas.openxmlformats.org/officeDocument/2006/relationships/hyperlink" Target="https://www.linternaute.fr/dictionnaire/fr/definition/respirer/" TargetMode="External"/><Relationship Id="rId19" Type="http://schemas.openxmlformats.org/officeDocument/2006/relationships/hyperlink" Target="https://www.linternaute.fr/dictionnaire/fr/definition/composition/" TargetMode="External"/><Relationship Id="rId4" Type="http://schemas.openxmlformats.org/officeDocument/2006/relationships/hyperlink" Target="https://www.linternaute.fr/dictionnaire/fr/definition/trouble/" TargetMode="External"/><Relationship Id="rId9" Type="http://schemas.openxmlformats.org/officeDocument/2006/relationships/hyperlink" Target="https://www.linternaute.fr/dictionnaire/fr/definition/a-1/" TargetMode="External"/><Relationship Id="rId14" Type="http://schemas.openxmlformats.org/officeDocument/2006/relationships/hyperlink" Target="https://www.linternaute.fr/dictionnaire/fr/definition/soit/" TargetMode="External"/><Relationship Id="rId22" Type="http://schemas.openxmlformats.org/officeDocument/2006/relationships/hyperlink" Target="https://www.linternaute.fr/dictionnaire/fr/definition/il/" TargetMode="External"/><Relationship Id="rId27" Type="http://schemas.openxmlformats.org/officeDocument/2006/relationships/hyperlink" Target="https://www.linternaute.fr/dictionnaire/fr/definition/e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3200" dirty="0" smtClean="0">
                <a:solidFill>
                  <a:srgbClr val="0070C0"/>
                </a:solidFill>
              </a:rPr>
              <a:t>Dyspnée aigue et insuffisance </a:t>
            </a:r>
            <a:br>
              <a:rPr lang="fr-FR" sz="3200" dirty="0" smtClean="0">
                <a:solidFill>
                  <a:srgbClr val="0070C0"/>
                </a:solidFill>
              </a:rPr>
            </a:br>
            <a:r>
              <a:rPr lang="fr-FR" sz="3200" dirty="0" smtClean="0">
                <a:solidFill>
                  <a:srgbClr val="0070C0"/>
                </a:solidFill>
              </a:rPr>
              <a:t>respiratoire aigue grave</a:t>
            </a:r>
            <a:endParaRPr lang="fr-FR" sz="3200" dirty="0">
              <a:solidFill>
                <a:srgbClr val="0070C0"/>
              </a:solidFill>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124358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82040"/>
          </a:xfrm>
        </p:spPr>
        <p:txBody>
          <a:bodyPr/>
          <a:lstStyle/>
          <a:p>
            <a:r>
              <a:rPr lang="fr-FR" sz="2500" dirty="0" smtClean="0">
                <a:solidFill>
                  <a:srgbClr val="0070C0"/>
                </a:solidFill>
              </a:rPr>
              <a:t>Classification  </a:t>
            </a:r>
            <a:r>
              <a:rPr lang="fr-FR" sz="2500" dirty="0">
                <a:solidFill>
                  <a:srgbClr val="0070C0"/>
                </a:solidFill>
              </a:rPr>
              <a:t>l’IRA</a:t>
            </a:r>
            <a:endParaRPr lang="fr-FR" dirty="0">
              <a:solidFill>
                <a:srgbClr val="0070C0"/>
              </a:solidFill>
            </a:endParaRPr>
          </a:p>
        </p:txBody>
      </p:sp>
      <p:sp>
        <p:nvSpPr>
          <p:cNvPr id="3" name="Espace réservé du contenu 2"/>
          <p:cNvSpPr>
            <a:spLocks noGrp="1"/>
          </p:cNvSpPr>
          <p:nvPr>
            <p:ph idx="1"/>
          </p:nvPr>
        </p:nvSpPr>
        <p:spPr>
          <a:xfrm>
            <a:off x="838200" y="1102659"/>
            <a:ext cx="10515600" cy="5074304"/>
          </a:xfrm>
        </p:spPr>
        <p:txBody>
          <a:bodyPr>
            <a:normAutofit fontScale="92500" lnSpcReduction="10000"/>
          </a:bodyPr>
          <a:lstStyle/>
          <a:p>
            <a:pPr marL="0" indent="0">
              <a:buNone/>
            </a:pPr>
            <a:r>
              <a:rPr lang="fr-FR" dirty="0" smtClean="0"/>
              <a:t>Classer l’IRA dans son aspect humoral</a:t>
            </a:r>
          </a:p>
          <a:p>
            <a:pPr marL="0" indent="0">
              <a:buNone/>
            </a:pPr>
            <a:endParaRPr lang="fr-FR" dirty="0"/>
          </a:p>
          <a:p>
            <a:r>
              <a:rPr lang="fr-FR" dirty="0" smtClean="0"/>
              <a:t>IRA avec hypoxie sans hypercapnie</a:t>
            </a:r>
          </a:p>
          <a:p>
            <a:pPr lvl="1"/>
            <a:r>
              <a:rPr lang="fr-FR" dirty="0" smtClean="0"/>
              <a:t>Résistance à l’écoulement de l’air</a:t>
            </a:r>
          </a:p>
          <a:p>
            <a:pPr lvl="1"/>
            <a:r>
              <a:rPr lang="fr-FR" dirty="0" smtClean="0"/>
              <a:t>Trouble du rapport VA/Q</a:t>
            </a:r>
          </a:p>
          <a:p>
            <a:pPr lvl="1"/>
            <a:r>
              <a:rPr lang="fr-FR" dirty="0" smtClean="0"/>
              <a:t>Troubles de la diffusion</a:t>
            </a:r>
          </a:p>
          <a:p>
            <a:pPr lvl="1"/>
            <a:endParaRPr lang="fr-FR" dirty="0"/>
          </a:p>
          <a:p>
            <a:r>
              <a:rPr lang="fr-FR" dirty="0" smtClean="0"/>
              <a:t>IRA avec hypoxie et hypercapnie</a:t>
            </a:r>
          </a:p>
          <a:p>
            <a:pPr lvl="1"/>
            <a:r>
              <a:rPr lang="fr-FR" dirty="0" smtClean="0"/>
              <a:t>hypoventilation globale (volumes)</a:t>
            </a:r>
          </a:p>
          <a:p>
            <a:pPr lvl="1"/>
            <a:r>
              <a:rPr lang="fr-FR" dirty="0" smtClean="0"/>
              <a:t>fréquence respiratoire</a:t>
            </a:r>
          </a:p>
          <a:p>
            <a:pPr marL="0" indent="0">
              <a:buNone/>
            </a:pPr>
            <a:r>
              <a:rPr lang="fr-FR" sz="2400" dirty="0"/>
              <a:t>	</a:t>
            </a:r>
            <a:r>
              <a:rPr lang="fr-FR" sz="2400" dirty="0" smtClean="0"/>
              <a:t>dépression des centres respiratoires, paralysie étendues des 	muscles,   	résistances majeures ou obstacle majeur à l’écoulement de l’air</a:t>
            </a:r>
          </a:p>
          <a:p>
            <a:pPr marL="0" indent="0">
              <a:buNone/>
            </a:pPr>
            <a:r>
              <a:rPr lang="fr-FR" sz="2400" dirty="0"/>
              <a:t>	</a:t>
            </a:r>
            <a:r>
              <a:rPr lang="fr-FR" sz="2400" dirty="0" smtClean="0"/>
              <a:t>(atteintes chroniques asthme et BPCO, aigue corps étranger)</a:t>
            </a:r>
          </a:p>
          <a:p>
            <a:endParaRPr lang="fr-FR" sz="2400" dirty="0"/>
          </a:p>
        </p:txBody>
      </p:sp>
    </p:spTree>
    <p:extLst>
      <p:ext uri="{BB962C8B-B14F-4D97-AF65-F5344CB8AC3E}">
        <p14:creationId xmlns:p14="http://schemas.microsoft.com/office/powerpoint/2010/main" val="2772087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597365"/>
            <a:ext cx="10515600" cy="881811"/>
          </a:xfrm>
        </p:spPr>
        <p:txBody>
          <a:bodyPr>
            <a:normAutofit/>
          </a:bodyPr>
          <a:lstStyle/>
          <a:p>
            <a:r>
              <a:rPr lang="fr-FR" sz="3200" dirty="0" smtClean="0">
                <a:solidFill>
                  <a:srgbClr val="0070C0"/>
                </a:solidFill>
              </a:rPr>
              <a:t>Apprécier la gravité</a:t>
            </a:r>
            <a:endParaRPr lang="fr-FR" sz="3200" dirty="0">
              <a:solidFill>
                <a:srgbClr val="0070C0"/>
              </a:solidFill>
            </a:endParaRPr>
          </a:p>
        </p:txBody>
      </p:sp>
      <p:sp>
        <p:nvSpPr>
          <p:cNvPr id="3" name="Espace réservé du contenu 2"/>
          <p:cNvSpPr>
            <a:spLocks noGrp="1"/>
          </p:cNvSpPr>
          <p:nvPr>
            <p:ph idx="1"/>
          </p:nvPr>
        </p:nvSpPr>
        <p:spPr>
          <a:xfrm>
            <a:off x="838200" y="1479176"/>
            <a:ext cx="10515600" cy="4921624"/>
          </a:xfrm>
        </p:spPr>
        <p:txBody>
          <a:bodyPr>
            <a:normAutofit lnSpcReduction="10000"/>
          </a:bodyPr>
          <a:lstStyle/>
          <a:p>
            <a:r>
              <a:rPr lang="fr-FR" dirty="0" smtClean="0"/>
              <a:t>Tous les signes cliniques sont des signes de gravité: plus ils s’éloignent de la physiologie plus la situation est grave</a:t>
            </a:r>
          </a:p>
          <a:p>
            <a:r>
              <a:rPr lang="fr-FR" dirty="0"/>
              <a:t> </a:t>
            </a:r>
            <a:r>
              <a:rPr lang="fr-FR" dirty="0" smtClean="0"/>
              <a:t>rythme respiratoire en excès ou en défaut</a:t>
            </a:r>
          </a:p>
          <a:p>
            <a:r>
              <a:rPr lang="fr-FR" dirty="0" smtClean="0"/>
              <a:t>Rythme cardiaque en excès ou en défaut</a:t>
            </a:r>
          </a:p>
          <a:p>
            <a:r>
              <a:rPr lang="fr-FR" dirty="0" smtClean="0"/>
              <a:t>Etat de conscience, agitation, délire, agressivité,</a:t>
            </a:r>
          </a:p>
          <a:p>
            <a:r>
              <a:rPr lang="fr-FR" dirty="0" smtClean="0"/>
              <a:t>Signes d’épuisement</a:t>
            </a:r>
            <a:endParaRPr lang="fr-FR" dirty="0"/>
          </a:p>
          <a:p>
            <a:pPr marL="0" indent="0">
              <a:buNone/>
            </a:pPr>
            <a:r>
              <a:rPr lang="fr-FR" dirty="0" smtClean="0"/>
              <a:t>	MAIS </a:t>
            </a:r>
          </a:p>
          <a:p>
            <a:r>
              <a:rPr lang="fr-FR" dirty="0" smtClean="0"/>
              <a:t>Le signe indiscutable de gravité reste la valeur des gaz du sang</a:t>
            </a:r>
          </a:p>
          <a:p>
            <a:pPr lvl="1"/>
            <a:r>
              <a:rPr lang="fr-FR" dirty="0" smtClean="0"/>
              <a:t>PaO2 &lt; 60 </a:t>
            </a:r>
            <a:r>
              <a:rPr lang="fr-FR" dirty="0" err="1" smtClean="0"/>
              <a:t>mmHg</a:t>
            </a:r>
            <a:r>
              <a:rPr lang="fr-FR" dirty="0" smtClean="0"/>
              <a:t> avec ou sans hypercapnie</a:t>
            </a:r>
          </a:p>
          <a:p>
            <a:pPr lvl="1"/>
            <a:r>
              <a:rPr lang="fr-FR" dirty="0" smtClean="0"/>
              <a:t>SaO2 &lt; 90%</a:t>
            </a:r>
          </a:p>
          <a:p>
            <a:pPr lvl="1"/>
            <a:r>
              <a:rPr lang="fr-FR" dirty="0" smtClean="0"/>
              <a:t>PaCO2 &gt; 60 </a:t>
            </a:r>
            <a:r>
              <a:rPr lang="fr-FR" dirty="0" err="1" smtClean="0"/>
              <a:t>mmHg</a:t>
            </a:r>
            <a:r>
              <a:rPr lang="fr-FR" dirty="0" smtClean="0"/>
              <a:t>            éventuellement le pH bas</a:t>
            </a:r>
          </a:p>
          <a:p>
            <a:endParaRPr lang="fr-FR" dirty="0"/>
          </a:p>
        </p:txBody>
      </p:sp>
    </p:spTree>
    <p:extLst>
      <p:ext uri="{BB962C8B-B14F-4D97-AF65-F5344CB8AC3E}">
        <p14:creationId xmlns:p14="http://schemas.microsoft.com/office/powerpoint/2010/main" val="1665315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Prise en charge en urgence</a:t>
            </a:r>
            <a:endParaRPr lang="fr-FR" dirty="0">
              <a:solidFill>
                <a:srgbClr val="0070C0"/>
              </a:solidFill>
            </a:endParaRPr>
          </a:p>
        </p:txBody>
      </p:sp>
      <p:sp>
        <p:nvSpPr>
          <p:cNvPr id="3" name="Espace réservé du contenu 2"/>
          <p:cNvSpPr>
            <a:spLocks noGrp="1"/>
          </p:cNvSpPr>
          <p:nvPr>
            <p:ph idx="1"/>
          </p:nvPr>
        </p:nvSpPr>
        <p:spPr/>
        <p:txBody>
          <a:bodyPr>
            <a:normAutofit fontScale="85000" lnSpcReduction="20000"/>
          </a:bodyPr>
          <a:lstStyle/>
          <a:p>
            <a:pPr marL="0" indent="0">
              <a:buNone/>
            </a:pPr>
            <a:r>
              <a:rPr lang="fr-FR" sz="4800" dirty="0" smtClean="0"/>
              <a:t>		</a:t>
            </a:r>
            <a:r>
              <a:rPr lang="fr-FR" sz="4200" dirty="0" smtClean="0"/>
              <a:t>1 L’OXYGENE</a:t>
            </a:r>
          </a:p>
          <a:p>
            <a:endParaRPr lang="fr-FR" sz="4200" dirty="0"/>
          </a:p>
          <a:p>
            <a:pPr marL="0" indent="0">
              <a:buNone/>
            </a:pPr>
            <a:r>
              <a:rPr lang="fr-FR" sz="4200" dirty="0" smtClean="0"/>
              <a:t>		2  LA LIBERTE DES VOIES AERIENNES</a:t>
            </a:r>
          </a:p>
          <a:p>
            <a:pPr marL="0" indent="0">
              <a:buNone/>
            </a:pPr>
            <a:r>
              <a:rPr lang="fr-FR" sz="4200" dirty="0"/>
              <a:t>	</a:t>
            </a:r>
            <a:r>
              <a:rPr lang="fr-FR" sz="4200" dirty="0" smtClean="0"/>
              <a:t>	</a:t>
            </a:r>
          </a:p>
          <a:p>
            <a:pPr marL="0" indent="0">
              <a:buNone/>
            </a:pPr>
            <a:r>
              <a:rPr lang="fr-FR" sz="4200" dirty="0"/>
              <a:t>	</a:t>
            </a:r>
            <a:r>
              <a:rPr lang="fr-FR" sz="4200" dirty="0" smtClean="0"/>
              <a:t>	3  L’AIDE VENTILATOIRE</a:t>
            </a:r>
          </a:p>
          <a:p>
            <a:pPr marL="0" indent="0">
              <a:buNone/>
            </a:pPr>
            <a:r>
              <a:rPr lang="fr-FR" sz="4400" dirty="0" smtClean="0"/>
              <a:t> </a:t>
            </a:r>
          </a:p>
          <a:p>
            <a:pPr marL="0" indent="0">
              <a:buNone/>
            </a:pPr>
            <a:r>
              <a:rPr lang="fr-FR" sz="4400" dirty="0" smtClean="0">
                <a:solidFill>
                  <a:srgbClr val="FF0000"/>
                </a:solidFill>
              </a:rPr>
              <a:t>sans liberté des voies aériennes l’OXYGENE    </a:t>
            </a:r>
          </a:p>
          <a:p>
            <a:pPr marL="0" indent="0">
              <a:buNone/>
            </a:pPr>
            <a:r>
              <a:rPr lang="fr-FR" sz="4400" dirty="0">
                <a:solidFill>
                  <a:srgbClr val="FF0000"/>
                </a:solidFill>
              </a:rPr>
              <a:t> </a:t>
            </a:r>
            <a:r>
              <a:rPr lang="fr-FR" sz="4400" dirty="0" smtClean="0">
                <a:solidFill>
                  <a:srgbClr val="FF0000"/>
                </a:solidFill>
              </a:rPr>
              <a:t>n’arrivera jamais à l’alvéole</a:t>
            </a:r>
          </a:p>
        </p:txBody>
      </p:sp>
      <p:cxnSp>
        <p:nvCxnSpPr>
          <p:cNvPr id="5" name="Connecteur droit 4"/>
          <p:cNvCxnSpPr/>
          <p:nvPr/>
        </p:nvCxnSpPr>
        <p:spPr>
          <a:xfrm>
            <a:off x="2245659" y="1825625"/>
            <a:ext cx="40341" cy="2571563"/>
          </a:xfrm>
          <a:prstGeom prst="line">
            <a:avLst/>
          </a:prstGeom>
          <a:ln w="3810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64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562722"/>
          </a:xfrm>
        </p:spPr>
        <p:txBody>
          <a:bodyPr>
            <a:normAutofit/>
          </a:bodyPr>
          <a:lstStyle/>
          <a:p>
            <a:r>
              <a:rPr lang="fr-FR" sz="3200" dirty="0" smtClean="0">
                <a:solidFill>
                  <a:srgbClr val="0070C0"/>
                </a:solidFill>
              </a:rPr>
              <a:t>1 OXYGENE</a:t>
            </a:r>
            <a:endParaRPr lang="fr-FR" sz="3200" dirty="0">
              <a:solidFill>
                <a:srgbClr val="0070C0"/>
              </a:solidFill>
            </a:endParaRPr>
          </a:p>
        </p:txBody>
      </p:sp>
      <p:sp>
        <p:nvSpPr>
          <p:cNvPr id="3" name="Espace réservé du contenu 2"/>
          <p:cNvSpPr>
            <a:spLocks noGrp="1"/>
          </p:cNvSpPr>
          <p:nvPr>
            <p:ph idx="1"/>
          </p:nvPr>
        </p:nvSpPr>
        <p:spPr>
          <a:xfrm>
            <a:off x="838200" y="1156447"/>
            <a:ext cx="10515600" cy="5020516"/>
          </a:xfrm>
        </p:spPr>
        <p:txBody>
          <a:bodyPr/>
          <a:lstStyle/>
          <a:p>
            <a:r>
              <a:rPr lang="fr-FR" dirty="0" smtClean="0"/>
              <a:t>L’oxygène</a:t>
            </a:r>
          </a:p>
          <a:p>
            <a:r>
              <a:rPr lang="fr-FR" dirty="0" smtClean="0"/>
              <a:t>Différente manières de l’administrer</a:t>
            </a:r>
          </a:p>
          <a:p>
            <a:r>
              <a:rPr lang="fr-FR" dirty="0" smtClean="0"/>
              <a:t>1 sonde nasale : sonde reliée par une tubulure à un </a:t>
            </a:r>
            <a:r>
              <a:rPr lang="fr-FR" dirty="0" err="1" smtClean="0"/>
              <a:t>débimetre</a:t>
            </a:r>
            <a:r>
              <a:rPr lang="fr-FR" dirty="0" smtClean="0"/>
              <a:t> à </a:t>
            </a:r>
            <a:r>
              <a:rPr lang="fr-FR" dirty="0" err="1" smtClean="0"/>
              <a:t>oxygene</a:t>
            </a:r>
            <a:r>
              <a:rPr lang="fr-FR" dirty="0" smtClean="0"/>
              <a:t>, lié à une source murale (</a:t>
            </a:r>
            <a:r>
              <a:rPr lang="fr-FR" dirty="0" err="1" smtClean="0"/>
              <a:t>hopital</a:t>
            </a:r>
            <a:r>
              <a:rPr lang="fr-FR" dirty="0" smtClean="0"/>
              <a:t>) ou un bouteille d’</a:t>
            </a:r>
            <a:r>
              <a:rPr lang="fr-FR" dirty="0" err="1" smtClean="0"/>
              <a:t>oxygne</a:t>
            </a:r>
            <a:r>
              <a:rPr lang="fr-FR" dirty="0" smtClean="0"/>
              <a:t> (à l’extérieur ex SAMU) débit de 4 à 12 litres,</a:t>
            </a:r>
          </a:p>
          <a:p>
            <a:r>
              <a:rPr lang="fr-FR" dirty="0" smtClean="0"/>
              <a:t>2 Masque à </a:t>
            </a:r>
            <a:r>
              <a:rPr lang="fr-FR" dirty="0" err="1" smtClean="0"/>
              <a:t>oxyène</a:t>
            </a:r>
            <a:r>
              <a:rPr lang="fr-FR" dirty="0" smtClean="0"/>
              <a:t>: un masque qui prend la bouche et le nez du malade: avantage concentration très élevée d’oxygène inspiré, le masque possède une sortie pour le CO2 expiré,</a:t>
            </a:r>
          </a:p>
          <a:p>
            <a:r>
              <a:rPr lang="fr-FR" dirty="0" smtClean="0"/>
              <a:t>Le dispositif de </a:t>
            </a:r>
            <a:r>
              <a:rPr lang="fr-FR" dirty="0"/>
              <a:t>H</a:t>
            </a:r>
            <a:r>
              <a:rPr lang="fr-FR" dirty="0" smtClean="0"/>
              <a:t>ood: pour les enfants, c’est un dispositif qui prend toute la tète de l’enfant qui respire à l’intérieur, comme pour le masque l’air inspiré est presque à 100% de l’oxygène</a:t>
            </a:r>
            <a:endParaRPr lang="fr-FR" dirty="0"/>
          </a:p>
        </p:txBody>
      </p:sp>
    </p:spTree>
    <p:extLst>
      <p:ext uri="{BB962C8B-B14F-4D97-AF65-F5344CB8AC3E}">
        <p14:creationId xmlns:p14="http://schemas.microsoft.com/office/powerpoint/2010/main" val="23764223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solidFill>
                  <a:srgbClr val="0070C0"/>
                </a:solidFill>
              </a:rPr>
              <a:t>1 OXYGENE le masque</a:t>
            </a:r>
            <a:endParaRPr lang="fr-FR" dirty="0">
              <a:solidFill>
                <a:srgbClr val="0070C0"/>
              </a:solidFill>
            </a:endParaRPr>
          </a:p>
        </p:txBody>
      </p:sp>
      <p:pic>
        <p:nvPicPr>
          <p:cNvPr id="29698"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54423" y="1690688"/>
            <a:ext cx="6400800" cy="4007224"/>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7239000" y="1027906"/>
            <a:ext cx="4621306" cy="2806922"/>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fr-FR" sz="2800" dirty="0">
                <a:solidFill>
                  <a:prstClr val="black"/>
                </a:solidFill>
              </a:rPr>
              <a:t>2 Masque à </a:t>
            </a:r>
            <a:r>
              <a:rPr lang="fr-FR" sz="2800" dirty="0" err="1">
                <a:solidFill>
                  <a:prstClr val="black"/>
                </a:solidFill>
              </a:rPr>
              <a:t>oxyène</a:t>
            </a:r>
            <a:r>
              <a:rPr lang="fr-FR" sz="2800" dirty="0">
                <a:solidFill>
                  <a:prstClr val="black"/>
                </a:solidFill>
              </a:rPr>
              <a:t>: un masque qui prend la bouche et le nez du malade: avantage concentration très élevée d’oxygène inspiré, le masque possède une sortie pour le CO2 expiré,</a:t>
            </a:r>
          </a:p>
        </p:txBody>
      </p:sp>
    </p:spTree>
    <p:extLst>
      <p:ext uri="{BB962C8B-B14F-4D97-AF65-F5344CB8AC3E}">
        <p14:creationId xmlns:p14="http://schemas.microsoft.com/office/powerpoint/2010/main" val="2166276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70C0"/>
                </a:solidFill>
              </a:rPr>
              <a:t>1 OXYGENE DISPOSITIF DE HOOD</a:t>
            </a:r>
            <a:endParaRPr lang="fr-FR" sz="2800" dirty="0">
              <a:solidFill>
                <a:srgbClr val="0070C0"/>
              </a:solidFill>
            </a:endParaRPr>
          </a:p>
        </p:txBody>
      </p:sp>
      <p:pic>
        <p:nvPicPr>
          <p:cNvPr id="1026" name="Picture 2" descr="RÃ©sultat de recherche d'images pour &quot;DISPOSITIF DE HOOD POUR OXYGENE&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4024" y="1882588"/>
            <a:ext cx="6155951" cy="4182035"/>
          </a:xfrm>
          <a:prstGeom prst="rect">
            <a:avLst/>
          </a:prstGeom>
          <a:noFill/>
          <a:extLst>
            <a:ext uri="{909E8E84-426E-40DD-AFC4-6F175D3DCCD1}">
              <a14:hiddenFill xmlns:a14="http://schemas.microsoft.com/office/drawing/2010/main">
                <a:solidFill>
                  <a:srgbClr val="FFFFFF"/>
                </a:solidFill>
              </a14:hiddenFill>
            </a:ext>
          </a:extLst>
        </p:spPr>
      </p:pic>
      <p:sp>
        <p:nvSpPr>
          <p:cNvPr id="5" name="ZoneTexte 4"/>
          <p:cNvSpPr txBox="1"/>
          <p:nvPr/>
        </p:nvSpPr>
        <p:spPr>
          <a:xfrm>
            <a:off x="7826188" y="1690688"/>
            <a:ext cx="3980330" cy="3539430"/>
          </a:xfrm>
          <a:prstGeom prst="rect">
            <a:avLst/>
          </a:prstGeom>
          <a:noFill/>
        </p:spPr>
        <p:txBody>
          <a:bodyPr wrap="square" rtlCol="0">
            <a:spAutoFit/>
          </a:bodyPr>
          <a:lstStyle/>
          <a:p>
            <a:r>
              <a:rPr lang="fr-FR" sz="2800" dirty="0"/>
              <a:t>Le dispositif de Hood: pour les enfants, c’est un dispositif qui prend toute la tète de l’enfant qui respire à l’intérieur, comme pour le masque l’air inspiré est presque à 100% de l’oxygène</a:t>
            </a:r>
          </a:p>
        </p:txBody>
      </p:sp>
    </p:spTree>
    <p:extLst>
      <p:ext uri="{BB962C8B-B14F-4D97-AF65-F5344CB8AC3E}">
        <p14:creationId xmlns:p14="http://schemas.microsoft.com/office/powerpoint/2010/main" val="1768465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724087"/>
          </a:xfrm>
        </p:spPr>
        <p:txBody>
          <a:bodyPr>
            <a:normAutofit/>
          </a:bodyPr>
          <a:lstStyle/>
          <a:p>
            <a:r>
              <a:rPr lang="fr-FR" sz="3200" dirty="0" smtClean="0">
                <a:solidFill>
                  <a:srgbClr val="0070C0"/>
                </a:solidFill>
              </a:rPr>
              <a:t>2 </a:t>
            </a:r>
            <a:r>
              <a:rPr lang="fr-FR" sz="2800" dirty="0" smtClean="0">
                <a:solidFill>
                  <a:srgbClr val="0070C0"/>
                </a:solidFill>
              </a:rPr>
              <a:t>LIBERTE DES VOIES AERIENNES : hyper extension de la tête</a:t>
            </a:r>
            <a:endParaRPr lang="fr-FR" sz="2800" dirty="0">
              <a:solidFill>
                <a:srgbClr val="0070C0"/>
              </a:solidFill>
            </a:endParaRPr>
          </a:p>
        </p:txBody>
      </p:sp>
      <p:pic>
        <p:nvPicPr>
          <p:cNvPr id="1026" name="Picture 2" descr="RÃ©sultat de recherche d'images pour &quot;liberte des voies aeriennes&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64976" y="995083"/>
            <a:ext cx="7758953" cy="34827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1250577" y="4599997"/>
            <a:ext cx="8444753" cy="1631216"/>
          </a:xfrm>
          <a:prstGeom prst="rect">
            <a:avLst/>
          </a:prstGeom>
          <a:noFill/>
        </p:spPr>
        <p:txBody>
          <a:bodyPr wrap="square" rtlCol="0">
            <a:spAutoFit/>
          </a:bodyPr>
          <a:lstStyle/>
          <a:p>
            <a:r>
              <a:rPr lang="fr-FR" sz="2000" dirty="0" smtClean="0"/>
              <a:t>Chez le malade comateux la chute de la langue réalise une obstruction dangereuse des voies aériennes supérieures,  l’hyper extension de la tête permet de soulever la langue et libérer ces voies, </a:t>
            </a:r>
          </a:p>
          <a:p>
            <a:r>
              <a:rPr lang="fr-FR" sz="2000" dirty="0" smtClean="0"/>
              <a:t>En urgence, permet de bien oxygéner si ventilation spontanée efficace, en attendant d’autres moyens plus sécurisants</a:t>
            </a:r>
            <a:endParaRPr lang="fr-FR" dirty="0"/>
          </a:p>
        </p:txBody>
      </p:sp>
    </p:spTree>
    <p:extLst>
      <p:ext uri="{BB962C8B-B14F-4D97-AF65-F5344CB8AC3E}">
        <p14:creationId xmlns:p14="http://schemas.microsoft.com/office/powerpoint/2010/main" val="2459242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0070C0"/>
                </a:solidFill>
              </a:rPr>
              <a:t>2 Liberté des voies aériennes : position de </a:t>
            </a:r>
            <a:r>
              <a:rPr lang="fr-FR" sz="3200" dirty="0" err="1" smtClean="0">
                <a:solidFill>
                  <a:srgbClr val="0070C0"/>
                </a:solidFill>
              </a:rPr>
              <a:t>sécurite</a:t>
            </a:r>
            <a:endParaRPr lang="fr-FR" sz="3200" dirty="0">
              <a:solidFill>
                <a:srgbClr val="0070C0"/>
              </a:solidFill>
            </a:endParaRPr>
          </a:p>
        </p:txBody>
      </p:sp>
      <p:pic>
        <p:nvPicPr>
          <p:cNvPr id="30722" name="Picture 2" descr="RÃ©sultat de recherche d'images pour &quot;position latÃ©rale de sÃ©curite&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5837" y="1452282"/>
            <a:ext cx="7718611" cy="229944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941294" y="4155141"/>
            <a:ext cx="9641541" cy="1938992"/>
          </a:xfrm>
          <a:prstGeom prst="rect">
            <a:avLst/>
          </a:prstGeom>
          <a:noFill/>
        </p:spPr>
        <p:txBody>
          <a:bodyPr wrap="square" rtlCol="0">
            <a:spAutoFit/>
          </a:bodyPr>
          <a:lstStyle/>
          <a:p>
            <a:r>
              <a:rPr lang="fr-FR" sz="2000" dirty="0"/>
              <a:t>Chez le malade comateux la chute de la langue réalise une obstruction dangereuse des voies aériennes supérieures,  l’hyper extension de la tête permet de soulever la langue et libérer ces voies, </a:t>
            </a:r>
          </a:p>
          <a:p>
            <a:r>
              <a:rPr lang="fr-FR" sz="2000" dirty="0"/>
              <a:t>En urgence, permet de bien oxygéner si ventilation spontanée efficace, en attendant d’autres moyens plus </a:t>
            </a:r>
            <a:r>
              <a:rPr lang="fr-FR" sz="2000" dirty="0" smtClean="0"/>
              <a:t>sécurisants</a:t>
            </a:r>
          </a:p>
          <a:p>
            <a:r>
              <a:rPr lang="fr-FR" sz="2000" dirty="0" smtClean="0"/>
              <a:t>Evite les vomissements dans les voies aériennes</a:t>
            </a:r>
            <a:endParaRPr lang="fr-FR" sz="2000" dirty="0"/>
          </a:p>
        </p:txBody>
      </p:sp>
    </p:spTree>
    <p:extLst>
      <p:ext uri="{BB962C8B-B14F-4D97-AF65-F5344CB8AC3E}">
        <p14:creationId xmlns:p14="http://schemas.microsoft.com/office/powerpoint/2010/main" val="2464801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0070C0"/>
                </a:solidFill>
              </a:rPr>
              <a:t>2 </a:t>
            </a:r>
            <a:r>
              <a:rPr lang="fr-FR" sz="3200" dirty="0" smtClean="0">
                <a:solidFill>
                  <a:srgbClr val="0070C0"/>
                </a:solidFill>
              </a:rPr>
              <a:t>Liberté </a:t>
            </a:r>
            <a:r>
              <a:rPr lang="fr-FR" sz="3200" dirty="0" smtClean="0">
                <a:solidFill>
                  <a:srgbClr val="0070C0"/>
                </a:solidFill>
              </a:rPr>
              <a:t>des voies aériennes masque laryngé</a:t>
            </a:r>
            <a:endParaRPr lang="fr-FR" sz="3200" dirty="0">
              <a:solidFill>
                <a:srgbClr val="0070C0"/>
              </a:solidFill>
            </a:endParaRPr>
          </a:p>
        </p:txBody>
      </p:sp>
      <p:pic>
        <p:nvPicPr>
          <p:cNvPr id="31746" name="Picture 2" descr="RÃ©sultat de recherche d'images pour &quot;masque laryngÃ©&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3987" y="2299447"/>
            <a:ext cx="3859307" cy="2447365"/>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Image associÃ©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8787" y="1856254"/>
            <a:ext cx="4666131" cy="4517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8703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0070C0"/>
                </a:solidFill>
              </a:rPr>
              <a:t>2 Liberté des voies aériennes: masque laryngé</a:t>
            </a:r>
            <a:endParaRPr lang="fr-FR" sz="3200" dirty="0">
              <a:solidFill>
                <a:srgbClr val="0070C0"/>
              </a:solidFill>
            </a:endParaRPr>
          </a:p>
        </p:txBody>
      </p:sp>
      <p:pic>
        <p:nvPicPr>
          <p:cNvPr id="4" name="Picture 4" descr="RÃ©sultat de recherche d'images pour &quot;masque laryngÃ©&quo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8872" y="1690688"/>
            <a:ext cx="5351929" cy="4262391"/>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6781800" y="3092823"/>
            <a:ext cx="4572000" cy="1569660"/>
          </a:xfrm>
          <a:prstGeom prst="rect">
            <a:avLst/>
          </a:prstGeom>
          <a:noFill/>
        </p:spPr>
        <p:txBody>
          <a:bodyPr wrap="square" rtlCol="0">
            <a:spAutoFit/>
          </a:bodyPr>
          <a:lstStyle/>
          <a:p>
            <a:r>
              <a:rPr lang="fr-FR" sz="2400" dirty="0" smtClean="0"/>
              <a:t>Permet à la fois la LVA et la possibilité de pratiquer une aide </a:t>
            </a:r>
            <a:r>
              <a:rPr lang="fr-FR" sz="2400" dirty="0" err="1" smtClean="0"/>
              <a:t>ventilatoire</a:t>
            </a:r>
            <a:r>
              <a:rPr lang="fr-FR" sz="2400" dirty="0" smtClean="0"/>
              <a:t> quand la ventilation spontanée est inefficace</a:t>
            </a:r>
            <a:endParaRPr lang="fr-FR" sz="2400" dirty="0"/>
          </a:p>
        </p:txBody>
      </p:sp>
    </p:spTree>
    <p:extLst>
      <p:ext uri="{BB962C8B-B14F-4D97-AF65-F5344CB8AC3E}">
        <p14:creationId xmlns:p14="http://schemas.microsoft.com/office/powerpoint/2010/main" val="4493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70C0"/>
                </a:solidFill>
              </a:rPr>
              <a:t>INSUFFISANCE RESPIRATOIRE AIGUE GRAVE</a:t>
            </a:r>
            <a:br>
              <a:rPr lang="fr-FR" sz="2800" dirty="0" smtClean="0">
                <a:solidFill>
                  <a:srgbClr val="0070C0"/>
                </a:solidFill>
              </a:rPr>
            </a:br>
            <a:r>
              <a:rPr lang="fr-FR" sz="2800" dirty="0" smtClean="0">
                <a:solidFill>
                  <a:srgbClr val="0070C0"/>
                </a:solidFill>
              </a:rPr>
              <a:t>DYSPNEES AIGUES</a:t>
            </a:r>
            <a:endParaRPr lang="fr-FR" sz="2800" dirty="0">
              <a:solidFill>
                <a:srgbClr val="0070C0"/>
              </a:solidFill>
            </a:endParaRPr>
          </a:p>
        </p:txBody>
      </p:sp>
      <p:sp>
        <p:nvSpPr>
          <p:cNvPr id="3" name="Espace réservé du contenu 2"/>
          <p:cNvSpPr>
            <a:spLocks noGrp="1"/>
          </p:cNvSpPr>
          <p:nvPr>
            <p:ph idx="1"/>
          </p:nvPr>
        </p:nvSpPr>
        <p:spPr/>
        <p:txBody>
          <a:bodyPr>
            <a:normAutofit/>
          </a:bodyPr>
          <a:lstStyle/>
          <a:p>
            <a:r>
              <a:rPr lang="fr-FR" sz="2400" u="sng" dirty="0" smtClean="0"/>
              <a:t>LES OBJECTIFS</a:t>
            </a:r>
          </a:p>
          <a:p>
            <a:endParaRPr lang="fr-FR" sz="2400" dirty="0"/>
          </a:p>
          <a:p>
            <a:r>
              <a:rPr lang="fr-FR" sz="2400" dirty="0" smtClean="0"/>
              <a:t>COMMENT LA RECONNAITRE : ETIOLOGIE ETCLINIQUE </a:t>
            </a:r>
          </a:p>
          <a:p>
            <a:endParaRPr lang="fr-FR" sz="2400" dirty="0" smtClean="0"/>
          </a:p>
          <a:p>
            <a:r>
              <a:rPr lang="fr-FR" sz="2400" dirty="0" smtClean="0"/>
              <a:t>APPRECIER LA GRAVITE</a:t>
            </a:r>
          </a:p>
          <a:p>
            <a:endParaRPr lang="fr-FR" sz="2400" dirty="0" smtClean="0"/>
          </a:p>
          <a:p>
            <a:r>
              <a:rPr lang="fr-FR" sz="2400" dirty="0" smtClean="0"/>
              <a:t>COMMENT LA CLASSER?  ETIOLOGIE ET PHYSIOPATHOLOGIE</a:t>
            </a:r>
          </a:p>
          <a:p>
            <a:endParaRPr lang="fr-FR" sz="2400" dirty="0" smtClean="0"/>
          </a:p>
          <a:p>
            <a:r>
              <a:rPr lang="fr-FR" sz="2400" dirty="0" smtClean="0"/>
              <a:t>LA TRAITER</a:t>
            </a:r>
          </a:p>
        </p:txBody>
      </p:sp>
    </p:spTree>
    <p:extLst>
      <p:ext uri="{BB962C8B-B14F-4D97-AF65-F5344CB8AC3E}">
        <p14:creationId xmlns:p14="http://schemas.microsoft.com/office/powerpoint/2010/main" val="2346930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455146"/>
          </a:xfrm>
        </p:spPr>
        <p:txBody>
          <a:bodyPr>
            <a:noAutofit/>
          </a:bodyPr>
          <a:lstStyle/>
          <a:p>
            <a:r>
              <a:rPr lang="fr-FR" sz="3200" dirty="0" smtClean="0">
                <a:solidFill>
                  <a:srgbClr val="0070C0"/>
                </a:solidFill>
              </a:rPr>
              <a:t>2 LVA : intubation trachéale</a:t>
            </a:r>
            <a:endParaRPr lang="fr-FR" sz="3200" dirty="0">
              <a:solidFill>
                <a:srgbClr val="0070C0"/>
              </a:solidFill>
            </a:endParaRPr>
          </a:p>
        </p:txBody>
      </p:sp>
      <p:pic>
        <p:nvPicPr>
          <p:cNvPr id="33794" name="Picture 2" descr="Image associÃ©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773707" y="964547"/>
            <a:ext cx="7140388" cy="4790794"/>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descr="RÃ©sultat de recherche d'images pour &quot;intubation&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1804627"/>
            <a:ext cx="3935506" cy="3119717"/>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p:cNvSpPr txBox="1"/>
          <p:nvPr/>
        </p:nvSpPr>
        <p:spPr>
          <a:xfrm>
            <a:off x="995082" y="5486400"/>
            <a:ext cx="10004612" cy="830997"/>
          </a:xfrm>
          <a:prstGeom prst="rect">
            <a:avLst/>
          </a:prstGeom>
          <a:noFill/>
        </p:spPr>
        <p:txBody>
          <a:bodyPr wrap="square" rtlCol="0">
            <a:spAutoFit/>
          </a:bodyPr>
          <a:lstStyle/>
          <a:p>
            <a:r>
              <a:rPr lang="fr-FR" sz="2400" dirty="0" smtClean="0"/>
              <a:t>Liberté des voies aériennes mais aussi un moyen pour procéder à une aide </a:t>
            </a:r>
            <a:r>
              <a:rPr lang="fr-FR" sz="2400" dirty="0" err="1" smtClean="0"/>
              <a:t>ventilatoire</a:t>
            </a:r>
            <a:r>
              <a:rPr lang="fr-FR" sz="2400" dirty="0" smtClean="0"/>
              <a:t> quand la ventilation spontanée est inefficace</a:t>
            </a:r>
            <a:endParaRPr lang="fr-FR" sz="2400" dirty="0"/>
          </a:p>
        </p:txBody>
      </p:sp>
    </p:spTree>
    <p:extLst>
      <p:ext uri="{BB962C8B-B14F-4D97-AF65-F5344CB8AC3E}">
        <p14:creationId xmlns:p14="http://schemas.microsoft.com/office/powerpoint/2010/main" val="18741778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100604"/>
          </a:xfrm>
        </p:spPr>
        <p:txBody>
          <a:bodyPr>
            <a:normAutofit/>
          </a:bodyPr>
          <a:lstStyle/>
          <a:p>
            <a:r>
              <a:rPr lang="fr-FR" sz="3200" dirty="0" smtClean="0">
                <a:solidFill>
                  <a:srgbClr val="0070C0"/>
                </a:solidFill>
              </a:rPr>
              <a:t>3 aide </a:t>
            </a:r>
            <a:r>
              <a:rPr lang="fr-FR" sz="3200" dirty="0" err="1" smtClean="0">
                <a:solidFill>
                  <a:srgbClr val="0070C0"/>
                </a:solidFill>
              </a:rPr>
              <a:t>ventilatoire</a:t>
            </a:r>
            <a:r>
              <a:rPr lang="fr-FR" sz="3200" dirty="0" smtClean="0">
                <a:solidFill>
                  <a:srgbClr val="0070C0"/>
                </a:solidFill>
              </a:rPr>
              <a:t>: bouche à bouche</a:t>
            </a:r>
            <a:endParaRPr lang="fr-FR" sz="3200" dirty="0">
              <a:solidFill>
                <a:srgbClr val="0070C0"/>
              </a:solidFill>
            </a:endParaRPr>
          </a:p>
        </p:txBody>
      </p:sp>
      <p:sp>
        <p:nvSpPr>
          <p:cNvPr id="3" name="Espace réservé du contenu 2"/>
          <p:cNvSpPr>
            <a:spLocks noGrp="1"/>
          </p:cNvSpPr>
          <p:nvPr>
            <p:ph idx="1"/>
          </p:nvPr>
        </p:nvSpPr>
        <p:spPr/>
        <p:txBody>
          <a:bodyPr/>
          <a:lstStyle/>
          <a:p>
            <a:r>
              <a:rPr lang="fr-FR" dirty="0" smtClean="0"/>
              <a:t>Le premier geste de secours</a:t>
            </a:r>
          </a:p>
          <a:p>
            <a:r>
              <a:rPr lang="fr-FR" dirty="0" smtClean="0"/>
              <a:t>On utilise l’air expiré du sauveteur: ce qui pose question</a:t>
            </a:r>
          </a:p>
          <a:p>
            <a:pPr marL="457200" lvl="1" indent="0">
              <a:buNone/>
            </a:pPr>
            <a:r>
              <a:rPr lang="fr-FR" dirty="0" smtClean="0"/>
              <a:t>Quand le malade est en arrêt ou en grande détresse pré-arrêt cardiaque sa PaO2 est très basse, l’air expiré contient au moins 40 </a:t>
            </a:r>
            <a:r>
              <a:rPr lang="fr-FR" dirty="0" err="1" smtClean="0"/>
              <a:t>mmHg</a:t>
            </a:r>
            <a:r>
              <a:rPr lang="fr-FR" dirty="0" smtClean="0"/>
              <a:t> d’oxygène,</a:t>
            </a:r>
          </a:p>
          <a:p>
            <a:pPr marL="457200" lvl="1" indent="0">
              <a:buNone/>
            </a:pPr>
            <a:r>
              <a:rPr lang="fr-FR" dirty="0" smtClean="0"/>
              <a:t>Il contient aussi autour de 60 </a:t>
            </a:r>
            <a:r>
              <a:rPr lang="fr-FR" dirty="0" err="1" smtClean="0"/>
              <a:t>mmHg</a:t>
            </a:r>
            <a:r>
              <a:rPr lang="fr-FR" dirty="0" smtClean="0"/>
              <a:t> de CO2,</a:t>
            </a:r>
          </a:p>
          <a:p>
            <a:pPr marL="457200" lvl="1" indent="0">
              <a:buNone/>
            </a:pPr>
            <a:r>
              <a:rPr lang="fr-FR" dirty="0" smtClean="0"/>
              <a:t>Devant une situation dramatique peu d’oxygène vaut mieux que pas d’oxygène du tout</a:t>
            </a:r>
          </a:p>
          <a:p>
            <a:pPr marL="457200" lvl="1" indent="0">
              <a:buNone/>
            </a:pPr>
            <a:r>
              <a:rPr lang="fr-FR" dirty="0" smtClean="0"/>
              <a:t>Le bouche à bouche permet de ventiler les alvéoles et permette une élimination du CO2</a:t>
            </a:r>
          </a:p>
          <a:p>
            <a:pPr marL="457200" lvl="1" indent="0">
              <a:buNone/>
            </a:pPr>
            <a:r>
              <a:rPr lang="fr-FR" dirty="0" smtClean="0">
                <a:solidFill>
                  <a:srgbClr val="C00000"/>
                </a:solidFill>
              </a:rPr>
              <a:t>La priorité est donnée à l’oxygène</a:t>
            </a:r>
            <a:endParaRPr lang="fr-FR" dirty="0">
              <a:solidFill>
                <a:srgbClr val="C00000"/>
              </a:solidFill>
            </a:endParaRPr>
          </a:p>
        </p:txBody>
      </p:sp>
    </p:spTree>
    <p:extLst>
      <p:ext uri="{BB962C8B-B14F-4D97-AF65-F5344CB8AC3E}">
        <p14:creationId xmlns:p14="http://schemas.microsoft.com/office/powerpoint/2010/main" val="2864153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9" y="455519"/>
            <a:ext cx="10515600" cy="1325563"/>
          </a:xfrm>
        </p:spPr>
        <p:txBody>
          <a:bodyPr>
            <a:normAutofit/>
          </a:bodyPr>
          <a:lstStyle/>
          <a:p>
            <a:r>
              <a:rPr lang="fr-FR" sz="3200" dirty="0" smtClean="0">
                <a:solidFill>
                  <a:srgbClr val="0070C0"/>
                </a:solidFill>
              </a:rPr>
              <a:t>3 Aide </a:t>
            </a:r>
            <a:r>
              <a:rPr lang="fr-FR" sz="3200" dirty="0" err="1" smtClean="0">
                <a:solidFill>
                  <a:srgbClr val="0070C0"/>
                </a:solidFill>
              </a:rPr>
              <a:t>ventilatoire</a:t>
            </a:r>
            <a:r>
              <a:rPr lang="fr-FR" sz="3200" dirty="0" smtClean="0">
                <a:solidFill>
                  <a:srgbClr val="0070C0"/>
                </a:solidFill>
              </a:rPr>
              <a:t> : masque</a:t>
            </a:r>
            <a:endParaRPr lang="fr-FR" sz="3200" dirty="0">
              <a:solidFill>
                <a:srgbClr val="0070C0"/>
              </a:solidFill>
            </a:endParaRPr>
          </a:p>
        </p:txBody>
      </p:sp>
      <p:pic>
        <p:nvPicPr>
          <p:cNvPr id="4" name="Espace réservé du contenu 3"/>
          <p:cNvPicPr>
            <a:picLocks noGrp="1" noChangeAspect="1"/>
          </p:cNvPicPr>
          <p:nvPr>
            <p:ph idx="1"/>
          </p:nvPr>
        </p:nvPicPr>
        <p:blipFill>
          <a:blip r:embed="rId2"/>
          <a:stretch>
            <a:fillRect/>
          </a:stretch>
        </p:blipFill>
        <p:spPr>
          <a:xfrm>
            <a:off x="4276164" y="1443785"/>
            <a:ext cx="4424082" cy="2985247"/>
          </a:xfrm>
          <a:prstGeom prst="rect">
            <a:avLst/>
          </a:prstGeom>
        </p:spPr>
      </p:pic>
      <p:pic>
        <p:nvPicPr>
          <p:cNvPr id="5" name="Image 4"/>
          <p:cNvPicPr>
            <a:picLocks noChangeAspect="1"/>
          </p:cNvPicPr>
          <p:nvPr/>
        </p:nvPicPr>
        <p:blipFill>
          <a:blip r:embed="rId3"/>
          <a:stretch>
            <a:fillRect/>
          </a:stretch>
        </p:blipFill>
        <p:spPr>
          <a:xfrm>
            <a:off x="582705" y="2265830"/>
            <a:ext cx="3693459" cy="2312894"/>
          </a:xfrm>
          <a:prstGeom prst="rect">
            <a:avLst/>
          </a:prstGeom>
        </p:spPr>
      </p:pic>
      <p:sp>
        <p:nvSpPr>
          <p:cNvPr id="8" name="ZoneTexte 7"/>
          <p:cNvSpPr txBox="1"/>
          <p:nvPr/>
        </p:nvSpPr>
        <p:spPr>
          <a:xfrm>
            <a:off x="838199" y="4679577"/>
            <a:ext cx="9489142" cy="1569660"/>
          </a:xfrm>
          <a:prstGeom prst="rect">
            <a:avLst/>
          </a:prstGeom>
          <a:noFill/>
        </p:spPr>
        <p:txBody>
          <a:bodyPr wrap="square" rtlCol="0">
            <a:spAutoFit/>
          </a:bodyPr>
          <a:lstStyle/>
          <a:p>
            <a:r>
              <a:rPr lang="fr-FR" sz="2400" dirty="0" smtClean="0"/>
              <a:t>Quand la ventilation spontanée est inefficace, parenchyme peu efficace, ventilation insuffisante par déficience musculaire, coma,  on procède à une aide </a:t>
            </a:r>
            <a:r>
              <a:rPr lang="fr-FR" sz="2400" dirty="0" err="1" smtClean="0"/>
              <a:t>ventilatoire</a:t>
            </a:r>
            <a:r>
              <a:rPr lang="fr-FR" sz="2400" dirty="0" smtClean="0"/>
              <a:t> c’est-à-dire que nous injectons de l’air enrichi en oxygène dans les poumons du malade</a:t>
            </a:r>
            <a:endParaRPr lang="fr-FR" sz="2400" dirty="0"/>
          </a:p>
        </p:txBody>
      </p:sp>
      <p:sp>
        <p:nvSpPr>
          <p:cNvPr id="3" name="ZoneTexte 2"/>
          <p:cNvSpPr txBox="1"/>
          <p:nvPr/>
        </p:nvSpPr>
        <p:spPr>
          <a:xfrm>
            <a:off x="8384241" y="474289"/>
            <a:ext cx="3285565" cy="1938992"/>
          </a:xfrm>
          <a:prstGeom prst="rect">
            <a:avLst/>
          </a:prstGeom>
          <a:solidFill>
            <a:srgbClr val="00B0F0">
              <a:alpha val="25000"/>
            </a:srgbClr>
          </a:solidFill>
        </p:spPr>
        <p:txBody>
          <a:bodyPr wrap="square" rtlCol="0">
            <a:spAutoFit/>
          </a:bodyPr>
          <a:lstStyle/>
          <a:p>
            <a:r>
              <a:rPr lang="fr-FR" sz="2400" dirty="0" smtClean="0">
                <a:solidFill>
                  <a:srgbClr val="C00000"/>
                </a:solidFill>
              </a:rPr>
              <a:t>3 à 4 ventilations au masque peuvent augmenter la SaO2 de 90 à 96% si l’état du poumon le permet</a:t>
            </a:r>
            <a:endParaRPr lang="fr-FR" sz="2400" dirty="0">
              <a:solidFill>
                <a:srgbClr val="C00000"/>
              </a:solidFill>
            </a:endParaRPr>
          </a:p>
        </p:txBody>
      </p:sp>
    </p:spTree>
    <p:extLst>
      <p:ext uri="{BB962C8B-B14F-4D97-AF65-F5344CB8AC3E}">
        <p14:creationId xmlns:p14="http://schemas.microsoft.com/office/powerpoint/2010/main" val="26954284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solidFill>
                  <a:srgbClr val="0070C0"/>
                </a:solidFill>
              </a:rPr>
              <a:t>3 Aide </a:t>
            </a:r>
            <a:r>
              <a:rPr lang="fr-FR" sz="3200" dirty="0" err="1">
                <a:solidFill>
                  <a:srgbClr val="0070C0"/>
                </a:solidFill>
              </a:rPr>
              <a:t>ventilatoire</a:t>
            </a:r>
            <a:r>
              <a:rPr lang="fr-FR" sz="3200" dirty="0">
                <a:solidFill>
                  <a:srgbClr val="0070C0"/>
                </a:solidFill>
              </a:rPr>
              <a:t> </a:t>
            </a:r>
            <a:r>
              <a:rPr lang="fr-FR" sz="3200" dirty="0" smtClean="0">
                <a:solidFill>
                  <a:srgbClr val="0070C0"/>
                </a:solidFill>
              </a:rPr>
              <a:t>: sur intubation et ballon</a:t>
            </a:r>
            <a:endParaRPr lang="fr-FR" sz="3200" dirty="0">
              <a:solidFill>
                <a:srgbClr val="0070C0"/>
              </a:solidFill>
            </a:endParaRPr>
          </a:p>
        </p:txBody>
      </p:sp>
      <p:sp>
        <p:nvSpPr>
          <p:cNvPr id="4" name="AutoShape 2" descr="RÃ©sultat de recherche d'images pour &quot;ballon de ventilation&quot;"/>
          <p:cNvSpPr>
            <a:spLocks noGrp="1" noChangeAspect="1" noChangeArrowheads="1"/>
          </p:cNvSpPr>
          <p:nvPr>
            <p:ph idx="1"/>
          </p:nvPr>
        </p:nvSpPr>
        <p:spPr bwMode="auto">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r>
              <a:rPr lang="fr-FR" dirty="0" smtClean="0"/>
              <a:t>L’air dans le ballon enrichi en oxygène est injecté dans les poumons du malade. </a:t>
            </a:r>
            <a:endParaRPr lang="fr-FR" dirty="0"/>
          </a:p>
        </p:txBody>
      </p:sp>
    </p:spTree>
    <p:extLst>
      <p:ext uri="{BB962C8B-B14F-4D97-AF65-F5344CB8AC3E}">
        <p14:creationId xmlns:p14="http://schemas.microsoft.com/office/powerpoint/2010/main" val="860305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dirty="0" smtClean="0"/>
          </a:p>
          <a:p>
            <a:r>
              <a:rPr lang="fr-FR" dirty="0" smtClean="0"/>
              <a:t>Ces petits moyens: de liberté des voies aériennes sont très utiles quand on est loin de l’</a:t>
            </a:r>
            <a:r>
              <a:rPr lang="fr-FR" dirty="0" err="1" smtClean="0"/>
              <a:t>hopitâl</a:t>
            </a:r>
            <a:r>
              <a:rPr lang="fr-FR" dirty="0" smtClean="0"/>
              <a:t>, cela permet de gagner du temps tant que le malade à une ventilation spontanée efficace</a:t>
            </a:r>
            <a:endParaRPr lang="fr-FR" dirty="0"/>
          </a:p>
        </p:txBody>
      </p:sp>
    </p:spTree>
    <p:extLst>
      <p:ext uri="{BB962C8B-B14F-4D97-AF65-F5344CB8AC3E}">
        <p14:creationId xmlns:p14="http://schemas.microsoft.com/office/powerpoint/2010/main" val="38077804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Autres gestes</a:t>
            </a:r>
            <a:endParaRPr lang="fr-FR" dirty="0">
              <a:solidFill>
                <a:srgbClr val="0070C0"/>
              </a:solidFill>
            </a:endParaRPr>
          </a:p>
        </p:txBody>
      </p:sp>
      <p:sp>
        <p:nvSpPr>
          <p:cNvPr id="3" name="Espace réservé du contenu 2"/>
          <p:cNvSpPr>
            <a:spLocks noGrp="1"/>
          </p:cNvSpPr>
          <p:nvPr>
            <p:ph idx="1"/>
          </p:nvPr>
        </p:nvSpPr>
        <p:spPr>
          <a:xfrm>
            <a:off x="460375" y="1481381"/>
            <a:ext cx="10515600" cy="4854873"/>
          </a:xfrm>
        </p:spPr>
        <p:txBody>
          <a:bodyPr>
            <a:normAutofit/>
          </a:bodyPr>
          <a:lstStyle/>
          <a:p>
            <a:r>
              <a:rPr lang="fr-FR" sz="2400" dirty="0" smtClean="0"/>
              <a:t>Drainage thoracique en cas de pneumothorax </a:t>
            </a:r>
            <a:r>
              <a:rPr lang="fr-FR" sz="2400" dirty="0" smtClean="0"/>
              <a:t>suffocant et pleurésie</a:t>
            </a:r>
            <a:endParaRPr lang="fr-FR" sz="2400" dirty="0"/>
          </a:p>
        </p:txBody>
      </p:sp>
      <p:sp>
        <p:nvSpPr>
          <p:cNvPr id="4" name="AutoShape 2" descr="RÃ©sultat de recherche d'images pour &quot;pneumothorax suffocant&quot;"/>
          <p:cNvSpPr>
            <a:spLocks noChangeAspect="1" noChangeArrowheads="1"/>
          </p:cNvSpPr>
          <p:nvPr/>
        </p:nvSpPr>
        <p:spPr bwMode="auto">
          <a:xfrm>
            <a:off x="1621303" y="2268766"/>
            <a:ext cx="2049743" cy="2049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RÃ©sultat de recherche d'images pour &quot;pneumothorax suffocant&quo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6" name="Image 5"/>
          <p:cNvPicPr>
            <a:picLocks noChangeAspect="1"/>
          </p:cNvPicPr>
          <p:nvPr/>
        </p:nvPicPr>
        <p:blipFill>
          <a:blip r:embed="rId2"/>
          <a:stretch>
            <a:fillRect/>
          </a:stretch>
        </p:blipFill>
        <p:spPr>
          <a:xfrm>
            <a:off x="1016653" y="2765847"/>
            <a:ext cx="3636029" cy="3375212"/>
          </a:xfrm>
          <a:prstGeom prst="rect">
            <a:avLst/>
          </a:prstGeom>
        </p:spPr>
      </p:pic>
      <p:pic>
        <p:nvPicPr>
          <p:cNvPr id="1026" name="Picture 2" descr="RÃ©sultat de recherche d'images pour &quot;pleurÃ©sie&quo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5794" y="2571078"/>
            <a:ext cx="3511998" cy="3569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196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279065"/>
            <a:ext cx="10515600" cy="527760"/>
          </a:xfrm>
        </p:spPr>
        <p:txBody>
          <a:bodyPr>
            <a:normAutofit/>
          </a:bodyPr>
          <a:lstStyle/>
          <a:p>
            <a:r>
              <a:rPr lang="fr-FR" sz="2000" dirty="0" smtClean="0">
                <a:solidFill>
                  <a:srgbClr val="0070C0"/>
                </a:solidFill>
              </a:rPr>
              <a:t>RAPPEL PHYSIOPATHOLOGIQUE</a:t>
            </a:r>
            <a:endParaRPr lang="fr-FR" sz="2000" dirty="0">
              <a:solidFill>
                <a:srgbClr val="0070C0"/>
              </a:solidFill>
            </a:endParaRPr>
          </a:p>
        </p:txBody>
      </p:sp>
      <p:sp>
        <p:nvSpPr>
          <p:cNvPr id="3" name="Espace réservé du contenu 2"/>
          <p:cNvSpPr>
            <a:spLocks noGrp="1"/>
          </p:cNvSpPr>
          <p:nvPr>
            <p:ph idx="1"/>
          </p:nvPr>
        </p:nvSpPr>
        <p:spPr>
          <a:xfrm>
            <a:off x="838200" y="925159"/>
            <a:ext cx="10515600" cy="4916244"/>
          </a:xfrm>
        </p:spPr>
        <p:txBody>
          <a:bodyPr>
            <a:normAutofit/>
          </a:bodyPr>
          <a:lstStyle/>
          <a:p>
            <a:pPr marL="0" indent="0">
              <a:buNone/>
            </a:pPr>
            <a:endParaRPr lang="fr-FR" sz="2000" dirty="0" smtClean="0"/>
          </a:p>
          <a:p>
            <a:pPr marL="0" indent="0">
              <a:buNone/>
            </a:pPr>
            <a:endParaRPr lang="fr-FR" sz="2000" dirty="0"/>
          </a:p>
          <a:p>
            <a:pPr marL="0" indent="0">
              <a:buNone/>
            </a:pPr>
            <a:r>
              <a:rPr lang="fr-FR" sz="2000" dirty="0" smtClean="0"/>
              <a:t>1 </a:t>
            </a:r>
            <a:r>
              <a:rPr lang="fr-FR" sz="2000" u="sng" dirty="0" smtClean="0"/>
              <a:t>la ventilation spontanée</a:t>
            </a:r>
          </a:p>
          <a:p>
            <a:pPr marL="0" indent="0">
              <a:buNone/>
            </a:pPr>
            <a:r>
              <a:rPr lang="fr-FR" sz="2000" dirty="0" smtClean="0"/>
              <a:t>ventilation </a:t>
            </a:r>
            <a:r>
              <a:rPr lang="fr-FR" sz="2000" dirty="0" err="1" smtClean="0"/>
              <a:t>alveolaire</a:t>
            </a:r>
            <a:r>
              <a:rPr lang="fr-FR" sz="2000" dirty="0" smtClean="0"/>
              <a:t> : oxygénation au cours de l’inspiration</a:t>
            </a:r>
          </a:p>
          <a:p>
            <a:pPr marL="0" indent="0">
              <a:buNone/>
            </a:pPr>
            <a:r>
              <a:rPr lang="fr-FR" sz="2000" dirty="0" smtClean="0"/>
              <a:t>Rejet du CO2 produit au cours du </a:t>
            </a:r>
            <a:r>
              <a:rPr lang="fr-FR" sz="2000" dirty="0" err="1" smtClean="0"/>
              <a:t>méabolisme</a:t>
            </a:r>
            <a:r>
              <a:rPr lang="fr-FR" sz="2000" dirty="0" smtClean="0"/>
              <a:t> </a:t>
            </a:r>
            <a:r>
              <a:rPr lang="fr-FR" sz="2000" dirty="0" err="1" smtClean="0"/>
              <a:t>celleulaire</a:t>
            </a:r>
            <a:r>
              <a:rPr lang="fr-FR" sz="2000" dirty="0" smtClean="0"/>
              <a:t> à l’expiration</a:t>
            </a:r>
          </a:p>
          <a:p>
            <a:pPr marL="0" indent="0">
              <a:buNone/>
            </a:pPr>
            <a:endParaRPr lang="fr-FR" sz="2000" dirty="0" smtClean="0"/>
          </a:p>
          <a:p>
            <a:pPr marL="0" indent="0">
              <a:buNone/>
            </a:pPr>
            <a:r>
              <a:rPr lang="fr-FR" sz="2000" dirty="0" smtClean="0"/>
              <a:t>2 </a:t>
            </a:r>
            <a:r>
              <a:rPr lang="fr-FR" sz="2000" u="sng" dirty="0" smtClean="0"/>
              <a:t>l’état humoral normal et </a:t>
            </a:r>
            <a:r>
              <a:rPr lang="fr-FR" sz="2000" u="sng" dirty="0" err="1" smtClean="0"/>
              <a:t>homeostasie</a:t>
            </a:r>
            <a:endParaRPr lang="fr-FR" sz="2000" u="sng" dirty="0" smtClean="0"/>
          </a:p>
          <a:p>
            <a:pPr marL="0" indent="0">
              <a:buNone/>
            </a:pPr>
            <a:r>
              <a:rPr lang="fr-FR" sz="2000" dirty="0"/>
              <a:t>		</a:t>
            </a:r>
            <a:r>
              <a:rPr lang="fr-FR" sz="2000" dirty="0" smtClean="0"/>
              <a:t>	PaO2  = 100 </a:t>
            </a:r>
            <a:r>
              <a:rPr lang="fr-FR" sz="2000" dirty="0" err="1" smtClean="0"/>
              <a:t>mmHg</a:t>
            </a:r>
            <a:endParaRPr lang="fr-FR" sz="2000" dirty="0" smtClean="0"/>
          </a:p>
          <a:p>
            <a:pPr marL="0" indent="0">
              <a:buNone/>
            </a:pPr>
            <a:r>
              <a:rPr lang="fr-FR" sz="2000" dirty="0"/>
              <a:t>	</a:t>
            </a:r>
            <a:r>
              <a:rPr lang="fr-FR" sz="2000" dirty="0" smtClean="0"/>
              <a:t>		PaCO2 = 40 </a:t>
            </a:r>
            <a:r>
              <a:rPr lang="fr-FR" sz="2000" dirty="0" err="1" smtClean="0"/>
              <a:t>mmHg</a:t>
            </a:r>
            <a:endParaRPr lang="fr-FR" sz="2000" dirty="0" smtClean="0"/>
          </a:p>
          <a:p>
            <a:pPr marL="0" indent="0">
              <a:buNone/>
            </a:pPr>
            <a:r>
              <a:rPr lang="fr-FR" sz="2000" dirty="0"/>
              <a:t>	</a:t>
            </a:r>
            <a:r>
              <a:rPr lang="fr-FR" sz="2000" dirty="0" smtClean="0"/>
              <a:t>		SaO2    = 98 à 100%</a:t>
            </a:r>
          </a:p>
          <a:p>
            <a:pPr marL="0" indent="0">
              <a:buNone/>
            </a:pPr>
            <a:r>
              <a:rPr lang="fr-FR" sz="2000" dirty="0"/>
              <a:t>	</a:t>
            </a:r>
            <a:r>
              <a:rPr lang="fr-FR" sz="2000" dirty="0" smtClean="0"/>
              <a:t>		pH         = 7,37 à 7,42</a:t>
            </a:r>
          </a:p>
        </p:txBody>
      </p:sp>
    </p:spTree>
    <p:extLst>
      <p:ext uri="{BB962C8B-B14F-4D97-AF65-F5344CB8AC3E}">
        <p14:creationId xmlns:p14="http://schemas.microsoft.com/office/powerpoint/2010/main" val="1871433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47308"/>
          </a:xfrm>
        </p:spPr>
        <p:txBody>
          <a:bodyPr/>
          <a:lstStyle/>
          <a:p>
            <a:r>
              <a:rPr lang="fr-FR" sz="2000" dirty="0">
                <a:solidFill>
                  <a:srgbClr val="0070C0"/>
                </a:solidFill>
              </a:rPr>
              <a:t>RAPPEL PHYSIOPATHOLOGIQUE</a:t>
            </a:r>
            <a:endParaRPr lang="fr-FR" dirty="0">
              <a:solidFill>
                <a:srgbClr val="0070C0"/>
              </a:solidFill>
            </a:endParaRPr>
          </a:p>
        </p:txBody>
      </p:sp>
      <p:sp>
        <p:nvSpPr>
          <p:cNvPr id="3" name="Espace réservé du contenu 2"/>
          <p:cNvSpPr>
            <a:spLocks noGrp="1"/>
          </p:cNvSpPr>
          <p:nvPr>
            <p:ph idx="1"/>
          </p:nvPr>
        </p:nvSpPr>
        <p:spPr/>
        <p:txBody>
          <a:bodyPr>
            <a:normAutofit/>
          </a:bodyPr>
          <a:lstStyle/>
          <a:p>
            <a:pPr marL="0" indent="0">
              <a:buNone/>
            </a:pPr>
            <a:r>
              <a:rPr lang="fr-FR" sz="2000" u="sng" dirty="0"/>
              <a:t>3 Insuffisance respiratoire aigue</a:t>
            </a:r>
          </a:p>
          <a:p>
            <a:pPr marL="0" indent="0">
              <a:buNone/>
            </a:pPr>
            <a:r>
              <a:rPr lang="fr-FR" sz="2000" dirty="0"/>
              <a:t>	</a:t>
            </a:r>
            <a:r>
              <a:rPr lang="fr-FR" sz="2000" u="sng" dirty="0"/>
              <a:t>- hypoxémie </a:t>
            </a:r>
            <a:r>
              <a:rPr lang="fr-FR" sz="2000" dirty="0"/>
              <a:t>= désaturation de l’HB + réduction de l’HB de plus de 5 gr/100 ml de sang =    </a:t>
            </a:r>
          </a:p>
          <a:p>
            <a:pPr marL="0" indent="0">
              <a:buNone/>
            </a:pPr>
            <a:r>
              <a:rPr lang="fr-FR" sz="2000" dirty="0"/>
              <a:t>                                        cyanose </a:t>
            </a:r>
          </a:p>
          <a:p>
            <a:pPr marL="0" indent="0">
              <a:buNone/>
            </a:pPr>
            <a:r>
              <a:rPr lang="fr-FR" sz="2000" dirty="0"/>
              <a:t>	</a:t>
            </a:r>
            <a:r>
              <a:rPr lang="fr-FR" sz="2000" u="sng" dirty="0"/>
              <a:t>- hypercapnie </a:t>
            </a:r>
            <a:r>
              <a:rPr lang="fr-FR" sz="2000" dirty="0"/>
              <a:t>= accumulation du CO2 par mauvaise élimination par </a:t>
            </a:r>
          </a:p>
          <a:p>
            <a:pPr marL="0" indent="0">
              <a:buNone/>
            </a:pPr>
            <a:r>
              <a:rPr lang="fr-FR" sz="2000" dirty="0"/>
              <a:t>			syndrome obstructif des BPCO</a:t>
            </a:r>
          </a:p>
          <a:p>
            <a:pPr marL="0" indent="0">
              <a:buNone/>
            </a:pPr>
            <a:r>
              <a:rPr lang="fr-FR" sz="2000" dirty="0"/>
              <a:t>			obstruction des voies aériennes par corps </a:t>
            </a:r>
            <a:r>
              <a:rPr lang="fr-FR" sz="2000" dirty="0" err="1"/>
              <a:t>etranger</a:t>
            </a:r>
            <a:r>
              <a:rPr lang="fr-FR" sz="2000" dirty="0"/>
              <a:t>, chute de la langue au 			cours des comas</a:t>
            </a:r>
          </a:p>
          <a:p>
            <a:pPr marL="0" indent="0">
              <a:buNone/>
            </a:pPr>
            <a:r>
              <a:rPr lang="fr-FR" sz="2000" dirty="0"/>
              <a:t>			causes parenchymateuses</a:t>
            </a:r>
          </a:p>
          <a:p>
            <a:pPr marL="0" indent="0">
              <a:buNone/>
            </a:pPr>
            <a:r>
              <a:rPr lang="fr-FR" sz="2000" dirty="0"/>
              <a:t>	- </a:t>
            </a:r>
            <a:r>
              <a:rPr lang="fr-FR" sz="2000" u="sng" dirty="0"/>
              <a:t>L’asphyxie</a:t>
            </a:r>
            <a:r>
              <a:rPr lang="fr-FR" sz="2000" dirty="0"/>
              <a:t> = </a:t>
            </a:r>
            <a:r>
              <a:rPr lang="fr-FR" sz="2000" dirty="0" smtClean="0"/>
              <a:t>	elle </a:t>
            </a:r>
            <a:r>
              <a:rPr lang="fr-FR" sz="2000" dirty="0"/>
              <a:t>associe hypoxie + hypercapnie, acidose sévère menace imminente </a:t>
            </a:r>
            <a:r>
              <a:rPr lang="fr-FR" sz="2000" dirty="0" smtClean="0"/>
              <a:t>				sur le </a:t>
            </a:r>
            <a:r>
              <a:rPr lang="fr-FR" sz="2000" dirty="0" err="1" smtClean="0"/>
              <a:t>coeur</a:t>
            </a:r>
            <a:r>
              <a:rPr lang="fr-FR" sz="2000" dirty="0" smtClean="0"/>
              <a:t> </a:t>
            </a:r>
            <a:r>
              <a:rPr lang="fr-FR" sz="2000" dirty="0"/>
              <a:t>et le cerveau (</a:t>
            </a:r>
            <a:r>
              <a:rPr lang="fr-FR" sz="2000" dirty="0" err="1"/>
              <a:t>arret</a:t>
            </a:r>
            <a:r>
              <a:rPr lang="fr-FR" sz="2000" dirty="0"/>
              <a:t> cardiaque) </a:t>
            </a:r>
            <a:r>
              <a:rPr lang="fr-FR" sz="2000" dirty="0">
                <a:solidFill>
                  <a:srgbClr val="FF0000"/>
                </a:solidFill>
              </a:rPr>
              <a:t>URGENCE</a:t>
            </a:r>
          </a:p>
          <a:p>
            <a:endParaRPr lang="fr-FR" dirty="0"/>
          </a:p>
        </p:txBody>
      </p:sp>
    </p:spTree>
    <p:extLst>
      <p:ext uri="{BB962C8B-B14F-4D97-AF65-F5344CB8AC3E}">
        <p14:creationId xmlns:p14="http://schemas.microsoft.com/office/powerpoint/2010/main" val="1982672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62000"/>
          </a:xfrm>
        </p:spPr>
        <p:txBody>
          <a:bodyPr>
            <a:normAutofit fontScale="90000"/>
          </a:bodyPr>
          <a:lstStyle/>
          <a:p>
            <a:endParaRPr lang="fr-FR" dirty="0"/>
          </a:p>
        </p:txBody>
      </p:sp>
      <p:sp>
        <p:nvSpPr>
          <p:cNvPr id="3" name="Espace réservé du contenu 2"/>
          <p:cNvSpPr>
            <a:spLocks noGrp="1"/>
          </p:cNvSpPr>
          <p:nvPr>
            <p:ph idx="1"/>
          </p:nvPr>
        </p:nvSpPr>
        <p:spPr>
          <a:xfrm>
            <a:off x="838200" y="828339"/>
            <a:ext cx="10515600" cy="5348624"/>
          </a:xfrm>
        </p:spPr>
        <p:txBody>
          <a:bodyPr>
            <a:normAutofit/>
          </a:bodyPr>
          <a:lstStyle/>
          <a:p>
            <a:r>
              <a:rPr lang="fr-FR" sz="2000" u="sng" dirty="0" smtClean="0">
                <a:solidFill>
                  <a:srgbClr val="0070C0"/>
                </a:solidFill>
              </a:rPr>
              <a:t>Définition de la dyspnée</a:t>
            </a:r>
          </a:p>
          <a:p>
            <a:pPr marL="0" indent="0">
              <a:buNone/>
            </a:pPr>
            <a:r>
              <a:rPr lang="fr-FR" sz="1600" dirty="0" smtClean="0"/>
              <a:t>Dyspnée</a:t>
            </a:r>
            <a:r>
              <a:rPr lang="fr-FR" sz="1600" dirty="0"/>
              <a:t> </a:t>
            </a:r>
            <a:r>
              <a:rPr lang="fr-FR" sz="1600" dirty="0">
                <a:hlinkClick r:id="rId2"/>
              </a:rPr>
              <a:t>désigne</a:t>
            </a:r>
            <a:r>
              <a:rPr lang="fr-FR" sz="1600" dirty="0"/>
              <a:t> </a:t>
            </a:r>
            <a:r>
              <a:rPr lang="fr-FR" sz="1600" dirty="0">
                <a:hlinkClick r:id="rId3"/>
              </a:rPr>
              <a:t>un</a:t>
            </a:r>
            <a:r>
              <a:rPr lang="fr-FR" sz="1600" dirty="0"/>
              <a:t> </a:t>
            </a:r>
            <a:r>
              <a:rPr lang="fr-FR" sz="1600" dirty="0">
                <a:hlinkClick r:id="rId4"/>
              </a:rPr>
              <a:t>trouble</a:t>
            </a:r>
            <a:r>
              <a:rPr lang="fr-FR" sz="1600" dirty="0"/>
              <a:t> </a:t>
            </a:r>
            <a:r>
              <a:rPr lang="fr-FR" sz="1600" dirty="0">
                <a:hlinkClick r:id="rId5"/>
              </a:rPr>
              <a:t>de</a:t>
            </a:r>
            <a:r>
              <a:rPr lang="fr-FR" sz="1600" dirty="0"/>
              <a:t> </a:t>
            </a:r>
            <a:r>
              <a:rPr lang="fr-FR" sz="1600" dirty="0">
                <a:hlinkClick r:id="rId6"/>
              </a:rPr>
              <a:t>la</a:t>
            </a:r>
            <a:r>
              <a:rPr lang="fr-FR" sz="1600" dirty="0"/>
              <a:t> </a:t>
            </a:r>
            <a:r>
              <a:rPr lang="fr-FR" sz="1600" dirty="0">
                <a:hlinkClick r:id="rId7"/>
              </a:rPr>
              <a:t>respiration</a:t>
            </a:r>
            <a:r>
              <a:rPr lang="fr-FR" sz="1600" dirty="0"/>
              <a:t>, une </a:t>
            </a:r>
            <a:r>
              <a:rPr lang="fr-FR" sz="1600" dirty="0">
                <a:hlinkClick r:id="rId8"/>
              </a:rPr>
              <a:t>difficulté</a:t>
            </a:r>
            <a:r>
              <a:rPr lang="fr-FR" sz="1600" dirty="0"/>
              <a:t> </a:t>
            </a:r>
            <a:r>
              <a:rPr lang="fr-FR" sz="1600" dirty="0">
                <a:hlinkClick r:id="rId9"/>
              </a:rPr>
              <a:t>à</a:t>
            </a:r>
            <a:r>
              <a:rPr lang="fr-FR" sz="1600" dirty="0"/>
              <a:t> </a:t>
            </a:r>
            <a:r>
              <a:rPr lang="fr-FR" sz="1600" dirty="0" smtClean="0">
                <a:hlinkClick r:id="rId10"/>
              </a:rPr>
              <a:t>respirer</a:t>
            </a:r>
            <a:r>
              <a:rPr lang="fr-FR" sz="1600" dirty="0" smtClean="0"/>
              <a:t> </a:t>
            </a:r>
            <a:r>
              <a:rPr lang="fr-FR" sz="1600" dirty="0" smtClean="0">
                <a:hlinkClick r:id="rId11"/>
              </a:rPr>
              <a:t>qui</a:t>
            </a:r>
            <a:r>
              <a:rPr lang="fr-FR" sz="1600" dirty="0"/>
              <a:t> </a:t>
            </a:r>
            <a:r>
              <a:rPr lang="fr-FR" sz="1600" dirty="0">
                <a:hlinkClick r:id="rId12"/>
              </a:rPr>
              <a:t>peut</a:t>
            </a:r>
            <a:r>
              <a:rPr lang="fr-FR" sz="1600" dirty="0"/>
              <a:t> </a:t>
            </a:r>
            <a:r>
              <a:rPr lang="fr-FR" sz="1600" dirty="0">
                <a:hlinkClick r:id="rId13"/>
              </a:rPr>
              <a:t>provenir</a:t>
            </a:r>
            <a:r>
              <a:rPr lang="fr-FR" sz="1600" dirty="0"/>
              <a:t> </a:t>
            </a:r>
            <a:r>
              <a:rPr lang="fr-FR" sz="1600" dirty="0">
                <a:hlinkClick r:id="rId14"/>
              </a:rPr>
              <a:t>soit</a:t>
            </a:r>
            <a:r>
              <a:rPr lang="fr-FR" sz="1600" dirty="0"/>
              <a:t> </a:t>
            </a:r>
            <a:r>
              <a:rPr lang="fr-FR" sz="1600" dirty="0">
                <a:hlinkClick r:id="rId5"/>
              </a:rPr>
              <a:t>de</a:t>
            </a:r>
            <a:r>
              <a:rPr lang="fr-FR" sz="1600" dirty="0"/>
              <a:t> </a:t>
            </a:r>
            <a:r>
              <a:rPr lang="fr-FR" sz="1600" dirty="0">
                <a:hlinkClick r:id="rId15"/>
              </a:rPr>
              <a:t>l</a:t>
            </a:r>
            <a:r>
              <a:rPr lang="fr-FR" sz="1600" dirty="0"/>
              <a:t>'</a:t>
            </a:r>
            <a:r>
              <a:rPr lang="fr-FR" sz="1600" dirty="0">
                <a:hlinkClick r:id="rId16"/>
              </a:rPr>
              <a:t>appareil</a:t>
            </a:r>
            <a:r>
              <a:rPr lang="fr-FR" sz="1600" dirty="0"/>
              <a:t> </a:t>
            </a:r>
            <a:r>
              <a:rPr lang="fr-FR" sz="1600" dirty="0">
                <a:hlinkClick r:id="rId17"/>
              </a:rPr>
              <a:t>respiratoire</a:t>
            </a:r>
            <a:r>
              <a:rPr lang="fr-FR" sz="1600" dirty="0"/>
              <a:t>, </a:t>
            </a:r>
            <a:r>
              <a:rPr lang="fr-FR" sz="1600" dirty="0">
                <a:hlinkClick r:id="rId14"/>
              </a:rPr>
              <a:t>soit</a:t>
            </a:r>
            <a:r>
              <a:rPr lang="fr-FR" sz="1600" dirty="0"/>
              <a:t> </a:t>
            </a:r>
            <a:r>
              <a:rPr lang="fr-FR" sz="1600" dirty="0">
                <a:hlinkClick r:id="rId5"/>
              </a:rPr>
              <a:t>de</a:t>
            </a:r>
            <a:r>
              <a:rPr lang="fr-FR" sz="1600" dirty="0"/>
              <a:t> </a:t>
            </a:r>
            <a:r>
              <a:rPr lang="fr-FR" sz="1600" dirty="0" smtClean="0">
                <a:hlinkClick r:id="rId15"/>
              </a:rPr>
              <a:t>l</a:t>
            </a:r>
            <a:r>
              <a:rPr lang="fr-FR" sz="1600" dirty="0" smtClean="0"/>
              <a:t>'</a:t>
            </a:r>
            <a:r>
              <a:rPr lang="fr-FR" sz="1600" dirty="0" smtClean="0">
                <a:hlinkClick r:id="rId16"/>
              </a:rPr>
              <a:t>appareil</a:t>
            </a:r>
            <a:r>
              <a:rPr lang="fr-FR" sz="1600" dirty="0" smtClean="0"/>
              <a:t> </a:t>
            </a:r>
            <a:r>
              <a:rPr lang="fr-FR" sz="1600" dirty="0" smtClean="0">
                <a:hlinkClick r:id="rId18"/>
              </a:rPr>
              <a:t>circulatoire</a:t>
            </a:r>
            <a:r>
              <a:rPr lang="fr-FR" sz="1600" dirty="0"/>
              <a:t>, </a:t>
            </a:r>
            <a:r>
              <a:rPr lang="fr-FR" sz="1600" dirty="0">
                <a:hlinkClick r:id="rId14"/>
              </a:rPr>
              <a:t>soit</a:t>
            </a:r>
            <a:r>
              <a:rPr lang="fr-FR" sz="1600" dirty="0"/>
              <a:t> </a:t>
            </a:r>
            <a:r>
              <a:rPr lang="fr-FR" sz="1600" dirty="0">
                <a:hlinkClick r:id="rId5"/>
              </a:rPr>
              <a:t>de</a:t>
            </a:r>
            <a:r>
              <a:rPr lang="fr-FR" sz="1600" dirty="0"/>
              <a:t> </a:t>
            </a:r>
            <a:r>
              <a:rPr lang="fr-FR" sz="1600" dirty="0">
                <a:hlinkClick r:id="rId6"/>
              </a:rPr>
              <a:t>la</a:t>
            </a:r>
            <a:r>
              <a:rPr lang="fr-FR" sz="1600" dirty="0"/>
              <a:t> </a:t>
            </a:r>
            <a:r>
              <a:rPr lang="fr-FR" sz="1600" dirty="0">
                <a:hlinkClick r:id="rId19"/>
              </a:rPr>
              <a:t>composition</a:t>
            </a:r>
            <a:r>
              <a:rPr lang="fr-FR" sz="1600" dirty="0"/>
              <a:t> </a:t>
            </a:r>
            <a:r>
              <a:rPr lang="fr-FR" sz="1600" dirty="0">
                <a:hlinkClick r:id="rId20"/>
              </a:rPr>
              <a:t>du</a:t>
            </a:r>
            <a:r>
              <a:rPr lang="fr-FR" sz="1600" dirty="0"/>
              <a:t> </a:t>
            </a:r>
            <a:r>
              <a:rPr lang="fr-FR" sz="1600" dirty="0">
                <a:hlinkClick r:id="rId21"/>
              </a:rPr>
              <a:t>sang</a:t>
            </a:r>
            <a:r>
              <a:rPr lang="fr-FR" sz="1600" dirty="0"/>
              <a:t>. </a:t>
            </a:r>
            <a:r>
              <a:rPr lang="fr-FR" sz="1600" dirty="0">
                <a:hlinkClick r:id="rId22"/>
              </a:rPr>
              <a:t>Il</a:t>
            </a:r>
            <a:r>
              <a:rPr lang="fr-FR" sz="1600" dirty="0"/>
              <a:t> </a:t>
            </a:r>
            <a:r>
              <a:rPr lang="fr-FR" sz="1600" dirty="0">
                <a:hlinkClick r:id="rId23"/>
              </a:rPr>
              <a:t>existe</a:t>
            </a:r>
            <a:r>
              <a:rPr lang="fr-FR" sz="1600" dirty="0"/>
              <a:t> </a:t>
            </a:r>
            <a:r>
              <a:rPr lang="fr-FR" sz="1600" dirty="0">
                <a:hlinkClick r:id="rId24"/>
              </a:rPr>
              <a:t>deux</a:t>
            </a:r>
            <a:r>
              <a:rPr lang="fr-FR" sz="1600" dirty="0"/>
              <a:t> </a:t>
            </a:r>
            <a:r>
              <a:rPr lang="fr-FR" sz="1600" dirty="0">
                <a:hlinkClick r:id="rId25"/>
              </a:rPr>
              <a:t>sortes</a:t>
            </a:r>
            <a:r>
              <a:rPr lang="fr-FR" sz="1600" dirty="0"/>
              <a:t> </a:t>
            </a:r>
            <a:r>
              <a:rPr lang="fr-FR" sz="1600" dirty="0" smtClean="0">
                <a:hlinkClick r:id="rId5"/>
              </a:rPr>
              <a:t>de</a:t>
            </a:r>
            <a:r>
              <a:rPr lang="fr-FR" sz="1600" dirty="0" smtClean="0"/>
              <a:t> dyspnée </a:t>
            </a:r>
            <a:r>
              <a:rPr lang="fr-FR" sz="1600" dirty="0"/>
              <a:t>: </a:t>
            </a:r>
            <a:r>
              <a:rPr lang="fr-FR" sz="1600" dirty="0">
                <a:hlinkClick r:id="rId26"/>
              </a:rPr>
              <a:t>inspiratoire</a:t>
            </a:r>
            <a:r>
              <a:rPr lang="fr-FR" sz="1600" dirty="0"/>
              <a:t> </a:t>
            </a:r>
            <a:r>
              <a:rPr lang="fr-FR" sz="1600" dirty="0">
                <a:hlinkClick r:id="rId27"/>
              </a:rPr>
              <a:t>et</a:t>
            </a:r>
            <a:r>
              <a:rPr lang="fr-FR" sz="1600" dirty="0"/>
              <a:t> </a:t>
            </a:r>
            <a:r>
              <a:rPr lang="fr-FR" sz="1600" dirty="0">
                <a:hlinkClick r:id="rId28"/>
              </a:rPr>
              <a:t>expiratoire</a:t>
            </a:r>
            <a:r>
              <a:rPr lang="fr-FR" sz="1600" dirty="0"/>
              <a:t>.</a:t>
            </a:r>
          </a:p>
          <a:p>
            <a:r>
              <a:rPr lang="fr-FR" sz="1600" u="sng" dirty="0" smtClean="0"/>
              <a:t>Types de dyspnée</a:t>
            </a:r>
          </a:p>
          <a:p>
            <a:pPr lvl="1"/>
            <a:r>
              <a:rPr lang="fr-FR" sz="1600" dirty="0" smtClean="0"/>
              <a:t>Inspiratoire : dans tous les cas aboutit a l’hypoxie</a:t>
            </a:r>
          </a:p>
          <a:p>
            <a:pPr lvl="1"/>
            <a:r>
              <a:rPr lang="fr-FR" sz="1600" dirty="0" smtClean="0"/>
              <a:t>Expiratoire : par bronchospasme et obstruction</a:t>
            </a:r>
          </a:p>
          <a:p>
            <a:pPr lvl="1"/>
            <a:endParaRPr lang="fr-FR" sz="1600" dirty="0" smtClean="0"/>
          </a:p>
          <a:p>
            <a:pPr lvl="1"/>
            <a:r>
              <a:rPr lang="fr-FR" sz="1600" dirty="0" smtClean="0"/>
              <a:t>Dyspnée = chaque fois que le rythme et l’amplitude de la respiration s’éloigne de la physiologie:</a:t>
            </a:r>
          </a:p>
          <a:p>
            <a:pPr lvl="2"/>
            <a:r>
              <a:rPr lang="fr-FR" sz="1600" dirty="0" err="1" smtClean="0"/>
              <a:t>Bradypneé</a:t>
            </a:r>
            <a:r>
              <a:rPr lang="fr-FR" sz="1600" dirty="0" smtClean="0"/>
              <a:t> = rythme trop lent</a:t>
            </a:r>
          </a:p>
          <a:p>
            <a:pPr lvl="2"/>
            <a:r>
              <a:rPr lang="fr-FR" sz="1600" dirty="0" smtClean="0"/>
              <a:t>Tachypnée: rythme trop rapide</a:t>
            </a:r>
          </a:p>
          <a:p>
            <a:pPr lvl="2"/>
            <a:r>
              <a:rPr lang="fr-FR" sz="1600" dirty="0" smtClean="0"/>
              <a:t>Polypnée ; volume et rythme </a:t>
            </a:r>
            <a:r>
              <a:rPr lang="fr-FR" sz="1600" dirty="0" err="1" smtClean="0"/>
              <a:t>eleves</a:t>
            </a:r>
            <a:endParaRPr lang="fr-FR" sz="1600" dirty="0" smtClean="0"/>
          </a:p>
          <a:p>
            <a:pPr lvl="2"/>
            <a:r>
              <a:rPr lang="fr-FR" sz="1600" dirty="0" smtClean="0"/>
              <a:t>Hypoventilation: volume inspiratoires trop bas ( en cas de coma)</a:t>
            </a:r>
          </a:p>
          <a:p>
            <a:pPr lvl="2"/>
            <a:r>
              <a:rPr lang="fr-FR" sz="1600" dirty="0" smtClean="0"/>
              <a:t>Hyperventilation : ventilation de </a:t>
            </a:r>
            <a:r>
              <a:rPr lang="fr-FR" sz="1600" dirty="0" err="1" smtClean="0"/>
              <a:t>kusmaul</a:t>
            </a:r>
            <a:r>
              <a:rPr lang="fr-FR" sz="1600" dirty="0" smtClean="0"/>
              <a:t> en cas d’acidose,</a:t>
            </a:r>
          </a:p>
          <a:p>
            <a:pPr lvl="2"/>
            <a:endParaRPr lang="fr-FR" sz="1600" dirty="0"/>
          </a:p>
          <a:p>
            <a:pPr lvl="2"/>
            <a:r>
              <a:rPr lang="fr-FR" sz="1600" dirty="0" smtClean="0">
                <a:solidFill>
                  <a:srgbClr val="FF0000"/>
                </a:solidFill>
              </a:rPr>
              <a:t>L’élimination du CO2 dépend du volume alvéolaire mobilisé</a:t>
            </a:r>
          </a:p>
          <a:p>
            <a:pPr lvl="2"/>
            <a:r>
              <a:rPr lang="fr-FR" sz="1600" dirty="0" smtClean="0">
                <a:solidFill>
                  <a:srgbClr val="FF0000"/>
                </a:solidFill>
              </a:rPr>
              <a:t>L’oxygénation alvéolaire dépend de la richesse des gaz en </a:t>
            </a:r>
            <a:r>
              <a:rPr lang="fr-FR" sz="1600" dirty="0" err="1" smtClean="0">
                <a:solidFill>
                  <a:srgbClr val="FF0000"/>
                </a:solidFill>
              </a:rPr>
              <a:t>oxygene</a:t>
            </a:r>
            <a:r>
              <a:rPr lang="fr-FR" sz="1600" dirty="0" smtClean="0">
                <a:solidFill>
                  <a:srgbClr val="FF0000"/>
                </a:solidFill>
              </a:rPr>
              <a:t>, des volumes </a:t>
            </a:r>
            <a:r>
              <a:rPr lang="fr-FR" sz="1600" dirty="0" err="1" smtClean="0">
                <a:solidFill>
                  <a:srgbClr val="FF0000"/>
                </a:solidFill>
              </a:rPr>
              <a:t>alveolaire</a:t>
            </a:r>
            <a:r>
              <a:rPr lang="fr-FR" sz="1600" dirty="0" smtClean="0">
                <a:solidFill>
                  <a:srgbClr val="FF0000"/>
                </a:solidFill>
              </a:rPr>
              <a:t> et de la </a:t>
            </a:r>
            <a:r>
              <a:rPr lang="fr-FR" sz="1600" dirty="0" err="1" smtClean="0">
                <a:solidFill>
                  <a:srgbClr val="FF0000"/>
                </a:solidFill>
              </a:rPr>
              <a:t>qualite</a:t>
            </a:r>
            <a:r>
              <a:rPr lang="fr-FR" sz="1600" dirty="0" smtClean="0">
                <a:solidFill>
                  <a:srgbClr val="FF0000"/>
                </a:solidFill>
              </a:rPr>
              <a:t> du parenchyme ( membrane </a:t>
            </a:r>
            <a:r>
              <a:rPr lang="fr-FR" sz="1600" dirty="0" err="1" smtClean="0">
                <a:solidFill>
                  <a:srgbClr val="FF0000"/>
                </a:solidFill>
              </a:rPr>
              <a:t>alveolo</a:t>
            </a:r>
            <a:r>
              <a:rPr lang="fr-FR" sz="1600" dirty="0" smtClean="0">
                <a:solidFill>
                  <a:srgbClr val="FF0000"/>
                </a:solidFill>
              </a:rPr>
              <a:t>-capillaire</a:t>
            </a:r>
          </a:p>
        </p:txBody>
      </p:sp>
    </p:spTree>
    <p:extLst>
      <p:ext uri="{BB962C8B-B14F-4D97-AF65-F5344CB8AC3E}">
        <p14:creationId xmlns:p14="http://schemas.microsoft.com/office/powerpoint/2010/main" val="37889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4" name="Rectangle 2"/>
          <p:cNvSpPr>
            <a:spLocks noGrp="1" noRot="1" noChangeArrowheads="1"/>
          </p:cNvSpPr>
          <p:nvPr>
            <p:ph type="title"/>
          </p:nvPr>
        </p:nvSpPr>
        <p:spPr>
          <a:xfrm>
            <a:off x="1981200" y="274639"/>
            <a:ext cx="8229600" cy="561975"/>
          </a:xfrm>
        </p:spPr>
        <p:txBody>
          <a:bodyPr/>
          <a:lstStyle/>
          <a:p>
            <a:pPr algn="l" eaLnBrk="1" hangingPunct="1">
              <a:defRPr/>
            </a:pPr>
            <a:r>
              <a:rPr lang="fr-FR" sz="2400" dirty="0">
                <a:solidFill>
                  <a:schemeClr val="hlink"/>
                </a:solidFill>
              </a:rPr>
              <a:t>Insuffisance respiratoire aigue</a:t>
            </a:r>
          </a:p>
        </p:txBody>
      </p:sp>
      <p:sp>
        <p:nvSpPr>
          <p:cNvPr id="443395" name="Rectangle 3"/>
          <p:cNvSpPr>
            <a:spLocks noGrp="1" noChangeArrowheads="1"/>
          </p:cNvSpPr>
          <p:nvPr>
            <p:ph type="body" idx="1"/>
          </p:nvPr>
        </p:nvSpPr>
        <p:spPr>
          <a:xfrm>
            <a:off x="1981200" y="836613"/>
            <a:ext cx="8229600" cy="5289550"/>
          </a:xfrm>
        </p:spPr>
        <p:txBody>
          <a:bodyPr/>
          <a:lstStyle/>
          <a:p>
            <a:pPr eaLnBrk="1" hangingPunct="1">
              <a:buFont typeface="Wingdings" panose="05000000000000000000" pitchFamily="2" charset="2"/>
              <a:buNone/>
              <a:defRPr/>
            </a:pPr>
            <a:r>
              <a:rPr lang="fr-FR" sz="2000">
                <a:solidFill>
                  <a:schemeClr val="hlink"/>
                </a:solidFill>
              </a:rPr>
              <a:t>Convergence de toutes les détresses: détresse d’organe, de systèmes, de</a:t>
            </a:r>
          </a:p>
          <a:p>
            <a:pPr eaLnBrk="1" hangingPunct="1">
              <a:buFont typeface="Wingdings" panose="05000000000000000000" pitchFamily="2" charset="2"/>
              <a:buNone/>
              <a:defRPr/>
            </a:pPr>
            <a:r>
              <a:rPr lang="fr-FR" sz="2000">
                <a:solidFill>
                  <a:schemeClr val="hlink"/>
                </a:solidFill>
              </a:rPr>
              <a:t>pathologies</a:t>
            </a:r>
          </a:p>
          <a:p>
            <a:pPr eaLnBrk="1" hangingPunct="1">
              <a:defRPr/>
            </a:pPr>
            <a:endParaRPr lang="fr-FR" smtClean="0"/>
          </a:p>
          <a:p>
            <a:pPr eaLnBrk="1" hangingPunct="1">
              <a:defRPr/>
            </a:pPr>
            <a:endParaRPr lang="fr-FR" smtClean="0"/>
          </a:p>
          <a:p>
            <a:pPr eaLnBrk="1" hangingPunct="1">
              <a:defRPr/>
            </a:pPr>
            <a:endParaRPr lang="fr-FR" smtClean="0"/>
          </a:p>
          <a:p>
            <a:pPr eaLnBrk="1" hangingPunct="1">
              <a:defRPr/>
            </a:pPr>
            <a:endParaRPr lang="fr-FR" smtClean="0"/>
          </a:p>
          <a:p>
            <a:pPr eaLnBrk="1" hangingPunct="1">
              <a:defRPr/>
            </a:pPr>
            <a:endParaRPr lang="fr-FR" smtClean="0"/>
          </a:p>
          <a:p>
            <a:pPr eaLnBrk="1" hangingPunct="1">
              <a:defRPr/>
            </a:pPr>
            <a:endParaRPr lang="fr-FR" smtClean="0"/>
          </a:p>
          <a:p>
            <a:pPr eaLnBrk="1" hangingPunct="1">
              <a:buFont typeface="Wingdings" panose="05000000000000000000" pitchFamily="2" charset="2"/>
              <a:buNone/>
              <a:defRPr/>
            </a:pPr>
            <a:endParaRPr lang="fr-FR" smtClean="0"/>
          </a:p>
        </p:txBody>
      </p:sp>
      <p:sp>
        <p:nvSpPr>
          <p:cNvPr id="4100" name="Oval 4"/>
          <p:cNvSpPr>
            <a:spLocks noChangeArrowheads="1"/>
          </p:cNvSpPr>
          <p:nvPr/>
        </p:nvSpPr>
        <p:spPr bwMode="auto">
          <a:xfrm>
            <a:off x="4295775" y="4508501"/>
            <a:ext cx="3671888" cy="1800225"/>
          </a:xfrm>
          <a:prstGeom prst="ellipse">
            <a:avLst/>
          </a:prstGeom>
          <a:solidFill>
            <a:schemeClr val="accent1"/>
          </a:solidFill>
          <a:ln w="381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endParaRPr lang="fr-FR" sz="1800" b="1">
              <a:solidFill>
                <a:srgbClr val="FFFFFF"/>
              </a:solidFill>
            </a:endParaRPr>
          </a:p>
          <a:p>
            <a:pPr algn="ctr" fontAlgn="base">
              <a:spcBef>
                <a:spcPct val="0"/>
              </a:spcBef>
              <a:spcAft>
                <a:spcPct val="0"/>
              </a:spcAft>
              <a:buClrTx/>
              <a:buSzTx/>
              <a:buFontTx/>
              <a:buNone/>
            </a:pPr>
            <a:r>
              <a:rPr lang="fr-FR" sz="1800" b="1">
                <a:solidFill>
                  <a:srgbClr val="FFFFFF"/>
                </a:solidFill>
              </a:rPr>
              <a:t>INSUFFISANCE RESPIRATOIRE</a:t>
            </a:r>
          </a:p>
          <a:p>
            <a:pPr algn="ctr" fontAlgn="base">
              <a:spcBef>
                <a:spcPct val="0"/>
              </a:spcBef>
              <a:spcAft>
                <a:spcPct val="0"/>
              </a:spcAft>
              <a:buClrTx/>
              <a:buSzTx/>
              <a:buFontTx/>
              <a:buNone/>
            </a:pPr>
            <a:r>
              <a:rPr lang="fr-FR" sz="1800" b="1">
                <a:solidFill>
                  <a:srgbClr val="FFFFFF"/>
                </a:solidFill>
              </a:rPr>
              <a:t>AIGUE</a:t>
            </a:r>
          </a:p>
          <a:p>
            <a:pPr algn="ctr" fontAlgn="base">
              <a:spcBef>
                <a:spcPct val="0"/>
              </a:spcBef>
              <a:spcAft>
                <a:spcPct val="0"/>
              </a:spcAft>
              <a:buClrTx/>
              <a:buSzTx/>
              <a:buFontTx/>
              <a:buNone/>
            </a:pPr>
            <a:r>
              <a:rPr lang="fr-FR" sz="1800" b="1">
                <a:solidFill>
                  <a:srgbClr val="FFFFFF"/>
                </a:solidFill>
              </a:rPr>
              <a:t>DYSPNEE</a:t>
            </a:r>
          </a:p>
        </p:txBody>
      </p:sp>
      <p:sp>
        <p:nvSpPr>
          <p:cNvPr id="4101" name="Rectangle 6"/>
          <p:cNvSpPr>
            <a:spLocks noChangeArrowheads="1"/>
          </p:cNvSpPr>
          <p:nvPr/>
        </p:nvSpPr>
        <p:spPr bwMode="auto">
          <a:xfrm>
            <a:off x="4079875" y="1700214"/>
            <a:ext cx="2736850" cy="865187"/>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400" b="1">
                <a:solidFill>
                  <a:srgbClr val="FFFFFF"/>
                </a:solidFill>
              </a:rPr>
              <a:t>Système respiratoire</a:t>
            </a:r>
          </a:p>
        </p:txBody>
      </p:sp>
      <p:sp>
        <p:nvSpPr>
          <p:cNvPr id="4102" name="Rectangle 8"/>
          <p:cNvSpPr>
            <a:spLocks noChangeArrowheads="1"/>
          </p:cNvSpPr>
          <p:nvPr/>
        </p:nvSpPr>
        <p:spPr bwMode="auto">
          <a:xfrm>
            <a:off x="1847850" y="4149726"/>
            <a:ext cx="1944688" cy="7921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1800" b="1">
                <a:solidFill>
                  <a:srgbClr val="FFFFFF"/>
                </a:solidFill>
              </a:rPr>
              <a:t>Organes</a:t>
            </a:r>
          </a:p>
        </p:txBody>
      </p:sp>
      <p:sp>
        <p:nvSpPr>
          <p:cNvPr id="4103" name="Rectangle 11"/>
          <p:cNvSpPr>
            <a:spLocks noChangeArrowheads="1"/>
          </p:cNvSpPr>
          <p:nvPr/>
        </p:nvSpPr>
        <p:spPr bwMode="auto">
          <a:xfrm>
            <a:off x="7680326" y="2492376"/>
            <a:ext cx="1655763"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1800" b="1">
                <a:solidFill>
                  <a:srgbClr val="FFFFFF"/>
                </a:solidFill>
              </a:rPr>
              <a:t>Autres systèmes</a:t>
            </a:r>
          </a:p>
        </p:txBody>
      </p:sp>
      <p:sp>
        <p:nvSpPr>
          <p:cNvPr id="4104" name="Rectangle 13"/>
          <p:cNvSpPr>
            <a:spLocks noChangeArrowheads="1"/>
          </p:cNvSpPr>
          <p:nvPr/>
        </p:nvSpPr>
        <p:spPr bwMode="auto">
          <a:xfrm>
            <a:off x="2351089" y="2492375"/>
            <a:ext cx="2160587" cy="649288"/>
          </a:xfrm>
          <a:prstGeom prst="rect">
            <a:avLst/>
          </a:prstGeom>
          <a:solidFill>
            <a:srgbClr val="FF66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1800" b="1">
                <a:solidFill>
                  <a:srgbClr val="FFFFFF"/>
                </a:solidFill>
              </a:rPr>
              <a:t>Système</a:t>
            </a:r>
          </a:p>
          <a:p>
            <a:pPr algn="ctr" fontAlgn="base">
              <a:spcBef>
                <a:spcPct val="0"/>
              </a:spcBef>
              <a:spcAft>
                <a:spcPct val="0"/>
              </a:spcAft>
              <a:buClrTx/>
              <a:buSzTx/>
              <a:buFontTx/>
              <a:buNone/>
            </a:pPr>
            <a:r>
              <a:rPr lang="fr-FR" sz="1800" b="1">
                <a:solidFill>
                  <a:srgbClr val="FFFFFF"/>
                </a:solidFill>
              </a:rPr>
              <a:t>cardio-circulatoire</a:t>
            </a:r>
          </a:p>
        </p:txBody>
      </p:sp>
      <p:sp>
        <p:nvSpPr>
          <p:cNvPr id="4105" name="Rectangle 15"/>
          <p:cNvSpPr>
            <a:spLocks noChangeArrowheads="1"/>
          </p:cNvSpPr>
          <p:nvPr/>
        </p:nvSpPr>
        <p:spPr bwMode="auto">
          <a:xfrm>
            <a:off x="8832850" y="4076700"/>
            <a:ext cx="1512888" cy="6477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1800" b="1">
                <a:solidFill>
                  <a:srgbClr val="FFFFFF"/>
                </a:solidFill>
              </a:rPr>
              <a:t>Pathologies</a:t>
            </a:r>
          </a:p>
        </p:txBody>
      </p:sp>
      <p:sp>
        <p:nvSpPr>
          <p:cNvPr id="443409" name="Line 17"/>
          <p:cNvSpPr>
            <a:spLocks noChangeShapeType="1"/>
          </p:cNvSpPr>
          <p:nvPr/>
        </p:nvSpPr>
        <p:spPr bwMode="auto">
          <a:xfrm>
            <a:off x="5448301" y="2924176"/>
            <a:ext cx="504825" cy="1368425"/>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43410" name="Line 18"/>
          <p:cNvSpPr>
            <a:spLocks noChangeShapeType="1"/>
          </p:cNvSpPr>
          <p:nvPr/>
        </p:nvSpPr>
        <p:spPr bwMode="auto">
          <a:xfrm flipH="1">
            <a:off x="6816725" y="3429000"/>
            <a:ext cx="647700" cy="935038"/>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43411" name="Line 19"/>
          <p:cNvSpPr>
            <a:spLocks noChangeShapeType="1"/>
          </p:cNvSpPr>
          <p:nvPr/>
        </p:nvSpPr>
        <p:spPr bwMode="auto">
          <a:xfrm flipH="1">
            <a:off x="7896226" y="4652964"/>
            <a:ext cx="720725" cy="287337"/>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443412" name="Line 20"/>
          <p:cNvSpPr>
            <a:spLocks noChangeShapeType="1"/>
          </p:cNvSpPr>
          <p:nvPr/>
        </p:nvSpPr>
        <p:spPr bwMode="auto">
          <a:xfrm>
            <a:off x="4008438" y="4437063"/>
            <a:ext cx="647700" cy="215900"/>
          </a:xfrm>
          <a:prstGeom prst="line">
            <a:avLst/>
          </a:prstGeom>
          <a:noFill/>
          <a:ln w="508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Tree>
    <p:extLst>
      <p:ext uri="{BB962C8B-B14F-4D97-AF65-F5344CB8AC3E}">
        <p14:creationId xmlns:p14="http://schemas.microsoft.com/office/powerpoint/2010/main" val="3008985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Rot="1" noChangeArrowheads="1"/>
          </p:cNvSpPr>
          <p:nvPr>
            <p:ph type="title"/>
          </p:nvPr>
        </p:nvSpPr>
        <p:spPr>
          <a:xfrm>
            <a:off x="1981200" y="274639"/>
            <a:ext cx="8229600" cy="706437"/>
          </a:xfrm>
        </p:spPr>
        <p:txBody>
          <a:bodyPr/>
          <a:lstStyle/>
          <a:p>
            <a:pPr algn="l" eaLnBrk="1" hangingPunct="1">
              <a:defRPr/>
            </a:pPr>
            <a:r>
              <a:rPr lang="fr-FR" sz="2800" dirty="0">
                <a:solidFill>
                  <a:schemeClr val="hlink"/>
                </a:solidFill>
              </a:rPr>
              <a:t>IRA : diversité étiologique</a:t>
            </a:r>
          </a:p>
        </p:txBody>
      </p:sp>
      <p:sp>
        <p:nvSpPr>
          <p:cNvPr id="445443" name="Rectangle 3"/>
          <p:cNvSpPr>
            <a:spLocks noGrp="1" noChangeArrowheads="1"/>
          </p:cNvSpPr>
          <p:nvPr>
            <p:ph type="body" idx="1"/>
          </p:nvPr>
        </p:nvSpPr>
        <p:spPr>
          <a:xfrm>
            <a:off x="1992314" y="981076"/>
            <a:ext cx="8218487" cy="5688013"/>
          </a:xfrm>
        </p:spPr>
        <p:txBody>
          <a:bodyPr/>
          <a:lstStyle/>
          <a:p>
            <a:pPr eaLnBrk="1" hangingPunct="1">
              <a:lnSpc>
                <a:spcPct val="90000"/>
              </a:lnSpc>
              <a:buFont typeface="Wingdings" panose="05000000000000000000" pitchFamily="2" charset="2"/>
              <a:buNone/>
              <a:defRPr/>
            </a:pPr>
            <a:r>
              <a:rPr lang="fr-FR" sz="1400" dirty="0"/>
              <a:t>	</a:t>
            </a:r>
          </a:p>
          <a:p>
            <a:pPr eaLnBrk="1" hangingPunct="1">
              <a:lnSpc>
                <a:spcPct val="90000"/>
              </a:lnSpc>
              <a:buFont typeface="Wingdings" panose="05000000000000000000" pitchFamily="2" charset="2"/>
              <a:buNone/>
              <a:defRPr/>
            </a:pPr>
            <a:r>
              <a:rPr lang="fr-FR" sz="1400" dirty="0"/>
              <a:t>	Comas</a:t>
            </a:r>
          </a:p>
          <a:p>
            <a:pPr eaLnBrk="1" hangingPunct="1">
              <a:lnSpc>
                <a:spcPct val="90000"/>
              </a:lnSpc>
              <a:buFont typeface="Wingdings" panose="05000000000000000000" pitchFamily="2" charset="2"/>
              <a:buNone/>
              <a:defRPr/>
            </a:pPr>
            <a:r>
              <a:rPr lang="fr-FR" sz="1400" dirty="0"/>
              <a:t>	Intoxications</a:t>
            </a:r>
          </a:p>
          <a:p>
            <a:pPr eaLnBrk="1" hangingPunct="1">
              <a:lnSpc>
                <a:spcPct val="90000"/>
              </a:lnSpc>
              <a:buFont typeface="Wingdings" panose="05000000000000000000" pitchFamily="2" charset="2"/>
              <a:buNone/>
              <a:defRPr/>
            </a:pPr>
            <a:endParaRPr lang="fr-FR" sz="1400" dirty="0"/>
          </a:p>
          <a:p>
            <a:pPr eaLnBrk="1" hangingPunct="1">
              <a:lnSpc>
                <a:spcPct val="90000"/>
              </a:lnSpc>
              <a:buFont typeface="Wingdings" panose="05000000000000000000" pitchFamily="2" charset="2"/>
              <a:buNone/>
              <a:defRPr/>
            </a:pPr>
            <a:r>
              <a:rPr lang="fr-FR" sz="1400" dirty="0"/>
              <a:t>	</a:t>
            </a:r>
          </a:p>
          <a:p>
            <a:pPr eaLnBrk="1" hangingPunct="1">
              <a:lnSpc>
                <a:spcPct val="90000"/>
              </a:lnSpc>
              <a:buFont typeface="Wingdings" panose="05000000000000000000" pitchFamily="2" charset="2"/>
              <a:buNone/>
              <a:defRPr/>
            </a:pPr>
            <a:r>
              <a:rPr lang="fr-FR" sz="1400" dirty="0"/>
              <a:t>		PRN</a:t>
            </a:r>
          </a:p>
          <a:p>
            <a:pPr eaLnBrk="1" hangingPunct="1">
              <a:lnSpc>
                <a:spcPct val="90000"/>
              </a:lnSpc>
              <a:buFont typeface="Wingdings" panose="05000000000000000000" pitchFamily="2" charset="2"/>
              <a:buNone/>
              <a:defRPr/>
            </a:pPr>
            <a:r>
              <a:rPr lang="fr-FR" sz="1400" dirty="0"/>
              <a:t>		Myopathies</a:t>
            </a:r>
          </a:p>
          <a:p>
            <a:pPr eaLnBrk="1" hangingPunct="1">
              <a:lnSpc>
                <a:spcPct val="90000"/>
              </a:lnSpc>
              <a:buFont typeface="Wingdings" panose="05000000000000000000" pitchFamily="2" charset="2"/>
              <a:buNone/>
              <a:defRPr/>
            </a:pPr>
            <a:r>
              <a:rPr lang="fr-FR" sz="1400" dirty="0"/>
              <a:t>		Myasthénie</a:t>
            </a:r>
          </a:p>
          <a:p>
            <a:pPr eaLnBrk="1" hangingPunct="1">
              <a:lnSpc>
                <a:spcPct val="90000"/>
              </a:lnSpc>
              <a:buFont typeface="Wingdings" panose="05000000000000000000" pitchFamily="2" charset="2"/>
              <a:buNone/>
              <a:defRPr/>
            </a:pPr>
            <a:endParaRPr lang="fr-FR" sz="1400" dirty="0"/>
          </a:p>
          <a:p>
            <a:pPr eaLnBrk="1" hangingPunct="1">
              <a:lnSpc>
                <a:spcPct val="90000"/>
              </a:lnSpc>
              <a:buFont typeface="Wingdings" panose="05000000000000000000" pitchFamily="2" charset="2"/>
              <a:buNone/>
              <a:defRPr/>
            </a:pPr>
            <a:endParaRPr lang="fr-FR" sz="1400" dirty="0"/>
          </a:p>
          <a:p>
            <a:pPr eaLnBrk="1" hangingPunct="1">
              <a:lnSpc>
                <a:spcPct val="90000"/>
              </a:lnSpc>
              <a:buFont typeface="Wingdings" panose="05000000000000000000" pitchFamily="2" charset="2"/>
              <a:buNone/>
              <a:defRPr/>
            </a:pPr>
            <a:r>
              <a:rPr lang="fr-FR" sz="1400" dirty="0"/>
              <a:t>		</a:t>
            </a:r>
          </a:p>
          <a:p>
            <a:pPr eaLnBrk="1" hangingPunct="1">
              <a:lnSpc>
                <a:spcPct val="90000"/>
              </a:lnSpc>
              <a:buFont typeface="Wingdings" panose="05000000000000000000" pitchFamily="2" charset="2"/>
              <a:buNone/>
              <a:defRPr/>
            </a:pPr>
            <a:r>
              <a:rPr lang="fr-FR" sz="1400" dirty="0"/>
              <a:t>		Traumatismes</a:t>
            </a:r>
          </a:p>
          <a:p>
            <a:pPr eaLnBrk="1" hangingPunct="1">
              <a:lnSpc>
                <a:spcPct val="90000"/>
              </a:lnSpc>
              <a:buFont typeface="Wingdings" panose="05000000000000000000" pitchFamily="2" charset="2"/>
              <a:buNone/>
              <a:defRPr/>
            </a:pPr>
            <a:r>
              <a:rPr lang="fr-FR" sz="1400" dirty="0"/>
              <a:t>		Pleurésie</a:t>
            </a:r>
          </a:p>
          <a:p>
            <a:pPr eaLnBrk="1" hangingPunct="1">
              <a:lnSpc>
                <a:spcPct val="90000"/>
              </a:lnSpc>
              <a:buFont typeface="Wingdings" panose="05000000000000000000" pitchFamily="2" charset="2"/>
              <a:buNone/>
              <a:defRPr/>
            </a:pPr>
            <a:r>
              <a:rPr lang="fr-FR" sz="1400" dirty="0"/>
              <a:t>		PNO</a:t>
            </a:r>
          </a:p>
          <a:p>
            <a:pPr eaLnBrk="1" hangingPunct="1">
              <a:lnSpc>
                <a:spcPct val="90000"/>
              </a:lnSpc>
              <a:buFont typeface="Wingdings" panose="05000000000000000000" pitchFamily="2" charset="2"/>
              <a:buNone/>
              <a:defRPr/>
            </a:pPr>
            <a:endParaRPr lang="fr-FR" sz="1400" dirty="0"/>
          </a:p>
          <a:p>
            <a:pPr eaLnBrk="1" hangingPunct="1">
              <a:lnSpc>
                <a:spcPct val="90000"/>
              </a:lnSpc>
              <a:buFont typeface="Wingdings" panose="05000000000000000000" pitchFamily="2" charset="2"/>
              <a:buNone/>
              <a:defRPr/>
            </a:pPr>
            <a:r>
              <a:rPr lang="fr-FR" sz="1400" dirty="0"/>
              <a:t>			Laryngites</a:t>
            </a:r>
          </a:p>
          <a:p>
            <a:pPr eaLnBrk="1" hangingPunct="1">
              <a:lnSpc>
                <a:spcPct val="90000"/>
              </a:lnSpc>
              <a:buFont typeface="Wingdings" panose="05000000000000000000" pitchFamily="2" charset="2"/>
              <a:buNone/>
              <a:defRPr/>
            </a:pPr>
            <a:r>
              <a:rPr lang="fr-FR" sz="1400" dirty="0"/>
              <a:t>			Asthme</a:t>
            </a:r>
          </a:p>
          <a:p>
            <a:pPr eaLnBrk="1" hangingPunct="1">
              <a:lnSpc>
                <a:spcPct val="90000"/>
              </a:lnSpc>
              <a:buFont typeface="Wingdings" panose="05000000000000000000" pitchFamily="2" charset="2"/>
              <a:buNone/>
              <a:defRPr/>
            </a:pPr>
            <a:r>
              <a:rPr lang="fr-FR" sz="1400" dirty="0"/>
              <a:t>			Sténose</a:t>
            </a:r>
          </a:p>
          <a:p>
            <a:pPr eaLnBrk="1" hangingPunct="1">
              <a:lnSpc>
                <a:spcPct val="90000"/>
              </a:lnSpc>
              <a:buFont typeface="Wingdings" panose="05000000000000000000" pitchFamily="2" charset="2"/>
              <a:buNone/>
              <a:defRPr/>
            </a:pPr>
            <a:r>
              <a:rPr lang="fr-FR" sz="1400" dirty="0"/>
              <a:t>			Encombrement</a:t>
            </a:r>
          </a:p>
          <a:p>
            <a:pPr eaLnBrk="1" hangingPunct="1">
              <a:lnSpc>
                <a:spcPct val="90000"/>
              </a:lnSpc>
              <a:buFont typeface="Wingdings" panose="05000000000000000000" pitchFamily="2" charset="2"/>
              <a:buNone/>
              <a:defRPr/>
            </a:pPr>
            <a:r>
              <a:rPr lang="fr-FR" sz="1400" dirty="0"/>
              <a:t>						</a:t>
            </a:r>
          </a:p>
          <a:p>
            <a:pPr eaLnBrk="1" hangingPunct="1">
              <a:lnSpc>
                <a:spcPct val="90000"/>
              </a:lnSpc>
              <a:buFont typeface="Wingdings" panose="05000000000000000000" pitchFamily="2" charset="2"/>
              <a:buNone/>
              <a:defRPr/>
            </a:pPr>
            <a:r>
              <a:rPr lang="fr-FR" sz="1400" dirty="0"/>
              <a:t>			Infections pulmonaires</a:t>
            </a:r>
          </a:p>
          <a:p>
            <a:pPr eaLnBrk="1" hangingPunct="1">
              <a:lnSpc>
                <a:spcPct val="90000"/>
              </a:lnSpc>
              <a:buFont typeface="Wingdings" panose="05000000000000000000" pitchFamily="2" charset="2"/>
              <a:buNone/>
              <a:defRPr/>
            </a:pPr>
            <a:r>
              <a:rPr lang="fr-FR" sz="1400" dirty="0"/>
              <a:t>			</a:t>
            </a:r>
            <a:endParaRPr lang="fr-FR" sz="1400" dirty="0" smtClean="0">
              <a:solidFill>
                <a:srgbClr val="FF0000"/>
              </a:solidFill>
            </a:endParaRPr>
          </a:p>
          <a:p>
            <a:pPr eaLnBrk="1" hangingPunct="1">
              <a:lnSpc>
                <a:spcPct val="90000"/>
              </a:lnSpc>
              <a:buFont typeface="Wingdings" panose="05000000000000000000" pitchFamily="2" charset="2"/>
              <a:buNone/>
              <a:defRPr/>
            </a:pPr>
            <a:r>
              <a:rPr lang="fr-FR" sz="1400" dirty="0" smtClean="0"/>
              <a:t>			Maladies chroniques</a:t>
            </a:r>
            <a:endParaRPr lang="fr-FR" sz="1400" dirty="0"/>
          </a:p>
        </p:txBody>
      </p:sp>
      <p:sp>
        <p:nvSpPr>
          <p:cNvPr id="5124" name="Rectangle 4"/>
          <p:cNvSpPr>
            <a:spLocks noChangeArrowheads="1"/>
          </p:cNvSpPr>
          <p:nvPr/>
        </p:nvSpPr>
        <p:spPr bwMode="auto">
          <a:xfrm>
            <a:off x="3503614" y="1196976"/>
            <a:ext cx="3240087"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000" b="1">
                <a:solidFill>
                  <a:srgbClr val="FFFFFF"/>
                </a:solidFill>
              </a:rPr>
              <a:t>Commande respiratoire</a:t>
            </a:r>
          </a:p>
          <a:p>
            <a:pPr algn="ctr" fontAlgn="base">
              <a:spcBef>
                <a:spcPct val="0"/>
              </a:spcBef>
              <a:spcAft>
                <a:spcPct val="0"/>
              </a:spcAft>
              <a:buClrTx/>
              <a:buSzTx/>
              <a:buFontTx/>
              <a:buNone/>
            </a:pPr>
            <a:r>
              <a:rPr lang="fr-FR" sz="1600" b="1">
                <a:solidFill>
                  <a:srgbClr val="FFFFFF"/>
                </a:solidFill>
              </a:rPr>
              <a:t> </a:t>
            </a:r>
            <a:r>
              <a:rPr lang="fr-FR" sz="1600">
                <a:solidFill>
                  <a:srgbClr val="FFFFFF"/>
                </a:solidFill>
              </a:rPr>
              <a:t>centres bulbo-protubérenciels</a:t>
            </a:r>
          </a:p>
        </p:txBody>
      </p:sp>
      <p:sp>
        <p:nvSpPr>
          <p:cNvPr id="5125" name="Rectangle 6"/>
          <p:cNvSpPr>
            <a:spLocks noChangeArrowheads="1"/>
          </p:cNvSpPr>
          <p:nvPr/>
        </p:nvSpPr>
        <p:spPr bwMode="auto">
          <a:xfrm>
            <a:off x="3935414" y="2133600"/>
            <a:ext cx="3240087"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000" b="1" dirty="0">
                <a:solidFill>
                  <a:srgbClr val="FFFFFF"/>
                </a:solidFill>
              </a:rPr>
              <a:t>Appareil de transmission</a:t>
            </a:r>
          </a:p>
          <a:p>
            <a:pPr algn="ctr" fontAlgn="base">
              <a:spcBef>
                <a:spcPct val="0"/>
              </a:spcBef>
              <a:spcAft>
                <a:spcPct val="0"/>
              </a:spcAft>
              <a:buClrTx/>
              <a:buSzTx/>
              <a:buFontTx/>
              <a:buNone/>
            </a:pPr>
            <a:r>
              <a:rPr lang="fr-FR" sz="1800" dirty="0">
                <a:solidFill>
                  <a:srgbClr val="FFFFFF"/>
                </a:solidFill>
              </a:rPr>
              <a:t>Neurologique et neuromusculaire</a:t>
            </a:r>
          </a:p>
        </p:txBody>
      </p:sp>
      <p:sp>
        <p:nvSpPr>
          <p:cNvPr id="5126" name="Rectangle 8"/>
          <p:cNvSpPr>
            <a:spLocks noChangeArrowheads="1"/>
          </p:cNvSpPr>
          <p:nvPr/>
        </p:nvSpPr>
        <p:spPr bwMode="auto">
          <a:xfrm>
            <a:off x="4224338" y="3068638"/>
            <a:ext cx="2735262"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1800" b="1">
                <a:solidFill>
                  <a:srgbClr val="FFFFFF"/>
                </a:solidFill>
              </a:rPr>
              <a:t>Appareil ventilatoire</a:t>
            </a:r>
          </a:p>
        </p:txBody>
      </p:sp>
      <p:sp>
        <p:nvSpPr>
          <p:cNvPr id="5127" name="Rectangle 10"/>
          <p:cNvSpPr>
            <a:spLocks noChangeArrowheads="1"/>
          </p:cNvSpPr>
          <p:nvPr/>
        </p:nvSpPr>
        <p:spPr bwMode="auto">
          <a:xfrm>
            <a:off x="4367213" y="3716339"/>
            <a:ext cx="4392612"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000" b="1">
                <a:solidFill>
                  <a:srgbClr val="FFFFFF"/>
                </a:solidFill>
              </a:rPr>
              <a:t>Cage thoracique</a:t>
            </a:r>
          </a:p>
        </p:txBody>
      </p:sp>
      <p:sp>
        <p:nvSpPr>
          <p:cNvPr id="5128" name="Rectangle 12"/>
          <p:cNvSpPr>
            <a:spLocks noChangeArrowheads="1"/>
          </p:cNvSpPr>
          <p:nvPr/>
        </p:nvSpPr>
        <p:spPr bwMode="auto">
          <a:xfrm>
            <a:off x="5232401" y="4581525"/>
            <a:ext cx="3889375"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000" b="1">
                <a:solidFill>
                  <a:srgbClr val="FFFFFF"/>
                </a:solidFill>
              </a:rPr>
              <a:t>Voies aériennes</a:t>
            </a:r>
          </a:p>
        </p:txBody>
      </p:sp>
      <p:sp>
        <p:nvSpPr>
          <p:cNvPr id="5129" name="Rectangle 14"/>
          <p:cNvSpPr>
            <a:spLocks noChangeArrowheads="1"/>
          </p:cNvSpPr>
          <p:nvPr/>
        </p:nvSpPr>
        <p:spPr bwMode="auto">
          <a:xfrm>
            <a:off x="5808663" y="5661026"/>
            <a:ext cx="3168650"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Garamond" panose="02020404030301010803" pitchFamily="18" charset="0"/>
                <a:cs typeface="Arial" panose="020B0604020202020204" pitchFamily="34" charset="0"/>
              </a:defRPr>
            </a:lvl1pPr>
            <a:lvl2pPr marL="742950" indent="-285750">
              <a:spcBef>
                <a:spcPct val="20000"/>
              </a:spcBef>
              <a:buClr>
                <a:schemeClr val="accent2"/>
              </a:buClr>
              <a:buSzPct val="70000"/>
              <a:buFont typeface="Wingdings" panose="05000000000000000000" pitchFamily="2" charset="2"/>
              <a:buChar char="n"/>
              <a:defRPr sz="2800">
                <a:solidFill>
                  <a:schemeClr val="tx1"/>
                </a:solidFill>
                <a:latin typeface="Garamond" panose="02020404030301010803" pitchFamily="18" charset="0"/>
                <a:cs typeface="Arial" panose="020B0604020202020204" pitchFamily="34" charset="0"/>
              </a:defRPr>
            </a:lvl2pPr>
            <a:lvl3pPr marL="1143000" indent="-228600">
              <a:spcBef>
                <a:spcPct val="20000"/>
              </a:spcBef>
              <a:buClr>
                <a:schemeClr val="tx2"/>
              </a:buClr>
              <a:buSzPct val="70000"/>
              <a:buFont typeface="Wingdings" panose="05000000000000000000" pitchFamily="2" charset="2"/>
              <a:buChar char="n"/>
              <a:defRPr sz="2400">
                <a:solidFill>
                  <a:schemeClr val="tx1"/>
                </a:solidFill>
                <a:latin typeface="Garamond" panose="02020404030301010803" pitchFamily="18"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Garamond" panose="02020404030301010803" pitchFamily="18" charset="0"/>
                <a:cs typeface="Arial" panose="020B0604020202020204" pitchFamily="34" charset="0"/>
              </a:defRPr>
            </a:lvl9pPr>
          </a:lstStyle>
          <a:p>
            <a:pPr algn="ctr" fontAlgn="base">
              <a:spcBef>
                <a:spcPct val="0"/>
              </a:spcBef>
              <a:spcAft>
                <a:spcPct val="0"/>
              </a:spcAft>
              <a:buClrTx/>
              <a:buSzTx/>
              <a:buFontTx/>
              <a:buNone/>
            </a:pPr>
            <a:r>
              <a:rPr lang="fr-FR" sz="2000" b="1">
                <a:solidFill>
                  <a:srgbClr val="FFFFFF"/>
                </a:solidFill>
              </a:rPr>
              <a:t>Parenchyme pulmonaire</a:t>
            </a:r>
          </a:p>
        </p:txBody>
      </p:sp>
      <p:sp>
        <p:nvSpPr>
          <p:cNvPr id="445456" name="Line 16"/>
          <p:cNvSpPr>
            <a:spLocks noChangeShapeType="1"/>
          </p:cNvSpPr>
          <p:nvPr/>
        </p:nvSpPr>
        <p:spPr bwMode="auto">
          <a:xfrm>
            <a:off x="6672264" y="1412875"/>
            <a:ext cx="2160587" cy="4895850"/>
          </a:xfrm>
          <a:prstGeom prst="line">
            <a:avLst/>
          </a:prstGeom>
          <a:noFill/>
          <a:ln w="381000">
            <a:solidFill>
              <a:schemeClr val="hlink">
                <a:alpha val="45000"/>
              </a:schemeClr>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defRPr/>
            </a:pPr>
            <a:endParaRPr lang="fr-FR" sz="2400">
              <a:solidFill>
                <a:srgbClr val="FFFFFF"/>
              </a:solidFill>
              <a:effectLst>
                <a:outerShdw blurRad="38100" dist="38100" dir="2700000" algn="tl">
                  <a:srgbClr val="000000">
                    <a:alpha val="43137"/>
                  </a:srgbClr>
                </a:outerShdw>
              </a:effectLst>
              <a:latin typeface="Times New Roman" panose="02020603050405020304" pitchFamily="18" charset="0"/>
            </a:endParaRPr>
          </a:p>
        </p:txBody>
      </p:sp>
      <p:sp>
        <p:nvSpPr>
          <p:cNvPr id="3" name="ZoneTexte 2"/>
          <p:cNvSpPr txBox="1"/>
          <p:nvPr/>
        </p:nvSpPr>
        <p:spPr>
          <a:xfrm>
            <a:off x="10110882" y="5858531"/>
            <a:ext cx="1385047" cy="523220"/>
          </a:xfrm>
          <a:prstGeom prst="rect">
            <a:avLst/>
          </a:prstGeom>
          <a:noFill/>
        </p:spPr>
        <p:txBody>
          <a:bodyPr wrap="square" rtlCol="0">
            <a:spAutoFit/>
          </a:bodyPr>
          <a:lstStyle/>
          <a:p>
            <a:r>
              <a:rPr lang="fr-FR" sz="2800" dirty="0" smtClean="0">
                <a:solidFill>
                  <a:srgbClr val="FF0000"/>
                </a:solidFill>
              </a:rPr>
              <a:t>cœur</a:t>
            </a:r>
            <a:endParaRPr lang="fr-FR" sz="2800" dirty="0">
              <a:solidFill>
                <a:srgbClr val="FF0000"/>
              </a:solidFill>
            </a:endParaRPr>
          </a:p>
        </p:txBody>
      </p:sp>
      <p:cxnSp>
        <p:nvCxnSpPr>
          <p:cNvPr id="5" name="Connecteur droit avec flèche 4"/>
          <p:cNvCxnSpPr/>
          <p:nvPr/>
        </p:nvCxnSpPr>
        <p:spPr bwMode="auto">
          <a:xfrm flipH="1" flipV="1">
            <a:off x="8944351" y="6114025"/>
            <a:ext cx="1040746" cy="6116"/>
          </a:xfrm>
          <a:prstGeom prst="straightConnector1">
            <a:avLst/>
          </a:prstGeom>
          <a:solidFill>
            <a:schemeClr val="accent1"/>
          </a:solidFill>
          <a:ln w="635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24581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858557"/>
          </a:xfrm>
        </p:spPr>
        <p:txBody>
          <a:bodyPr>
            <a:normAutofit/>
          </a:bodyPr>
          <a:lstStyle/>
          <a:p>
            <a:r>
              <a:rPr lang="fr-FR" sz="2800" dirty="0" smtClean="0">
                <a:solidFill>
                  <a:schemeClr val="hlink"/>
                </a:solidFill>
              </a:rPr>
              <a:t>IRA : diversité étiologique</a:t>
            </a:r>
            <a:endParaRPr lang="fr-FR" sz="2800" dirty="0"/>
          </a:p>
        </p:txBody>
      </p:sp>
      <p:sp>
        <p:nvSpPr>
          <p:cNvPr id="3" name="Espace réservé du contenu 2"/>
          <p:cNvSpPr>
            <a:spLocks noGrp="1"/>
          </p:cNvSpPr>
          <p:nvPr>
            <p:ph idx="1"/>
          </p:nvPr>
        </p:nvSpPr>
        <p:spPr>
          <a:xfrm>
            <a:off x="838200" y="1476001"/>
            <a:ext cx="10515600" cy="4709646"/>
          </a:xfrm>
        </p:spPr>
        <p:txBody>
          <a:bodyPr>
            <a:normAutofit/>
          </a:bodyPr>
          <a:lstStyle/>
          <a:p>
            <a:r>
              <a:rPr lang="fr-FR" sz="2000" u="sng" dirty="0" smtClean="0"/>
              <a:t>Atteinte de la commande </a:t>
            </a:r>
            <a:r>
              <a:rPr lang="fr-FR" sz="2000" dirty="0" smtClean="0"/>
              <a:t>et des centres bulbo- </a:t>
            </a:r>
            <a:r>
              <a:rPr lang="fr-FR" sz="2000" dirty="0" err="1" smtClean="0"/>
              <a:t>protubéranciels</a:t>
            </a:r>
            <a:endParaRPr lang="fr-FR" sz="2000" dirty="0" smtClean="0"/>
          </a:p>
          <a:p>
            <a:pPr lvl="2"/>
            <a:r>
              <a:rPr lang="fr-FR" dirty="0" smtClean="0"/>
              <a:t>Comas, intoxications</a:t>
            </a:r>
          </a:p>
          <a:p>
            <a:r>
              <a:rPr lang="fr-FR" sz="2000" u="sng" dirty="0" smtClean="0"/>
              <a:t>Appareil de transmission neurologique </a:t>
            </a:r>
            <a:r>
              <a:rPr lang="fr-FR" sz="2000" dirty="0" smtClean="0"/>
              <a:t>et neuromusculaire</a:t>
            </a:r>
          </a:p>
          <a:p>
            <a:pPr lvl="1"/>
            <a:r>
              <a:rPr lang="fr-FR" sz="2000" dirty="0" smtClean="0"/>
              <a:t>PRN, myopathies, myasthénie</a:t>
            </a:r>
          </a:p>
          <a:p>
            <a:r>
              <a:rPr lang="fr-FR" sz="2000" u="sng" dirty="0" smtClean="0"/>
              <a:t>Appareil </a:t>
            </a:r>
            <a:r>
              <a:rPr lang="fr-FR" sz="2000" u="sng" dirty="0" err="1" smtClean="0"/>
              <a:t>ventilatoire</a:t>
            </a:r>
            <a:endParaRPr lang="fr-FR" sz="2000" u="sng" dirty="0" smtClean="0"/>
          </a:p>
          <a:p>
            <a:pPr lvl="1"/>
            <a:r>
              <a:rPr lang="fr-FR" sz="2000" dirty="0" smtClean="0"/>
              <a:t>cage thoracique: Traumatisme </a:t>
            </a:r>
            <a:r>
              <a:rPr lang="fr-FR" sz="2000" dirty="0" err="1" smtClean="0"/>
              <a:t>toracique</a:t>
            </a:r>
            <a:r>
              <a:rPr lang="fr-FR" sz="2000" dirty="0" smtClean="0"/>
              <a:t>, pleurésie, pneumothorax</a:t>
            </a:r>
          </a:p>
          <a:p>
            <a:pPr lvl="1"/>
            <a:endParaRPr lang="fr-FR" sz="2000" dirty="0" smtClean="0"/>
          </a:p>
          <a:p>
            <a:pPr lvl="1"/>
            <a:r>
              <a:rPr lang="fr-FR" sz="2000" dirty="0" smtClean="0"/>
              <a:t> voies aériennes: Laryngites aigues, asthme, sténoses trachéales, corps </a:t>
            </a:r>
            <a:r>
              <a:rPr lang="fr-FR" sz="2000" dirty="0" err="1" smtClean="0"/>
              <a:t>etranger</a:t>
            </a:r>
            <a:r>
              <a:rPr lang="fr-FR" sz="2000" dirty="0" smtClean="0"/>
              <a:t>, BPCO, encombrement bronchique</a:t>
            </a:r>
          </a:p>
          <a:p>
            <a:pPr lvl="1"/>
            <a:endParaRPr lang="fr-FR" sz="2000" dirty="0" smtClean="0"/>
          </a:p>
          <a:p>
            <a:pPr lvl="1"/>
            <a:r>
              <a:rPr lang="fr-FR" sz="2000" dirty="0" smtClean="0"/>
              <a:t>parenchyme pulmonaire : infection pulmonaire aigue, atteinte chronique du parenchyme ( fibrose), œdème pulmonaire d’origine cardiaque</a:t>
            </a:r>
          </a:p>
          <a:p>
            <a:endParaRPr lang="fr-FR" sz="2000" dirty="0" smtClean="0"/>
          </a:p>
          <a:p>
            <a:pPr lvl="1"/>
            <a:endParaRPr lang="fr-FR" sz="2000" dirty="0"/>
          </a:p>
        </p:txBody>
      </p:sp>
      <p:cxnSp>
        <p:nvCxnSpPr>
          <p:cNvPr id="5" name="Connecteur droit 4"/>
          <p:cNvCxnSpPr/>
          <p:nvPr/>
        </p:nvCxnSpPr>
        <p:spPr>
          <a:xfrm>
            <a:off x="1097280" y="3775934"/>
            <a:ext cx="32273" cy="1947134"/>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160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387910"/>
          </a:xfrm>
        </p:spPr>
        <p:txBody>
          <a:bodyPr>
            <a:noAutofit/>
          </a:bodyPr>
          <a:lstStyle/>
          <a:p>
            <a:r>
              <a:rPr lang="fr-FR" sz="3200" dirty="0" smtClean="0">
                <a:solidFill>
                  <a:srgbClr val="0070C0"/>
                </a:solidFill>
              </a:rPr>
              <a:t>Reconnaitre l’IRA </a:t>
            </a:r>
            <a:endParaRPr lang="fr-FR" sz="3200" dirty="0">
              <a:solidFill>
                <a:srgbClr val="0070C0"/>
              </a:solidFill>
            </a:endParaRPr>
          </a:p>
        </p:txBody>
      </p:sp>
      <p:sp>
        <p:nvSpPr>
          <p:cNvPr id="3" name="Espace réservé du contenu 2"/>
          <p:cNvSpPr>
            <a:spLocks noGrp="1"/>
          </p:cNvSpPr>
          <p:nvPr>
            <p:ph idx="1"/>
          </p:nvPr>
        </p:nvSpPr>
        <p:spPr>
          <a:xfrm>
            <a:off x="838200" y="860612"/>
            <a:ext cx="10515600" cy="5607423"/>
          </a:xfrm>
        </p:spPr>
        <p:txBody>
          <a:bodyPr/>
          <a:lstStyle/>
          <a:p>
            <a:r>
              <a:rPr lang="fr-FR" u="sng" dirty="0" smtClean="0">
                <a:solidFill>
                  <a:srgbClr val="C00000"/>
                </a:solidFill>
              </a:rPr>
              <a:t>Signes respiratoires</a:t>
            </a:r>
          </a:p>
          <a:p>
            <a:pPr lvl="1"/>
            <a:r>
              <a:rPr lang="fr-FR" dirty="0" smtClean="0"/>
              <a:t>Tachypnée, </a:t>
            </a:r>
            <a:r>
              <a:rPr lang="fr-FR" dirty="0" err="1" smtClean="0"/>
              <a:t>bradypnée</a:t>
            </a:r>
            <a:r>
              <a:rPr lang="fr-FR" dirty="0" smtClean="0"/>
              <a:t>, BAN, tirage</a:t>
            </a:r>
          </a:p>
          <a:p>
            <a:r>
              <a:rPr lang="fr-FR" dirty="0" smtClean="0">
                <a:solidFill>
                  <a:srgbClr val="C00000"/>
                </a:solidFill>
              </a:rPr>
              <a:t>Signes cutanés</a:t>
            </a:r>
          </a:p>
          <a:p>
            <a:pPr lvl="1"/>
            <a:r>
              <a:rPr lang="fr-FR" dirty="0" smtClean="0"/>
              <a:t>Cyanose HB réduite &gt; 5 gr / 100 ml, SaO2 &lt; 90 %</a:t>
            </a:r>
          </a:p>
          <a:p>
            <a:pPr lvl="1"/>
            <a:r>
              <a:rPr lang="fr-FR" dirty="0" smtClean="0"/>
              <a:t>Cas de la polyglobulie en cas de BPCO</a:t>
            </a:r>
          </a:p>
          <a:p>
            <a:r>
              <a:rPr lang="fr-FR" u="sng" dirty="0" smtClean="0">
                <a:solidFill>
                  <a:srgbClr val="C00000"/>
                </a:solidFill>
              </a:rPr>
              <a:t>Signes circulatoires</a:t>
            </a:r>
          </a:p>
          <a:p>
            <a:pPr lvl="1"/>
            <a:r>
              <a:rPr lang="fr-FR" dirty="0" smtClean="0"/>
              <a:t>Tachycardie, HTA</a:t>
            </a:r>
          </a:p>
          <a:p>
            <a:r>
              <a:rPr lang="fr-FR" u="sng" dirty="0" smtClean="0">
                <a:solidFill>
                  <a:srgbClr val="C00000"/>
                </a:solidFill>
              </a:rPr>
              <a:t>Signes neuropsychiques</a:t>
            </a:r>
          </a:p>
          <a:p>
            <a:pPr lvl="1"/>
            <a:r>
              <a:rPr lang="fr-FR" dirty="0" smtClean="0"/>
              <a:t>Hypoxie = signes d’ébriété= délire; agressivité</a:t>
            </a:r>
          </a:p>
          <a:p>
            <a:pPr lvl="1"/>
            <a:r>
              <a:rPr lang="fr-FR" dirty="0" smtClean="0"/>
              <a:t>Hypercapnie= somnolence</a:t>
            </a:r>
          </a:p>
          <a:p>
            <a:r>
              <a:rPr lang="fr-FR" u="sng" dirty="0" smtClean="0">
                <a:solidFill>
                  <a:srgbClr val="C00000"/>
                </a:solidFill>
              </a:rPr>
              <a:t>Examen du thorax clinique et radiologique</a:t>
            </a:r>
          </a:p>
          <a:p>
            <a:pPr lvl="1"/>
            <a:r>
              <a:rPr lang="fr-FR" dirty="0" smtClean="0"/>
              <a:t>Tirage intercostal, tirage </a:t>
            </a:r>
            <a:r>
              <a:rPr lang="fr-FR" dirty="0" err="1" smtClean="0"/>
              <a:t>xyphoidien</a:t>
            </a:r>
            <a:r>
              <a:rPr lang="fr-FR" dirty="0" smtClean="0"/>
              <a:t>, thorax immobile , thorax distendu, thorax </a:t>
            </a:r>
            <a:r>
              <a:rPr lang="fr-FR" dirty="0" err="1" smtClean="0"/>
              <a:t>assymétrique</a:t>
            </a:r>
            <a:r>
              <a:rPr lang="fr-FR" dirty="0" smtClean="0"/>
              <a:t>, foyer infectieux, pleurésie, pneumothorax compressif</a:t>
            </a:r>
          </a:p>
        </p:txBody>
      </p:sp>
    </p:spTree>
    <p:extLst>
      <p:ext uri="{BB962C8B-B14F-4D97-AF65-F5344CB8AC3E}">
        <p14:creationId xmlns:p14="http://schemas.microsoft.com/office/powerpoint/2010/main" val="3290734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a:themeElements>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fault">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defRPr>
        </a:defPPr>
      </a:lstStyle>
    </a:lnDef>
  </a:objectDefaults>
  <a:extraClrSchemeLst>
    <a:extraClrScheme>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fault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fault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fault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fault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fault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default">
  <a:themeElements>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default">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defRPr>
        </a:defPPr>
      </a:lstStyle>
    </a:lnDef>
  </a:objectDefaults>
  <a:extraClrSchemeLst>
    <a:extraClrScheme>
      <a:clrScheme name="default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default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default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default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default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default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default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default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default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TotalTime>
  <Words>987</Words>
  <Application>Microsoft Office PowerPoint</Application>
  <PresentationFormat>Grand écran</PresentationFormat>
  <Paragraphs>194</Paragraphs>
  <Slides>25</Slides>
  <Notes>0</Notes>
  <HiddenSlides>0</HiddenSlides>
  <MMClips>0</MMClips>
  <ScaleCrop>false</ScaleCrop>
  <HeadingPairs>
    <vt:vector size="6" baseType="variant">
      <vt:variant>
        <vt:lpstr>Polices utilisées</vt:lpstr>
      </vt:variant>
      <vt:variant>
        <vt:i4>6</vt:i4>
      </vt:variant>
      <vt:variant>
        <vt:lpstr>Thème</vt:lpstr>
      </vt:variant>
      <vt:variant>
        <vt:i4>3</vt:i4>
      </vt:variant>
      <vt:variant>
        <vt:lpstr>Titres des diapositives</vt:lpstr>
      </vt:variant>
      <vt:variant>
        <vt:i4>25</vt:i4>
      </vt:variant>
    </vt:vector>
  </HeadingPairs>
  <TitlesOfParts>
    <vt:vector size="34" baseType="lpstr">
      <vt:lpstr>Arial</vt:lpstr>
      <vt:lpstr>Calibri</vt:lpstr>
      <vt:lpstr>Calibri Light</vt:lpstr>
      <vt:lpstr>Garamond</vt:lpstr>
      <vt:lpstr>Times New Roman</vt:lpstr>
      <vt:lpstr>Wingdings</vt:lpstr>
      <vt:lpstr>Thème Office</vt:lpstr>
      <vt:lpstr>default</vt:lpstr>
      <vt:lpstr>1_default</vt:lpstr>
      <vt:lpstr>Dyspnée aigue et insuffisance  respiratoire aigue grave</vt:lpstr>
      <vt:lpstr>INSUFFISANCE RESPIRATOIRE AIGUE GRAVE DYSPNEES AIGUES</vt:lpstr>
      <vt:lpstr>RAPPEL PHYSIOPATHOLOGIQUE</vt:lpstr>
      <vt:lpstr>RAPPEL PHYSIOPATHOLOGIQUE</vt:lpstr>
      <vt:lpstr>Présentation PowerPoint</vt:lpstr>
      <vt:lpstr>Insuffisance respiratoire aigue</vt:lpstr>
      <vt:lpstr>IRA : diversité étiologique</vt:lpstr>
      <vt:lpstr>IRA : diversité étiologique</vt:lpstr>
      <vt:lpstr>Reconnaitre l’IRA </vt:lpstr>
      <vt:lpstr>Classification  l’IRA</vt:lpstr>
      <vt:lpstr>Apprécier la gravité</vt:lpstr>
      <vt:lpstr>Prise en charge en urgence</vt:lpstr>
      <vt:lpstr>1 OXYGENE</vt:lpstr>
      <vt:lpstr>1 OXYGENE le masque</vt:lpstr>
      <vt:lpstr>1 OXYGENE DISPOSITIF DE HOOD</vt:lpstr>
      <vt:lpstr>2 LIBERTE DES VOIES AERIENNES : hyper extension de la tête</vt:lpstr>
      <vt:lpstr>2 Liberté des voies aériennes : position de sécurite</vt:lpstr>
      <vt:lpstr>2 Liberté des voies aériennes masque laryngé</vt:lpstr>
      <vt:lpstr>2 Liberté des voies aériennes: masque laryngé</vt:lpstr>
      <vt:lpstr>2 LVA : intubation trachéale</vt:lpstr>
      <vt:lpstr>3 aide ventilatoire: bouche à bouche</vt:lpstr>
      <vt:lpstr>3 Aide ventilatoire : masque</vt:lpstr>
      <vt:lpstr>3 Aide ventilatoire : sur intubation et ballon</vt:lpstr>
      <vt:lpstr>Présentation PowerPoint</vt:lpstr>
      <vt:lpstr>Autres gestes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soumia</dc:creator>
  <cp:lastModifiedBy>soumia</cp:lastModifiedBy>
  <cp:revision>44</cp:revision>
  <dcterms:created xsi:type="dcterms:W3CDTF">2018-09-30T09:46:25Z</dcterms:created>
  <dcterms:modified xsi:type="dcterms:W3CDTF">2018-10-01T11:39:39Z</dcterms:modified>
</cp:coreProperties>
</file>