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54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545" r:id="rId19"/>
    <p:sldId id="542" r:id="rId20"/>
    <p:sldId id="273" r:id="rId21"/>
    <p:sldId id="274" r:id="rId22"/>
    <p:sldId id="275" r:id="rId23"/>
    <p:sldId id="276" r:id="rId24"/>
    <p:sldId id="277" r:id="rId25"/>
    <p:sldId id="278" r:id="rId26"/>
    <p:sldId id="543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19" userDrawn="1">
          <p15:clr>
            <a:srgbClr val="A4A3A4"/>
          </p15:clr>
        </p15:guide>
        <p15:guide id="4" orient="horz" pos="6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22" y="60"/>
      </p:cViewPr>
      <p:guideLst>
        <p:guide orient="horz" pos="2160"/>
        <p:guide pos="2880"/>
        <p:guide orient="horz" pos="119"/>
        <p:guide orient="horz" pos="6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36B1-47F9-4283-B595-ED662B2021DF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55C9-0BEB-4809-B0E0-2BFB2CDFB71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INTOXICATION PAR LE PLOMB D’ORIGINE PROFESSIONNELLE</a:t>
            </a:r>
            <a:endParaRPr lang="fr-F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Toxicité du plomb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l’hème synthétase (ferrochélatase). </a:t>
            </a:r>
            <a:r>
              <a:rPr lang="fr-FR" dirty="0" smtClean="0">
                <a:solidFill>
                  <a:srgbClr val="002060"/>
                </a:solidFill>
              </a:rPr>
              <a:t>Elle incorpore le fer sérique dans les protoporphyrines IX. </a:t>
            </a:r>
          </a:p>
          <a:p>
            <a:pPr algn="l">
              <a:buFont typeface="Wingdings" pitchFamily="2" charset="2"/>
              <a:buChar char="§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les conséquences de son inhibition:</a:t>
            </a:r>
          </a:p>
          <a:p>
            <a:pPr lvl="1" algn="l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 Accumulation de protoporphyrines IX dans les hématies</a:t>
            </a:r>
          </a:p>
          <a:p>
            <a:pPr lvl="1" algn="l">
              <a:buFont typeface="Arial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dosage possible sous forme de protoporphyrines libres ou protoporphyrines-zinc (PPZ)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Toxicité du plomb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 l’incorporation du fer: il existe une interaction entre le plomb et le fer.</a:t>
            </a: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Le plomb a pour effet:</a:t>
            </a:r>
          </a:p>
          <a:p>
            <a:pPr lvl="1" algn="l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 d’empêcher le passage du fer de la transferrine vers les réticulocytes humains</a:t>
            </a:r>
          </a:p>
          <a:p>
            <a:pPr lvl="1" algn="l">
              <a:buFont typeface="Arial" pitchFamily="34" charset="0"/>
              <a:buChar char="•"/>
            </a:pPr>
            <a:r>
              <a:rPr lang="fr-FR" dirty="0" smtClean="0">
                <a:solidFill>
                  <a:srgbClr val="002060"/>
                </a:solidFill>
              </a:rPr>
              <a:t> d’accumuler le fer en « micelles ferrugineuses » dans les érythrocytes en formation</a:t>
            </a: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Les conséquences: </a:t>
            </a:r>
            <a:r>
              <a:rPr lang="fr-FR" dirty="0" smtClean="0">
                <a:solidFill>
                  <a:srgbClr val="002060"/>
                </a:solidFill>
              </a:rPr>
              <a:t>légère augmentation du fer sérique.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Toxicité du plomb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Action du plomb sur la longévité des hématies:</a:t>
            </a:r>
          </a:p>
          <a:p>
            <a:pPr lvl="1" algn="l">
              <a:buFont typeface="Wingdings" pitchFamily="2" charset="2"/>
              <a:buChar char="Ø"/>
            </a:pPr>
            <a:r>
              <a:rPr lang="fr-FR" dirty="0" smtClean="0">
                <a:solidFill>
                  <a:srgbClr val="002060"/>
                </a:solidFill>
              </a:rPr>
              <a:t>Diminution de la survie des hématies</a:t>
            </a:r>
          </a:p>
          <a:p>
            <a:pPr lvl="1" algn="l">
              <a:buFont typeface="Wingdings" pitchFamily="2" charset="2"/>
              <a:buChar char="Ø"/>
            </a:pPr>
            <a:r>
              <a:rPr lang="fr-FR" dirty="0" smtClean="0">
                <a:solidFill>
                  <a:srgbClr val="002060"/>
                </a:solidFill>
              </a:rPr>
              <a:t>Action sur l’ATP ase Na-K dépendante: le plomb inhibe cette enzyme et provoque une perte intracellulaire de K. ce qui pourrait expliquer l’hémolyse.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Toxicité du plomb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Action sur la thyroïde</a:t>
            </a:r>
            <a:r>
              <a:rPr lang="fr-FR" dirty="0" smtClean="0">
                <a:solidFill>
                  <a:srgbClr val="002060"/>
                </a:solidFill>
              </a:rPr>
              <a:t>: le plomb déprime la captation de l’iode 131 par la thyroïde.</a:t>
            </a: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Action sur le système nerveux</a:t>
            </a:r>
            <a:r>
              <a:rPr lang="fr-FR" dirty="0" smtClean="0">
                <a:solidFill>
                  <a:srgbClr val="002060"/>
                </a:solidFill>
              </a:rPr>
              <a:t>: le plomb interfère avec la synthèse et la libération de l’acétyle choline.</a:t>
            </a: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Action sur le système cardio-vasculaire: </a:t>
            </a:r>
            <a:r>
              <a:rPr lang="fr-FR" dirty="0" smtClean="0">
                <a:solidFill>
                  <a:srgbClr val="002060"/>
                </a:solidFill>
              </a:rPr>
              <a:t>vasoconstriction artériolaire avec HTA permanente.</a:t>
            </a: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Le plomb est </a:t>
            </a:r>
            <a:r>
              <a:rPr lang="fr-FR" b="1" dirty="0" smtClean="0">
                <a:solidFill>
                  <a:srgbClr val="002060"/>
                </a:solidFill>
              </a:rPr>
              <a:t>néphrotoxique.</a:t>
            </a:r>
            <a:endParaRPr lang="fr-F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Intoxication  aigue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 marL="971550" lvl="1" indent="-514350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Rare </a:t>
            </a:r>
            <a:r>
              <a:rPr lang="fr-FR" dirty="0" smtClean="0">
                <a:solidFill>
                  <a:srgbClr val="002060"/>
                </a:solidFill>
              </a:rPr>
              <a:t>en milieu industriel</a:t>
            </a:r>
          </a:p>
          <a:p>
            <a:pPr marL="971550" lvl="1" indent="-514350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Résulte de l’ingestion accidentelle de </a:t>
            </a:r>
            <a:r>
              <a:rPr lang="fr-FR" b="1" dirty="0" smtClean="0">
                <a:solidFill>
                  <a:srgbClr val="002060"/>
                </a:solidFill>
              </a:rPr>
              <a:t>l’acétate de plomb.</a:t>
            </a:r>
          </a:p>
          <a:p>
            <a:pPr marL="971550" lvl="1" indent="-514350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Troubles digestifs: douleurs épigastriques et abdominales</a:t>
            </a:r>
          </a:p>
          <a:p>
            <a:pPr marL="971550" lvl="1" indent="-514350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Atteinte rénale: albuminurie et oligurie</a:t>
            </a:r>
          </a:p>
          <a:p>
            <a:pPr marL="971550" lvl="1" indent="-514350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Parfois atteinte hépatique</a:t>
            </a:r>
          </a:p>
          <a:p>
            <a:pPr marL="971550" lvl="1" indent="-514350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Convulsions et coma conduisant à la mort en 2 à 3 jours.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I</a:t>
            </a:r>
            <a:r>
              <a:rPr lang="fr-FR" b="1" dirty="0" smtClean="0">
                <a:solidFill>
                  <a:schemeClr val="tx2"/>
                </a:solidFill>
              </a:rPr>
              <a:t>ntoxication chronique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</a:rPr>
              <a:t>On distingue deux phases:</a:t>
            </a:r>
          </a:p>
          <a:p>
            <a:pPr>
              <a:buNone/>
            </a:pPr>
            <a:endParaRPr lang="fr-FR" b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2060"/>
                </a:solidFill>
              </a:rPr>
              <a:t> La </a:t>
            </a:r>
            <a:r>
              <a:rPr lang="fr-FR" dirty="0" smtClean="0">
                <a:solidFill>
                  <a:srgbClr val="002060"/>
                </a:solidFill>
              </a:rPr>
              <a:t>phase d’imprégnation saturnine ou pré </a:t>
            </a:r>
            <a:r>
              <a:rPr lang="fr-FR" dirty="0" smtClean="0">
                <a:solidFill>
                  <a:srgbClr val="002060"/>
                </a:solidFill>
              </a:rPr>
              <a:t>saturnisme</a:t>
            </a:r>
          </a:p>
          <a:p>
            <a:pPr marL="457200" lvl="1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rgbClr val="002060"/>
                </a:solidFill>
              </a:rPr>
              <a:t> La </a:t>
            </a:r>
            <a:r>
              <a:rPr lang="fr-FR" dirty="0" smtClean="0">
                <a:solidFill>
                  <a:srgbClr val="002060"/>
                </a:solidFill>
              </a:rPr>
              <a:t>phase franche ou le saturnisme confirmé 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Phase d’imprégnation saturnine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Pré saturnisme (plombémie inferieure à 70 µg/100 ml de sang).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Signes infracliniques et biologiques (absorption excessive de plomb)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IBE (exposition):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plombémie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plomburie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plomburie provoquée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Le plomb dans les cheveux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IBE (effets):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L’hémoglobine, l’hématocrite, les ponctuations basophiles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coproporphyrinurie</a:t>
            </a:r>
          </a:p>
          <a:p>
            <a:pPr lvl="1">
              <a:buFont typeface="Wingdings" pitchFamily="2" charset="2"/>
              <a:buChar char="§"/>
            </a:pPr>
            <a:r>
              <a:rPr lang="fr-FR" b="1" i="1" dirty="0" smtClean="0">
                <a:solidFill>
                  <a:srgbClr val="002060"/>
                </a:solidFill>
              </a:rPr>
              <a:t>Les protoporphyrines libres des hématies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porphobilinogène urinaire</a:t>
            </a:r>
          </a:p>
          <a:p>
            <a:pPr lvl="1">
              <a:buFont typeface="Wingdings" pitchFamily="2" charset="2"/>
              <a:buChar char="§"/>
            </a:pPr>
            <a:r>
              <a:rPr lang="fr-FR" b="1" i="1" dirty="0" smtClean="0">
                <a:solidFill>
                  <a:srgbClr val="002060"/>
                </a:solidFill>
              </a:rPr>
              <a:t>L’ALA urinaire et sérique</a:t>
            </a:r>
          </a:p>
          <a:p>
            <a:pPr lvl="1">
              <a:buFont typeface="Wingdings" pitchFamily="2" charset="2"/>
              <a:buChar char="§"/>
            </a:pPr>
            <a:r>
              <a:rPr lang="fr-FR" b="1" i="1" dirty="0" smtClean="0">
                <a:solidFill>
                  <a:srgbClr val="002060"/>
                </a:solidFill>
              </a:rPr>
              <a:t>L’ALAD </a:t>
            </a:r>
            <a:r>
              <a:rPr lang="fr-FR" b="1" i="1" dirty="0" smtClean="0">
                <a:solidFill>
                  <a:srgbClr val="002060"/>
                </a:solidFill>
              </a:rPr>
              <a:t>des hématies</a:t>
            </a: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Phase d’intoxication franche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Troubles de l’état général: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Céphalées, perte de l’appétit et amaigrissement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Pâleur, lassitude, myalgies fréquentes.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Anémie: </a:t>
            </a:r>
            <a:r>
              <a:rPr lang="fr-FR" dirty="0" smtClean="0">
                <a:solidFill>
                  <a:srgbClr val="002060"/>
                </a:solidFill>
              </a:rPr>
              <a:t>l’anémie est peu sévère. Elle est soit normochrome soit hypochrome.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Colique saturnine: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plus fréquente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Plusieurs jours de constipation précédent la colique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Douleurs péri-ombilicales très vives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Sueurs, pâleur et vomissements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Le ventre souple</a:t>
            </a: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Colique saturnine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45224"/>
            <a:ext cx="8640960" cy="1152128"/>
          </a:xfrm>
        </p:spPr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rgbClr val="002060"/>
                </a:solidFill>
                <a:latin typeface="Times New Roman"/>
              </a:rPr>
              <a:t>La radiographie de l’abdomen sans préparation montre classiquement une distension colique purement aérienne avec possiblement la visualisation d’écailles de plomb radio-opaques </a:t>
            </a:r>
            <a:endParaRPr lang="fr-FR" sz="24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08" y="1052736"/>
            <a:ext cx="6194581" cy="437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0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Phase d’intoxication franche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Polynévrite motrice: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Atteint les muscles les actifs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Forme fréquente: la paralysie radiale avec chute du poignet, débutant à droite chez les droitiers puis devenant bilatérale.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paralysie atteint les extenseurs longs du médius et de l’annulaire: le sujet « fait les cornes » lorsqu’on lui demande de relever les doigts.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PLAN DU COURS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lnSpcReduction="10000"/>
          </a:bodyPr>
          <a:lstStyle/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Propriétés physico-chimiques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Usages et sources d’exposition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Physiopathologie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Mécanisme de la toxicité du plomb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La clinique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Diagnostic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Prévention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Traitement</a:t>
            </a:r>
          </a:p>
          <a:p>
            <a:pPr marL="571500" indent="-571500" algn="l">
              <a:buFont typeface="+mj-lt"/>
              <a:buAutoNum type="romanUcPeriod"/>
            </a:pPr>
            <a:r>
              <a:rPr lang="fr-FR" b="1" dirty="0" smtClean="0">
                <a:solidFill>
                  <a:schemeClr val="tx2"/>
                </a:solidFill>
              </a:rPr>
              <a:t>réparation</a:t>
            </a:r>
            <a:endParaRPr lang="fr-F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Phase d’intoxication franche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Encéphalopathie saturnine:</a:t>
            </a:r>
          </a:p>
          <a:p>
            <a:pPr lvl="1">
              <a:buFont typeface="Wingdings" pitchFamily="2" charset="2"/>
              <a:buChar char="§"/>
            </a:pPr>
            <a:r>
              <a:rPr lang="fr-FR" u="sng" dirty="0" smtClean="0">
                <a:solidFill>
                  <a:srgbClr val="002060"/>
                </a:solidFill>
              </a:rPr>
              <a:t>Les manifestations aigues: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Coma, délire, 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convulsions,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psychose toxique</a:t>
            </a:r>
          </a:p>
          <a:p>
            <a:pPr lvl="1">
              <a:buFont typeface="Wingdings" pitchFamily="2" charset="2"/>
              <a:buChar char="§"/>
            </a:pPr>
            <a:r>
              <a:rPr lang="fr-FR" u="sng" dirty="0" smtClean="0">
                <a:solidFill>
                  <a:srgbClr val="002060"/>
                </a:solidFill>
              </a:rPr>
              <a:t>Les manifestations chroniques: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Perte des capacités intellectuelles, 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Troubles  de mémoire,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Céphalées, surdité, aphasie transitoire,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Hémianopsie et amaurose…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Atteinte thyroïdienne.</a:t>
            </a:r>
          </a:p>
          <a:p>
            <a:pP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Atteinte testiculaire: hypospermie </a:t>
            </a:r>
          </a:p>
          <a:p>
            <a:pPr lvl="2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D</a:t>
            </a:r>
            <a:r>
              <a:rPr lang="fr-FR" b="1" dirty="0" smtClean="0">
                <a:solidFill>
                  <a:schemeClr val="tx2"/>
                </a:solidFill>
              </a:rPr>
              <a:t>iagnostic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Imprégnation saturnine: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Coproporphyrinurie, protoporphyrines érythrocytaires,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Les ALA urinaires, la plombémie, la plomburie,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La plomburie provoquée par l’EDTA. L’injection IV permet, dans les cas douteux, d’affirmer une imprégnation saturnine. L’excrétion urinaire de plomb après injection IV de 0.5 gr d’EDTA dépasse 700-800µg/24 heures.</a:t>
            </a:r>
          </a:p>
          <a:p>
            <a:r>
              <a:rPr lang="fr-FR" b="1" dirty="0" smtClean="0">
                <a:solidFill>
                  <a:srgbClr val="002060"/>
                </a:solidFill>
              </a:rPr>
              <a:t>Intoxication au plomb: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Si colique: éliminer une urgence chirurgicale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Si anémie: éliminer les autres causes possibles</a:t>
            </a:r>
          </a:p>
          <a:p>
            <a:pPr lvl="1"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Traitement de l’Intoxication aigue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Lavage d’estomac avec une solution précipitant le plomb sous forme de sulfate non solubilisable, par exemple le sulfate de </a:t>
            </a:r>
            <a:r>
              <a:rPr lang="fr-FR" dirty="0" smtClean="0">
                <a:solidFill>
                  <a:srgbClr val="002060"/>
                </a:solidFill>
              </a:rPr>
              <a:t>soude</a:t>
            </a:r>
          </a:p>
          <a:p>
            <a:pPr marL="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Injection quotidienne </a:t>
            </a:r>
            <a:r>
              <a:rPr lang="fr-FR" dirty="0" smtClean="0">
                <a:solidFill>
                  <a:srgbClr val="002060"/>
                </a:solidFill>
              </a:rPr>
              <a:t>d’EDTA</a:t>
            </a:r>
          </a:p>
          <a:p>
            <a:pPr marL="0" indent="0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Combattre le choc: réhydratation par voie parentérale.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Traitement de l’intoxication chronique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Arrêt de toute exposition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Traitement chélateur: l’EDTA (acide diéthylène-diamino-tétra-acétique) est un chélateur capable de fixer le plomb, le calcium et d’autres cations pour former un complexe non ionisé.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dose: 20 mg/Kg dans 500 ml de SGI perfusé lentement (en 4 heures) par voie IV.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Le TRT dure 5 jours.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Si la plombémie reste élevée: répéter le TRT après une période de repos de 4 à 5 jours.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Prévention technique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968552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Organisation du travail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Ventilation des locaux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Propreté générale des lieux de travail; lavage régulier à l’eau;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Equipement sanitaire permettant une hygiène personnelle adéquate: éviers, douches, armoires;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Contrôle régulier de la [ ] du plomb dans l’air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Protection personnelle: masques filtrants, hygiène personnelle…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Prévention médicale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0000"/>
            <a:ext cx="8640960" cy="5049320"/>
          </a:xfrm>
          <a:noFill/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Examen de pré emploi: écarter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Les sujets atteints d’anémie, d’altérations rénales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Les femmes enceintes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Les femmes qui allaitent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Examen périodique: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Rechercher les signes d’imprégnation saturnine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Pratiquer les tests biologiques cités </a:t>
            </a:r>
            <a:r>
              <a:rPr lang="fr-FR" dirty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lus haut, en particulier l’ALA urinaire, les PPZ et le plomb sanguin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Selon l’OMS: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plombémie ne devrait pas dépasser:</a:t>
            </a:r>
          </a:p>
          <a:p>
            <a:pPr lvl="3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40 µg/100ml de sang chez l’homme</a:t>
            </a:r>
          </a:p>
          <a:p>
            <a:pPr lvl="3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30 µg /100 ml de sang chez la femme en âge de procréer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L’ALA urinaire: valeur normale =10 à 15 mg/litre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Les coproporphyrines urinaires: 250 </a:t>
            </a:r>
            <a:r>
              <a:rPr lang="fr-FR" dirty="0">
                <a:solidFill>
                  <a:srgbClr val="002060"/>
                </a:solidFill>
              </a:rPr>
              <a:t>µg /litre</a:t>
            </a:r>
            <a:r>
              <a:rPr lang="fr-FR" dirty="0" smtClean="0">
                <a:solidFill>
                  <a:srgbClr val="002060"/>
                </a:solidFill>
              </a:rPr>
              <a:t>. </a:t>
            </a: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3">
              <a:buFont typeface="Wingdings" pitchFamily="2" charset="2"/>
              <a:buChar char="§"/>
            </a:pPr>
            <a:endParaRPr lang="fr-FR" dirty="0" smtClean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9808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Réparation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98080" cy="5112568"/>
          </a:xfrm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Tableau N° 1 des maladies professionnelles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La liste des travaux est indicative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DPC = 90 jours pour la colique saturnine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DPC = 01 an (paralysie radiale)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DPC = 30 jours (encéphalopathie)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DPC = 05 ans (néphrite azotémique ou hypertensive)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Propriétés physico-chimiques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Le saturnisme à été la première maladie professionnelle reconnue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Le plomb: métal gris bleuâtre, mou, très malléable, T° de fusion (327°C), volatil dès 500°C.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Grande résistance aux acides (sauf à l’acide nitrique).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Son principal minerai: PbS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Ses oxydes:</a:t>
            </a:r>
          </a:p>
          <a:p>
            <a:pPr marL="971550" lvl="1" indent="-514350" algn="l">
              <a:buFont typeface="Wingdings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Le monoxyde de plomb (PbO)</a:t>
            </a:r>
          </a:p>
          <a:p>
            <a:pPr marL="971550" lvl="1" indent="-514350" algn="l">
              <a:buFont typeface="Wingdings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Le dioxyde de plomb (PbO2)</a:t>
            </a:r>
          </a:p>
          <a:p>
            <a:pPr marL="971550" lvl="1" indent="-514350" algn="l">
              <a:buFont typeface="Wingdings" pitchFamily="2" charset="2"/>
              <a:buChar char="ü"/>
            </a:pPr>
            <a:r>
              <a:rPr lang="fr-FR" dirty="0" smtClean="0">
                <a:solidFill>
                  <a:srgbClr val="002060"/>
                </a:solidFill>
              </a:rPr>
              <a:t>Le tétraoxyde de plomb ou le minium (Pb3O4)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Dérivés inorganiques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Dérivés organiques.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Usages et sources d’exposition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Mines de plomb et de zinc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Métallurgie du plomb et du zinc 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Industrie de la construction: tuyaux de distribution et d’évacuation d’eau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Fabrication d’accumulateurs (batterie de plomb)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Certains oxydes et sels de plomb sont utilisés comme pigments dans les peintures, vernis et matières plastiques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Fabrication d’insecticides (arséniate de plomb)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Production d’écrans antiradiations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Lubrifiants (sels organiques de plomb)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Fabrication et utilisation de certains composés organiques volatiles (ex: le tétra-éthyle de plomb utilisé comme agent anti détonnant).</a:t>
            </a:r>
          </a:p>
          <a:p>
            <a:pPr marL="514350" indent="-514350" algn="l">
              <a:buFont typeface="+mj-lt"/>
              <a:buAutoNum type="alphaUcPeriod"/>
            </a:pP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voies de contamination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D’abord digestive (maladie des mains sales). Environ 10% de la quantité ingérée est absorbée.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Respiratoire (vapeurs, fumées et fines poussières de plomb). La rétention pulmonaire des particules varie de 30% à 60% selon leur taille et solubilité des composés.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>
                <a:solidFill>
                  <a:srgbClr val="002060"/>
                </a:solidFill>
              </a:rPr>
              <a:t>La voie cutanée est possible (les composés organiques).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Métabolisme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300" b="1" dirty="0" smtClean="0">
                <a:solidFill>
                  <a:srgbClr val="002060"/>
                </a:solidFill>
              </a:rPr>
              <a:t>Le plomb est transporté dans le sang principalement sous forme liée aux globules rouges (95%).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b="1" dirty="0" smtClean="0">
                <a:solidFill>
                  <a:srgbClr val="002060"/>
                </a:solidFill>
              </a:rPr>
              <a:t>La distribution est tri-compartimentale:</a:t>
            </a:r>
          </a:p>
          <a:p>
            <a:pPr marL="1314450" lvl="2" indent="-216000">
              <a:buFont typeface="Wingdings" pitchFamily="2" charset="2"/>
              <a:buChar char="q"/>
            </a:pPr>
            <a:r>
              <a:rPr lang="fr-FR" sz="2900" b="1" dirty="0" smtClean="0">
                <a:solidFill>
                  <a:srgbClr val="002060"/>
                </a:solidFill>
              </a:rPr>
              <a:t>1</a:t>
            </a:r>
            <a:r>
              <a:rPr lang="fr-FR" sz="2900" b="1" baseline="30000" dirty="0" smtClean="0">
                <a:solidFill>
                  <a:srgbClr val="002060"/>
                </a:solidFill>
              </a:rPr>
              <a:t>er</a:t>
            </a:r>
            <a:r>
              <a:rPr lang="fr-FR" sz="2900" b="1" dirty="0" smtClean="0">
                <a:solidFill>
                  <a:srgbClr val="002060"/>
                </a:solidFill>
              </a:rPr>
              <a:t> compartiment: secteur vasculaire </a:t>
            </a:r>
          </a:p>
          <a:p>
            <a:pPr marL="1314450" lvl="2" indent="-216000">
              <a:buNone/>
            </a:pPr>
            <a:r>
              <a:rPr lang="fr-FR" sz="2900" b="1" dirty="0">
                <a:solidFill>
                  <a:srgbClr val="002060"/>
                </a:solidFill>
              </a:rPr>
              <a:t> </a:t>
            </a:r>
            <a:r>
              <a:rPr lang="fr-FR" sz="2900" b="1" dirty="0" smtClean="0">
                <a:solidFill>
                  <a:srgbClr val="002060"/>
                </a:solidFill>
              </a:rPr>
              <a:t>    la demi-vie du plomb est de 35 jours</a:t>
            </a:r>
          </a:p>
          <a:p>
            <a:pPr marL="1314450" lvl="2" indent="-216000">
              <a:buFont typeface="Wingdings" pitchFamily="2" charset="2"/>
              <a:buChar char="q"/>
            </a:pPr>
            <a:r>
              <a:rPr lang="fr-FR" sz="2900" b="1" dirty="0" smtClean="0">
                <a:solidFill>
                  <a:srgbClr val="002060"/>
                </a:solidFill>
              </a:rPr>
              <a:t>2</a:t>
            </a:r>
            <a:r>
              <a:rPr lang="fr-FR" sz="2900" b="1" baseline="30000" dirty="0" smtClean="0">
                <a:solidFill>
                  <a:srgbClr val="002060"/>
                </a:solidFill>
              </a:rPr>
              <a:t>ème</a:t>
            </a:r>
            <a:r>
              <a:rPr lang="fr-FR" sz="2900" b="1" dirty="0" smtClean="0">
                <a:solidFill>
                  <a:srgbClr val="002060"/>
                </a:solidFill>
              </a:rPr>
              <a:t> compartiment: </a:t>
            </a:r>
          </a:p>
          <a:p>
            <a:pPr marL="1314450" lvl="2" indent="-216000">
              <a:buNone/>
            </a:pPr>
            <a:r>
              <a:rPr lang="fr-FR" sz="2900" b="1" dirty="0">
                <a:solidFill>
                  <a:srgbClr val="002060"/>
                </a:solidFill>
              </a:rPr>
              <a:t> </a:t>
            </a:r>
            <a:r>
              <a:rPr lang="fr-FR" sz="2900" b="1" dirty="0" smtClean="0">
                <a:solidFill>
                  <a:srgbClr val="002060"/>
                </a:solidFill>
              </a:rPr>
              <a:t>    comprend les tissus mous (foie, reins, muscles et peau)</a:t>
            </a:r>
          </a:p>
          <a:p>
            <a:pPr marL="1314450" lvl="2" indent="-216000">
              <a:buNone/>
            </a:pPr>
            <a:r>
              <a:rPr lang="fr-FR" sz="2900" b="1" dirty="0">
                <a:solidFill>
                  <a:srgbClr val="002060"/>
                </a:solidFill>
              </a:rPr>
              <a:t> </a:t>
            </a:r>
            <a:r>
              <a:rPr lang="fr-FR" sz="2900" b="1" dirty="0" smtClean="0">
                <a:solidFill>
                  <a:srgbClr val="002060"/>
                </a:solidFill>
              </a:rPr>
              <a:t>    la demi-vie du plomb est de 40 jours  </a:t>
            </a:r>
          </a:p>
          <a:p>
            <a:pPr marL="1314450" lvl="2" indent="-216000">
              <a:buFont typeface="Wingdings" pitchFamily="2" charset="2"/>
              <a:buChar char="q"/>
            </a:pPr>
            <a:r>
              <a:rPr lang="fr-FR" sz="2900" b="1" dirty="0" smtClean="0">
                <a:solidFill>
                  <a:srgbClr val="002060"/>
                </a:solidFill>
              </a:rPr>
              <a:t>3</a:t>
            </a:r>
            <a:r>
              <a:rPr lang="fr-FR" sz="2900" b="1" baseline="30000" dirty="0" smtClean="0">
                <a:solidFill>
                  <a:srgbClr val="002060"/>
                </a:solidFill>
              </a:rPr>
              <a:t>ème</a:t>
            </a:r>
            <a:r>
              <a:rPr lang="fr-FR" sz="2900" b="1" dirty="0" smtClean="0">
                <a:solidFill>
                  <a:srgbClr val="002060"/>
                </a:solidFill>
              </a:rPr>
              <a:t> compartiment:</a:t>
            </a:r>
          </a:p>
          <a:p>
            <a:pPr marL="1314450" lvl="2" indent="-216000">
              <a:buNone/>
            </a:pPr>
            <a:r>
              <a:rPr lang="fr-FR" sz="2900" b="1" dirty="0">
                <a:solidFill>
                  <a:srgbClr val="002060"/>
                </a:solidFill>
              </a:rPr>
              <a:t> </a:t>
            </a:r>
            <a:r>
              <a:rPr lang="fr-FR" sz="2900" b="1" dirty="0" smtClean="0">
                <a:solidFill>
                  <a:srgbClr val="002060"/>
                </a:solidFill>
              </a:rPr>
              <a:t>     constitué des tissus osseux (Pb stocké sous forme de tri-sulfate de plomb insoluble et très peu toxique </a:t>
            </a:r>
          </a:p>
          <a:p>
            <a:pPr marL="1314450" lvl="2" indent="-216000">
              <a:buNone/>
            </a:pPr>
            <a:r>
              <a:rPr lang="fr-FR" sz="2900" b="1" dirty="0">
                <a:solidFill>
                  <a:srgbClr val="002060"/>
                </a:solidFill>
              </a:rPr>
              <a:t> </a:t>
            </a:r>
            <a:r>
              <a:rPr lang="fr-FR" sz="2900" b="1" dirty="0" smtClean="0">
                <a:solidFill>
                  <a:srgbClr val="002060"/>
                </a:solidFill>
              </a:rPr>
              <a:t>      la demi-vie varie de 5 à 20 ans.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>
                <a:solidFill>
                  <a:srgbClr val="002060"/>
                </a:solidFill>
              </a:rPr>
              <a:t>Excrétion:</a:t>
            </a:r>
          </a:p>
          <a:p>
            <a:pPr marL="1314450" lvl="2" indent="-216000">
              <a:buFont typeface="Wingdings" pitchFamily="2" charset="2"/>
              <a:buChar char="q"/>
            </a:pPr>
            <a:r>
              <a:rPr lang="fr-FR" sz="2900" b="1" dirty="0" smtClean="0">
                <a:solidFill>
                  <a:srgbClr val="002060"/>
                </a:solidFill>
              </a:rPr>
              <a:t>Le rien: principale voie d’excrétion. La concentration urinaire est proportionnelle au plomb sanguin.</a:t>
            </a:r>
          </a:p>
          <a:p>
            <a:pPr marL="1314450" lvl="2" indent="-216000">
              <a:buFont typeface="Wingdings" pitchFamily="2" charset="2"/>
              <a:buChar char="q"/>
            </a:pPr>
            <a:r>
              <a:rPr lang="fr-FR" sz="2900" b="1" dirty="0" smtClean="0">
                <a:solidFill>
                  <a:srgbClr val="002060"/>
                </a:solidFill>
              </a:rPr>
              <a:t>Le plomb fécal reflète plus le plomb non absorbé </a:t>
            </a:r>
            <a:r>
              <a:rPr lang="fr-FR" sz="2900" b="1" dirty="0" smtClean="0">
                <a:solidFill>
                  <a:srgbClr val="002060"/>
                </a:solidFill>
              </a:rPr>
              <a:t>par </a:t>
            </a:r>
            <a:r>
              <a:rPr lang="fr-FR" sz="2900" b="1" dirty="0" smtClean="0">
                <a:solidFill>
                  <a:srgbClr val="002060"/>
                </a:solidFill>
              </a:rPr>
              <a:t>l’intestin que le plomb excrété.</a:t>
            </a:r>
            <a:endParaRPr lang="fr-FR" sz="29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914"/>
            <a:ext cx="8640960" cy="86360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Toxicité du plomb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L</a:t>
            </a:r>
            <a:r>
              <a:rPr lang="fr-FR" dirty="0" smtClean="0">
                <a:solidFill>
                  <a:srgbClr val="002060"/>
                </a:solidFill>
              </a:rPr>
              <a:t>e </a:t>
            </a:r>
            <a:r>
              <a:rPr lang="fr-FR" dirty="0" smtClean="0">
                <a:solidFill>
                  <a:srgbClr val="002060"/>
                </a:solidFill>
              </a:rPr>
              <a:t>plomb: toxique cumulatif (MO, SNC, REIN)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Moelle: [Pb]</a:t>
            </a:r>
            <a:r>
              <a:rPr lang="fr-FR" baseline="-25000" dirty="0" smtClean="0">
                <a:solidFill>
                  <a:srgbClr val="002060"/>
                </a:solidFill>
              </a:rPr>
              <a:t>os</a:t>
            </a:r>
            <a:r>
              <a:rPr lang="fr-FR" dirty="0" smtClean="0">
                <a:solidFill>
                  <a:srgbClr val="002060"/>
                </a:solidFill>
              </a:rPr>
              <a:t> est 50 fois celle du sang circulant.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Grande affinité pour les groupements thiols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Inhibe la synthèse de l’hème de l’hémoglobine dans les érythrocytes de la moelle osseuse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   Les enzymes les plus sensibles: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L’acide delta aminolévulinique déshydrase (ALAD)</a:t>
            </a:r>
          </a:p>
          <a:p>
            <a:pPr lvl="2"/>
            <a:r>
              <a:rPr lang="fr-FR" dirty="0" smtClean="0">
                <a:solidFill>
                  <a:srgbClr val="002060"/>
                </a:solidFill>
              </a:rPr>
              <a:t>L’hème synthétase (ferrochélatase). </a:t>
            </a:r>
          </a:p>
          <a:p>
            <a:pPr lvl="1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fr-FR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fr-FR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904656" cy="6980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88914"/>
            <a:ext cx="8640960" cy="863600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Toxicité du plomb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040560"/>
          </a:xfrm>
          <a:noFill/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L’acide delta aminolévulinique déshydrase (ALAD)</a:t>
            </a:r>
            <a:r>
              <a:rPr lang="fr-FR" dirty="0" smtClean="0">
                <a:solidFill>
                  <a:srgbClr val="002060"/>
                </a:solidFill>
              </a:rPr>
              <a:t>. Elle catalyse la transformation de l’acide delta aminolévulinique en </a:t>
            </a:r>
            <a:r>
              <a:rPr lang="fr-FR" dirty="0" err="1" smtClean="0">
                <a:solidFill>
                  <a:srgbClr val="002060"/>
                </a:solidFill>
              </a:rPr>
              <a:t>porphobilinogène</a:t>
            </a:r>
            <a:r>
              <a:rPr lang="fr-FR" dirty="0" smtClean="0">
                <a:solidFill>
                  <a:srgbClr val="002060"/>
                </a:solidFill>
              </a:rPr>
              <a:t>. (</a:t>
            </a:r>
            <a:r>
              <a:rPr lang="fr-FR" dirty="0" smtClean="0">
                <a:solidFill>
                  <a:srgbClr val="002060"/>
                </a:solidFill>
              </a:rPr>
              <a:t>moelle osseuse, cerveau, rein , foie et cœur)</a:t>
            </a:r>
          </a:p>
          <a:p>
            <a:pPr algn="l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2060"/>
                </a:solidFill>
              </a:rPr>
              <a:t>Les conséquences:</a:t>
            </a:r>
          </a:p>
          <a:p>
            <a:pPr lvl="1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Accumulation d’ALA (sang) qui est éliminé dans les urines </a:t>
            </a:r>
          </a:p>
          <a:p>
            <a:pPr lvl="1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Surveillance biologique possible par la mesure:</a:t>
            </a:r>
          </a:p>
          <a:p>
            <a:pPr lvl="2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de e l’activité de l’ALAD érythrocytaire</a:t>
            </a:r>
          </a:p>
          <a:p>
            <a:pPr lvl="2" algn="l">
              <a:buFont typeface="Wingdings" pitchFamily="2" charset="2"/>
              <a:buChar char="§"/>
            </a:pPr>
            <a:r>
              <a:rPr lang="fr-FR" dirty="0" smtClean="0">
                <a:solidFill>
                  <a:srgbClr val="002060"/>
                </a:solidFill>
              </a:rPr>
              <a:t> de l’ALA urinaire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1426</Words>
  <Application>Microsoft Office PowerPoint</Application>
  <PresentationFormat>Affichage à l'écran (4:3)</PresentationFormat>
  <Paragraphs>271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Thème Office</vt:lpstr>
      <vt:lpstr>INTOXICATION PAR LE PLOMB D’ORIGINE PROFESSIONNELLE</vt:lpstr>
      <vt:lpstr>PLAN DU COURS </vt:lpstr>
      <vt:lpstr>Propriétés physico-chimiques</vt:lpstr>
      <vt:lpstr>Usages et sources d’exposition</vt:lpstr>
      <vt:lpstr>Les voies de contamination</vt:lpstr>
      <vt:lpstr>Métabolisme </vt:lpstr>
      <vt:lpstr>Toxicité du plomb</vt:lpstr>
      <vt:lpstr>Présentation PowerPoint</vt:lpstr>
      <vt:lpstr>Toxicité du plomb </vt:lpstr>
      <vt:lpstr>Toxicité du plomb</vt:lpstr>
      <vt:lpstr>Toxicité du plomb</vt:lpstr>
      <vt:lpstr>Toxicité du plomb</vt:lpstr>
      <vt:lpstr>Toxicité du plomb</vt:lpstr>
      <vt:lpstr>Intoxication  aigue </vt:lpstr>
      <vt:lpstr>Intoxication chronique </vt:lpstr>
      <vt:lpstr>Phase d’imprégnation saturnine</vt:lpstr>
      <vt:lpstr>Phase d’intoxication franche</vt:lpstr>
      <vt:lpstr>Colique saturnine</vt:lpstr>
      <vt:lpstr>Phase d’intoxication franche</vt:lpstr>
      <vt:lpstr>Phase d’intoxication franche</vt:lpstr>
      <vt:lpstr>Diagnostic</vt:lpstr>
      <vt:lpstr>Traitement de l’Intoxication aigue</vt:lpstr>
      <vt:lpstr>Traitement de l’intoxication chronique</vt:lpstr>
      <vt:lpstr>Prévention technique</vt:lpstr>
      <vt:lpstr>Prévention médicale </vt:lpstr>
      <vt:lpstr>Réparation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INTOXICATION PAR LE PLOMB D’ORIGINE PROFESSIONNELLE</dc:title>
  <dc:creator>pc</dc:creator>
  <cp:lastModifiedBy>sony</cp:lastModifiedBy>
  <cp:revision>77</cp:revision>
  <dcterms:created xsi:type="dcterms:W3CDTF">2010-10-19T23:13:10Z</dcterms:created>
  <dcterms:modified xsi:type="dcterms:W3CDTF">2018-09-25T09:38:39Z</dcterms:modified>
</cp:coreProperties>
</file>