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15"/>
  </p:notesMasterIdLst>
  <p:sldIdLst>
    <p:sldId id="256" r:id="rId2"/>
    <p:sldId id="257" r:id="rId3"/>
    <p:sldId id="258" r:id="rId4"/>
    <p:sldId id="259" r:id="rId5"/>
    <p:sldId id="260" r:id="rId6"/>
    <p:sldId id="262" r:id="rId7"/>
    <p:sldId id="263" r:id="rId8"/>
    <p:sldId id="264" r:id="rId9"/>
    <p:sldId id="265" r:id="rId10"/>
    <p:sldId id="267" r:id="rId11"/>
    <p:sldId id="268" r:id="rId12"/>
    <p:sldId id="269" r:id="rId13"/>
    <p:sldId id="270"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ECE50C-EDEE-4EA6-8F18-DFAE7299ADAE}" type="datetimeFigureOut">
              <a:rPr lang="fr-FR" smtClean="0"/>
              <a:pPr/>
              <a:t>05/04/2020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784EA1-119D-47FB-A607-671833AB2D2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1423AA14-4914-4FB0-97B8-A98E68A042AE}" type="datetime1">
              <a:rPr lang="fr-FR" smtClean="0"/>
              <a:pPr/>
              <a:t>05/04/2020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D114785-2CA5-4745-9DDE-A8AE22181F48}"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8245BFD-F702-4153-9A55-AD37A51FC74A}" type="datetime1">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D114785-2CA5-4745-9DDE-A8AE22181F48}"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1D114785-2CA5-4745-9DDE-A8AE22181F48}"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0D192CF-663F-4BB3-A762-C131FB33E4A5}" type="datetime1">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2C6A2444-EB94-49BF-9D50-1AA0F3A08172}" type="datetime1">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1D114785-2CA5-4745-9DDE-A8AE22181F48}"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9409FB83-8DB9-4513-8FEA-E984175B98DF}" type="datetime1">
              <a:rPr lang="fr-FR" smtClean="0"/>
              <a:pPr/>
              <a:t>05/04/2020</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D114785-2CA5-4745-9DDE-A8AE22181F48}"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F4EC3B6E-474F-4526-A67B-34AE066885B3}" type="datetime1">
              <a:rPr lang="fr-FR" smtClean="0"/>
              <a:pPr/>
              <a:t>05/04/2020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D114785-2CA5-4745-9DDE-A8AE22181F48}"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836778FD-8FDE-4335-B95F-7401607BAC5B}" type="datetime1">
              <a:rPr lang="fr-FR" smtClean="0"/>
              <a:pPr/>
              <a:t>05/04/2020</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1D114785-2CA5-4745-9DDE-A8AE22181F48}"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6C3044A-DCFD-40BF-8493-F85CC7A13A91}" type="datetime1">
              <a:rPr lang="fr-FR" smtClean="0"/>
              <a:pPr/>
              <a:t>05/04/2020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1D114785-2CA5-4745-9DDE-A8AE22181F4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AFFC4B0C-E8C7-4C0F-AF5A-4F729462FE23}" type="datetime1">
              <a:rPr lang="fr-FR" smtClean="0"/>
              <a:pPr/>
              <a:t>05/04/2020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D114785-2CA5-4745-9DDE-A8AE22181F4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D114785-2CA5-4745-9DDE-A8AE22181F48}"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D038CE8A-2BE3-4BF5-AC6A-2BAE755DA444}" type="datetime1">
              <a:rPr lang="fr-FR" smtClean="0"/>
              <a:pPr/>
              <a:t>05/04/2020</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1D114785-2CA5-4745-9DDE-A8AE22181F48}"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E01866E8-3E5E-4C55-9341-24350A27AEDA}" type="datetime1">
              <a:rPr lang="fr-FR" smtClean="0"/>
              <a:pPr/>
              <a:t>05/04/2020</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C23958C-CF6D-4C8F-9AFC-0A4EBF3FEC54}" type="datetime1">
              <a:rPr lang="fr-FR" smtClean="0"/>
              <a:pPr/>
              <a:t>05/04/2020</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D114785-2CA5-4745-9DDE-A8AE22181F48}"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t>LES DERMATOSES PROFESSIONNELLES</a:t>
            </a:r>
            <a:endParaRPr lang="fr-FR" b="1" dirty="0"/>
          </a:p>
        </p:txBody>
      </p:sp>
      <p:sp>
        <p:nvSpPr>
          <p:cNvPr id="3" name="Espace réservé du numéro de diapositive 2"/>
          <p:cNvSpPr>
            <a:spLocks noGrp="1"/>
          </p:cNvSpPr>
          <p:nvPr>
            <p:ph type="sldNum" sz="quarter" idx="12"/>
          </p:nvPr>
        </p:nvSpPr>
        <p:spPr/>
        <p:txBody>
          <a:bodyPr/>
          <a:lstStyle/>
          <a:p>
            <a:fld id="{1D114785-2CA5-4745-9DDE-A8AE22181F48}"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842946"/>
          </a:xfrm>
        </p:spPr>
        <p:txBody>
          <a:bodyPr>
            <a:normAutofit fontScale="90000"/>
          </a:bodyPr>
          <a:lstStyle/>
          <a:p>
            <a:r>
              <a:rPr lang="fr-FR" b="1" dirty="0" smtClean="0">
                <a:solidFill>
                  <a:srgbClr val="0070C0"/>
                </a:solidFill>
              </a:rPr>
              <a:t>DIAGNOSTIC D'UNE DERMATOSE PROFESSIONNELLE</a:t>
            </a:r>
            <a:endParaRPr lang="fr-FR" dirty="0">
              <a:solidFill>
                <a:srgbClr val="0070C0"/>
              </a:solidFill>
            </a:endParaRPr>
          </a:p>
        </p:txBody>
      </p:sp>
      <p:sp>
        <p:nvSpPr>
          <p:cNvPr id="3" name="Rectangle 2"/>
          <p:cNvSpPr/>
          <p:nvPr/>
        </p:nvSpPr>
        <p:spPr>
          <a:xfrm>
            <a:off x="285720" y="1428736"/>
            <a:ext cx="8840946" cy="6463308"/>
          </a:xfrm>
          <a:prstGeom prst="rect">
            <a:avLst/>
          </a:prstGeom>
        </p:spPr>
        <p:txBody>
          <a:bodyPr wrap="none">
            <a:spAutoFit/>
          </a:bodyPr>
          <a:lstStyle/>
          <a:p>
            <a:r>
              <a:rPr lang="fr-FR" dirty="0" smtClean="0">
                <a:solidFill>
                  <a:srgbClr val="0070C0"/>
                </a:solidFill>
                <a:latin typeface="Arial" pitchFamily="34" charset="0"/>
                <a:cs typeface="Arial" pitchFamily="34" charset="0"/>
              </a:rPr>
              <a:t>1- </a:t>
            </a:r>
            <a:r>
              <a:rPr lang="fr-FR" b="1" dirty="0" smtClean="0">
                <a:solidFill>
                  <a:srgbClr val="0070C0"/>
                </a:solidFill>
                <a:latin typeface="Arial" pitchFamily="34" charset="0"/>
                <a:cs typeface="Arial" pitchFamily="34" charset="0"/>
              </a:rPr>
              <a:t>L’anamnèse</a:t>
            </a:r>
            <a:r>
              <a:rPr lang="fr-FR" dirty="0" smtClean="0">
                <a:solidFill>
                  <a:srgbClr val="0070C0"/>
                </a:solidFill>
                <a:latin typeface="Arial" pitchFamily="34" charset="0"/>
                <a:cs typeface="Arial" pitchFamily="34" charset="0"/>
              </a:rPr>
              <a:t> :</a:t>
            </a:r>
          </a:p>
          <a:p>
            <a:r>
              <a:rPr lang="fr-FR" dirty="0" smtClean="0">
                <a:latin typeface="Arial" pitchFamily="34" charset="0"/>
                <a:cs typeface="Arial" pitchFamily="34" charset="0"/>
              </a:rPr>
              <a:t>Constitue l'élément fondamental du diagnostic.</a:t>
            </a:r>
          </a:p>
          <a:p>
            <a:r>
              <a:rPr lang="fr-FR" dirty="0" smtClean="0">
                <a:latin typeface="Arial" pitchFamily="34" charset="0"/>
                <a:cs typeface="Arial" pitchFamily="34" charset="0"/>
              </a:rPr>
              <a:t> -    Antécédents personnels : </a:t>
            </a:r>
            <a:r>
              <a:rPr lang="fr-FR" dirty="0" err="1" smtClean="0">
                <a:latin typeface="Arial" pitchFamily="34" charset="0"/>
                <a:cs typeface="Arial" pitchFamily="34" charset="0"/>
              </a:rPr>
              <a:t>atopie</a:t>
            </a:r>
            <a:r>
              <a:rPr lang="fr-FR" dirty="0" smtClean="0">
                <a:latin typeface="Arial" pitchFamily="34" charset="0"/>
                <a:cs typeface="Arial" pitchFamily="34" charset="0"/>
              </a:rPr>
              <a:t>, dermatoses chroniques.</a:t>
            </a:r>
          </a:p>
          <a:p>
            <a:r>
              <a:rPr lang="fr-FR" dirty="0" smtClean="0">
                <a:latin typeface="Arial" pitchFamily="34" charset="0"/>
                <a:cs typeface="Arial" pitchFamily="34" charset="0"/>
              </a:rPr>
              <a:t> -    Enquête relative à l'affection proprement dite (type de lésion).</a:t>
            </a:r>
          </a:p>
          <a:p>
            <a:r>
              <a:rPr lang="fr-FR" dirty="0" smtClean="0">
                <a:latin typeface="Arial" pitchFamily="34" charset="0"/>
                <a:cs typeface="Arial" pitchFamily="34" charset="0"/>
              </a:rPr>
              <a:t> -    Date de début, nombre des poussées antérieures, localisation initiale.</a:t>
            </a:r>
          </a:p>
          <a:p>
            <a:r>
              <a:rPr lang="fr-FR" dirty="0" smtClean="0">
                <a:latin typeface="Arial" pitchFamily="34" charset="0"/>
                <a:cs typeface="Arial" pitchFamily="34" charset="0"/>
              </a:rPr>
              <a:t> -    Amélioration éventuelle pendant les jours de congé et aggravation dès la reprise </a:t>
            </a:r>
          </a:p>
          <a:p>
            <a:r>
              <a:rPr lang="fr-FR" dirty="0" smtClean="0">
                <a:latin typeface="Arial" pitchFamily="34" charset="0"/>
                <a:cs typeface="Arial" pitchFamily="34" charset="0"/>
              </a:rPr>
              <a:t>du travail. Si c’est le cas, on peut attester de l'origine professionnelle des lésions.</a:t>
            </a:r>
          </a:p>
          <a:p>
            <a:endParaRPr lang="fr-FR" dirty="0" smtClean="0">
              <a:latin typeface="Arial" pitchFamily="34" charset="0"/>
              <a:cs typeface="Arial" pitchFamily="34" charset="0"/>
            </a:endParaRPr>
          </a:p>
          <a:p>
            <a:r>
              <a:rPr lang="fr-FR" dirty="0" smtClean="0">
                <a:latin typeface="Arial" pitchFamily="34" charset="0"/>
                <a:cs typeface="Arial" pitchFamily="34" charset="0"/>
              </a:rPr>
              <a:t> </a:t>
            </a:r>
            <a:r>
              <a:rPr lang="fr-FR" dirty="0" smtClean="0">
                <a:solidFill>
                  <a:srgbClr val="0070C0"/>
                </a:solidFill>
                <a:latin typeface="Arial" pitchFamily="34" charset="0"/>
                <a:cs typeface="Arial" pitchFamily="34" charset="0"/>
              </a:rPr>
              <a:t>2- </a:t>
            </a:r>
            <a:r>
              <a:rPr lang="fr-FR" b="1" dirty="0" smtClean="0">
                <a:solidFill>
                  <a:srgbClr val="0070C0"/>
                </a:solidFill>
                <a:latin typeface="Arial" pitchFamily="34" charset="0"/>
                <a:cs typeface="Arial" pitchFamily="34" charset="0"/>
              </a:rPr>
              <a:t>Enquête relative à l'activité professionnelle :</a:t>
            </a:r>
            <a:endParaRPr lang="fr-FR" dirty="0" smtClean="0">
              <a:solidFill>
                <a:srgbClr val="0070C0"/>
              </a:solidFill>
              <a:latin typeface="Arial" pitchFamily="34" charset="0"/>
              <a:cs typeface="Arial" pitchFamily="34" charset="0"/>
            </a:endParaRPr>
          </a:p>
          <a:p>
            <a:r>
              <a:rPr lang="fr-FR" dirty="0" smtClean="0">
                <a:latin typeface="Arial" pitchFamily="34" charset="0"/>
                <a:cs typeface="Arial" pitchFamily="34" charset="0"/>
              </a:rPr>
              <a:t>    S’intéressant surtout:</a:t>
            </a:r>
          </a:p>
          <a:p>
            <a:r>
              <a:rPr lang="fr-FR" dirty="0" smtClean="0">
                <a:latin typeface="Arial" pitchFamily="34" charset="0"/>
                <a:cs typeface="Arial" pitchFamily="34" charset="0"/>
              </a:rPr>
              <a:t>-    Au poste de travail, aux produits manipulés, au procédé de travail.</a:t>
            </a:r>
          </a:p>
          <a:p>
            <a:r>
              <a:rPr lang="fr-FR" dirty="0" smtClean="0">
                <a:latin typeface="Arial" pitchFamily="34" charset="0"/>
                <a:cs typeface="Arial" pitchFamily="34" charset="0"/>
              </a:rPr>
              <a:t>-    Recherche d’une corrélation entre le siège de la lésion et le geste professionnel.</a:t>
            </a:r>
          </a:p>
          <a:p>
            <a:pPr lvl="0" fontAlgn="base">
              <a:spcBef>
                <a:spcPct val="0"/>
              </a:spcBef>
              <a:spcAft>
                <a:spcPct val="0"/>
              </a:spcAft>
            </a:pPr>
            <a:r>
              <a:rPr lang="fr-FR" dirty="0" smtClean="0">
                <a:latin typeface="Arial" pitchFamily="34" charset="0"/>
                <a:cs typeface="Arial" pitchFamily="34" charset="0"/>
              </a:rPr>
              <a:t>-    Aux moyens de protection.</a:t>
            </a:r>
            <a:r>
              <a:rPr lang="fr-FR" b="1" dirty="0" smtClean="0">
                <a:latin typeface="Arial" pitchFamily="34" charset="0"/>
                <a:ea typeface="Calibri" pitchFamily="34" charset="0"/>
                <a:cs typeface="Arial" pitchFamily="34" charset="0"/>
              </a:rPr>
              <a:t> </a:t>
            </a:r>
          </a:p>
          <a:p>
            <a:pPr lvl="0" fontAlgn="base">
              <a:spcBef>
                <a:spcPct val="0"/>
              </a:spcBef>
              <a:spcAft>
                <a:spcPct val="0"/>
              </a:spcAft>
              <a:buFontTx/>
              <a:buChar char="•"/>
            </a:pPr>
            <a:endParaRPr lang="fr-FR" b="1" dirty="0" smtClean="0">
              <a:latin typeface="Arial" pitchFamily="34" charset="0"/>
              <a:ea typeface="Calibri" pitchFamily="34" charset="0"/>
              <a:cs typeface="Arial" pitchFamily="34" charset="0"/>
            </a:endParaRPr>
          </a:p>
          <a:p>
            <a:pPr lvl="0" fontAlgn="base">
              <a:spcBef>
                <a:spcPct val="0"/>
              </a:spcBef>
              <a:spcAft>
                <a:spcPct val="0"/>
              </a:spcAft>
            </a:pPr>
            <a:r>
              <a:rPr lang="fr-FR" dirty="0" smtClean="0">
                <a:solidFill>
                  <a:srgbClr val="0070C0"/>
                </a:solidFill>
                <a:latin typeface="Arial" pitchFamily="34" charset="0"/>
                <a:ea typeface="Calibri" pitchFamily="34" charset="0"/>
                <a:cs typeface="Arial" pitchFamily="34" charset="0"/>
              </a:rPr>
              <a:t>3- </a:t>
            </a:r>
            <a:r>
              <a:rPr lang="fr-FR" b="1" dirty="0" smtClean="0">
                <a:solidFill>
                  <a:srgbClr val="0070C0"/>
                </a:solidFill>
                <a:latin typeface="Arial" pitchFamily="34" charset="0"/>
                <a:ea typeface="Calibri" pitchFamily="34" charset="0"/>
                <a:cs typeface="Arial" pitchFamily="34" charset="0"/>
              </a:rPr>
              <a:t> Enquête relative aux sources extra-professionnelles :</a:t>
            </a:r>
            <a:endParaRPr lang="fr-FR" dirty="0" smtClean="0">
              <a:solidFill>
                <a:srgbClr val="0070C0"/>
              </a:solidFill>
              <a:latin typeface="Arial" pitchFamily="34" charset="0"/>
              <a:cs typeface="Arial" pitchFamily="34" charset="0"/>
            </a:endParaRPr>
          </a:p>
          <a:p>
            <a:pPr lvl="0" eaLnBrk="0" fontAlgn="base" hangingPunct="0">
              <a:spcBef>
                <a:spcPct val="0"/>
              </a:spcBef>
              <a:spcAft>
                <a:spcPct val="0"/>
              </a:spcAft>
            </a:pPr>
            <a:r>
              <a:rPr lang="fr-FR" dirty="0" smtClean="0">
                <a:latin typeface="Arial" pitchFamily="34" charset="0"/>
                <a:ea typeface="Calibri" pitchFamily="34" charset="0"/>
                <a:cs typeface="Arial" pitchFamily="34" charset="0"/>
              </a:rPr>
              <a:t>     Vêtements, produits cosmétiques, médication, détergents, solvants…</a:t>
            </a:r>
            <a:endParaRPr lang="fr-FR" dirty="0" smtClean="0">
              <a:latin typeface="Arial" pitchFamily="34" charset="0"/>
              <a:cs typeface="Arial" pitchFamily="34" charset="0"/>
            </a:endParaRPr>
          </a:p>
          <a:p>
            <a:pPr>
              <a:buFontTx/>
              <a:buChar char="-"/>
            </a:pPr>
            <a:endParaRPr lang="fr-FR" dirty="0" smtClean="0"/>
          </a:p>
          <a:p>
            <a:endParaRPr lang="fr-FR" dirty="0" smtClean="0"/>
          </a:p>
          <a:p>
            <a:endParaRPr lang="fr-FR" dirty="0" smtClean="0"/>
          </a:p>
          <a:p>
            <a:endParaRPr lang="fr-FR" dirty="0" smtClean="0">
              <a:latin typeface="Arial" pitchFamily="34" charset="0"/>
              <a:cs typeface="Arial" pitchFamily="34" charset="0"/>
            </a:endParaRPr>
          </a:p>
          <a:p>
            <a:endParaRPr lang="fr-FR" dirty="0" smtClean="0">
              <a:latin typeface="Arial" pitchFamily="34" charset="0"/>
              <a:cs typeface="Arial" pitchFamily="34" charset="0"/>
            </a:endParaRPr>
          </a:p>
          <a:p>
            <a:endParaRPr lang="fr-FR" dirty="0" smtClean="0">
              <a:latin typeface="Arial" pitchFamily="34" charset="0"/>
              <a:cs typeface="Arial" pitchFamily="34" charset="0"/>
            </a:endParaRPr>
          </a:p>
          <a:p>
            <a:endParaRPr lang="fr-FR" dirty="0">
              <a:latin typeface="Arial" pitchFamily="34" charset="0"/>
              <a:cs typeface="Arial" pitchFamily="34" charset="0"/>
            </a:endParaRPr>
          </a:p>
        </p:txBody>
      </p:sp>
      <p:sp>
        <p:nvSpPr>
          <p:cNvPr id="1027" name="Rectangle 3"/>
          <p:cNvSpPr>
            <a:spLocks noChangeArrowheads="1"/>
          </p:cNvSpPr>
          <p:nvPr/>
        </p:nvSpPr>
        <p:spPr bwMode="auto">
          <a:xfrm>
            <a:off x="0" y="0"/>
            <a:ext cx="26481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Espace réservé du numéro de diapositive 7"/>
          <p:cNvSpPr>
            <a:spLocks noGrp="1"/>
          </p:cNvSpPr>
          <p:nvPr>
            <p:ph type="sldNum" sz="quarter" idx="12"/>
          </p:nvPr>
        </p:nvSpPr>
        <p:spPr/>
        <p:txBody>
          <a:bodyPr/>
          <a:lstStyle/>
          <a:p>
            <a:fld id="{1D114785-2CA5-4745-9DDE-A8AE22181F48}" type="slidenum">
              <a:rPr lang="fr-FR" smtClean="0"/>
              <a:pPr/>
              <a:t>10</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20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20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20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Effect transition="in" filter="fade">
                                      <p:cBhvr>
                                        <p:cTn id="67" dur="2000"/>
                                        <p:tgtEl>
                                          <p:spTgt spid="3">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Effect transition="in" filter="fade">
                                      <p:cBhvr>
                                        <p:cTn id="72" dur="2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0070C0"/>
                </a:solidFill>
              </a:rPr>
              <a:t>DIAGNOSTIC D'UNE DERMATOSE PROFESSIONNELLE (Suite)</a:t>
            </a:r>
            <a:endParaRPr lang="fr-FR" dirty="0"/>
          </a:p>
        </p:txBody>
      </p:sp>
      <p:sp>
        <p:nvSpPr>
          <p:cNvPr id="9" name="Rectangle 8"/>
          <p:cNvSpPr/>
          <p:nvPr/>
        </p:nvSpPr>
        <p:spPr>
          <a:xfrm>
            <a:off x="285720" y="1512581"/>
            <a:ext cx="8429684" cy="4801314"/>
          </a:xfrm>
          <a:prstGeom prst="rect">
            <a:avLst/>
          </a:prstGeom>
        </p:spPr>
        <p:txBody>
          <a:bodyPr wrap="square">
            <a:spAutoFit/>
          </a:bodyPr>
          <a:lstStyle/>
          <a:p>
            <a:pPr lvl="0" fontAlgn="base">
              <a:spcBef>
                <a:spcPct val="0"/>
              </a:spcBef>
              <a:spcAft>
                <a:spcPct val="0"/>
              </a:spcAft>
            </a:pPr>
            <a:r>
              <a:rPr lang="fr-FR" dirty="0" smtClean="0">
                <a:solidFill>
                  <a:srgbClr val="0070C0"/>
                </a:solidFill>
                <a:latin typeface="Arial" pitchFamily="34" charset="0"/>
                <a:ea typeface="Calibri" pitchFamily="34" charset="0"/>
                <a:cs typeface="Arial" pitchFamily="34" charset="0"/>
              </a:rPr>
              <a:t>4- </a:t>
            </a:r>
            <a:r>
              <a:rPr lang="fr-FR" b="1" dirty="0" smtClean="0">
                <a:solidFill>
                  <a:srgbClr val="0070C0"/>
                </a:solidFill>
                <a:latin typeface="Arial" pitchFamily="34" charset="0"/>
                <a:ea typeface="Calibri" pitchFamily="34" charset="0"/>
                <a:cs typeface="Arial" pitchFamily="34" charset="0"/>
              </a:rPr>
              <a:t>Examen clinique :</a:t>
            </a:r>
            <a:r>
              <a:rPr lang="fr-FR" dirty="0" smtClean="0">
                <a:solidFill>
                  <a:srgbClr val="0070C0"/>
                </a:solidFill>
                <a:latin typeface="Arial" pitchFamily="34" charset="0"/>
                <a:ea typeface="Calibri" pitchFamily="34" charset="0"/>
                <a:cs typeface="Arial" pitchFamily="34" charset="0"/>
              </a:rPr>
              <a:t> </a:t>
            </a:r>
            <a:endParaRPr lang="fr-FR" dirty="0" smtClean="0">
              <a:solidFill>
                <a:srgbClr val="0070C0"/>
              </a:solidFill>
              <a:latin typeface="Arial" pitchFamily="34" charset="0"/>
              <a:cs typeface="Arial" pitchFamily="34" charset="0"/>
            </a:endParaRPr>
          </a:p>
          <a:p>
            <a:pPr lvl="0" eaLnBrk="0" fontAlgn="base" hangingPunct="0">
              <a:spcBef>
                <a:spcPct val="0"/>
              </a:spcBef>
              <a:spcAft>
                <a:spcPct val="0"/>
              </a:spcAft>
            </a:pPr>
            <a:r>
              <a:rPr lang="fr-FR" dirty="0" smtClean="0">
                <a:solidFill>
                  <a:prstClr val="black"/>
                </a:solidFill>
                <a:latin typeface="Arial" pitchFamily="34" charset="0"/>
                <a:ea typeface="Calibri" pitchFamily="34" charset="0"/>
                <a:cs typeface="Arial" pitchFamily="34" charset="0"/>
              </a:rPr>
              <a:t>     Minutieux permettant de :</a:t>
            </a:r>
            <a:endParaRPr lang="fr-FR" dirty="0" smtClean="0">
              <a:solidFill>
                <a:prstClr val="black"/>
              </a:solidFill>
              <a:latin typeface="Arial" pitchFamily="34" charset="0"/>
              <a:cs typeface="Arial" pitchFamily="34" charset="0"/>
            </a:endParaRPr>
          </a:p>
          <a:p>
            <a:pPr lvl="0" eaLnBrk="0" fontAlgn="base" hangingPunct="0">
              <a:spcBef>
                <a:spcPct val="0"/>
              </a:spcBef>
              <a:spcAft>
                <a:spcPct val="0"/>
              </a:spcAft>
            </a:pPr>
            <a:r>
              <a:rPr lang="fr-FR" dirty="0" smtClean="0">
                <a:solidFill>
                  <a:prstClr val="black"/>
                </a:solidFill>
                <a:latin typeface="Arial" pitchFamily="34" charset="0"/>
                <a:ea typeface="Calibri" pitchFamily="34" charset="0"/>
                <a:cs typeface="Arial" pitchFamily="34" charset="0"/>
              </a:rPr>
              <a:t>    - Reconnaître une dermatose primitive où le métier n'a aucune part de </a:t>
            </a:r>
            <a:endParaRPr lang="fr-FR" dirty="0" smtClean="0">
              <a:solidFill>
                <a:prstClr val="black"/>
              </a:solidFill>
              <a:latin typeface="Arial" pitchFamily="34" charset="0"/>
              <a:cs typeface="Arial" pitchFamily="34" charset="0"/>
            </a:endParaRPr>
          </a:p>
          <a:p>
            <a:pPr lvl="0" eaLnBrk="0" fontAlgn="base" hangingPunct="0">
              <a:spcBef>
                <a:spcPct val="0"/>
              </a:spcBef>
              <a:spcAft>
                <a:spcPct val="0"/>
              </a:spcAft>
            </a:pPr>
            <a:r>
              <a:rPr lang="fr-FR" dirty="0" smtClean="0">
                <a:solidFill>
                  <a:prstClr val="black"/>
                </a:solidFill>
                <a:latin typeface="Arial" pitchFamily="34" charset="0"/>
                <a:ea typeface="Calibri" pitchFamily="34" charset="0"/>
                <a:cs typeface="Arial" pitchFamily="34" charset="0"/>
              </a:rPr>
              <a:t>responsabilité : psoriasis, pemphigus...</a:t>
            </a:r>
            <a:endParaRPr lang="fr-FR" dirty="0" smtClean="0">
              <a:solidFill>
                <a:prstClr val="black"/>
              </a:solidFill>
              <a:latin typeface="Arial" pitchFamily="34" charset="0"/>
              <a:cs typeface="Arial" pitchFamily="34" charset="0"/>
            </a:endParaRPr>
          </a:p>
          <a:p>
            <a:pPr lvl="0" eaLnBrk="0" fontAlgn="base" hangingPunct="0">
              <a:spcBef>
                <a:spcPct val="0"/>
              </a:spcBef>
              <a:spcAft>
                <a:spcPct val="0"/>
              </a:spcAft>
            </a:pPr>
            <a:r>
              <a:rPr lang="fr-FR" dirty="0" smtClean="0">
                <a:solidFill>
                  <a:prstClr val="black"/>
                </a:solidFill>
                <a:latin typeface="Arial" pitchFamily="34" charset="0"/>
                <a:ea typeface="Calibri" pitchFamily="34" charset="0"/>
                <a:cs typeface="Arial" pitchFamily="34" charset="0"/>
              </a:rPr>
              <a:t>    - Cataloguer la dermatose professionnelle. Le problème se pose pour les mains où il est parfois difficile de distinguer entre eczéma, irritation, mycose.</a:t>
            </a:r>
          </a:p>
          <a:p>
            <a:pPr lvl="0" eaLnBrk="0" fontAlgn="base" hangingPunct="0">
              <a:spcBef>
                <a:spcPct val="0"/>
              </a:spcBef>
              <a:spcAft>
                <a:spcPct val="0"/>
              </a:spcAft>
            </a:pPr>
            <a:endParaRPr lang="fr-FR" dirty="0" smtClean="0">
              <a:solidFill>
                <a:prstClr val="black"/>
              </a:solidFill>
              <a:latin typeface="Arial" pitchFamily="34" charset="0"/>
              <a:ea typeface="Calibri" pitchFamily="34" charset="0"/>
              <a:cs typeface="Arial" pitchFamily="34" charset="0"/>
            </a:endParaRPr>
          </a:p>
          <a:p>
            <a:r>
              <a:rPr lang="fr-FR" dirty="0" smtClean="0">
                <a:solidFill>
                  <a:srgbClr val="0070C0"/>
                </a:solidFill>
              </a:rPr>
              <a:t>5- </a:t>
            </a:r>
            <a:r>
              <a:rPr lang="fr-FR" b="1" dirty="0" smtClean="0">
                <a:solidFill>
                  <a:srgbClr val="0070C0"/>
                </a:solidFill>
              </a:rPr>
              <a:t>Les examens complémentaires :</a:t>
            </a:r>
            <a:endParaRPr lang="fr-FR" dirty="0" smtClean="0">
              <a:solidFill>
                <a:srgbClr val="0070C0"/>
              </a:solidFill>
            </a:endParaRPr>
          </a:p>
          <a:p>
            <a:r>
              <a:rPr lang="fr-FR" dirty="0" smtClean="0"/>
              <a:t>     - Tests </a:t>
            </a:r>
            <a:r>
              <a:rPr lang="fr-FR" dirty="0" err="1" smtClean="0"/>
              <a:t>épicutanés</a:t>
            </a:r>
            <a:r>
              <a:rPr lang="fr-FR" dirty="0" smtClean="0"/>
              <a:t>. </a:t>
            </a:r>
          </a:p>
          <a:p>
            <a:r>
              <a:rPr lang="fr-FR" dirty="0" smtClean="0"/>
              <a:t>     - Recherche des </a:t>
            </a:r>
            <a:r>
              <a:rPr lang="fr-FR" dirty="0" err="1" smtClean="0"/>
              <a:t>IgE</a:t>
            </a:r>
            <a:r>
              <a:rPr lang="fr-FR" dirty="0" smtClean="0"/>
              <a:t> spécifiques.</a:t>
            </a:r>
          </a:p>
          <a:p>
            <a:r>
              <a:rPr lang="fr-FR" dirty="0" smtClean="0"/>
              <a:t>     - Examens mycologiques grâce à l'examen direct et à la culture des squames </a:t>
            </a:r>
          </a:p>
          <a:p>
            <a:r>
              <a:rPr lang="fr-FR" dirty="0" smtClean="0"/>
              <a:t>     - Biopsies cutanées...</a:t>
            </a:r>
          </a:p>
          <a:p>
            <a:r>
              <a:rPr lang="fr-FR" dirty="0" smtClean="0"/>
              <a:t> </a:t>
            </a:r>
          </a:p>
          <a:p>
            <a:r>
              <a:rPr lang="fr-FR" dirty="0" smtClean="0">
                <a:solidFill>
                  <a:srgbClr val="0070C0"/>
                </a:solidFill>
              </a:rPr>
              <a:t>6- </a:t>
            </a:r>
            <a:r>
              <a:rPr lang="fr-FR" b="1" dirty="0" smtClean="0">
                <a:solidFill>
                  <a:srgbClr val="0070C0"/>
                </a:solidFill>
              </a:rPr>
              <a:t>Epreuve d’éviction par réexposition :</a:t>
            </a:r>
            <a:endParaRPr lang="fr-FR" dirty="0" smtClean="0">
              <a:solidFill>
                <a:srgbClr val="0070C0"/>
              </a:solidFill>
            </a:endParaRPr>
          </a:p>
          <a:p>
            <a:r>
              <a:rPr lang="fr-FR" dirty="0" smtClean="0"/>
              <a:t>     L’épreuve est positive quand il y a constatation clinique d’une symptomatologie cutanée rythmée par le travail : Amélioration à l’arrêt de l’exposition et exacerbation à la reprise du travail.</a:t>
            </a:r>
            <a:endParaRPr lang="fr-FR" dirty="0" smtClean="0">
              <a:solidFill>
                <a:prstClr val="black"/>
              </a:solidFill>
              <a:latin typeface="Arial" pitchFamily="34" charset="0"/>
              <a:cs typeface="Arial" pitchFamily="34" charset="0"/>
            </a:endParaRPr>
          </a:p>
        </p:txBody>
      </p:sp>
      <p:sp>
        <p:nvSpPr>
          <p:cNvPr id="10" name="Espace réservé du numéro de diapositive 9"/>
          <p:cNvSpPr>
            <a:spLocks noGrp="1"/>
          </p:cNvSpPr>
          <p:nvPr>
            <p:ph type="sldNum" sz="quarter" idx="12"/>
          </p:nvPr>
        </p:nvSpPr>
        <p:spPr/>
        <p:txBody>
          <a:bodyPr/>
          <a:lstStyle/>
          <a:p>
            <a:fld id="{1D114785-2CA5-4745-9DDE-A8AE22181F48}" type="slidenum">
              <a:rPr lang="fr-FR" smtClean="0"/>
              <a:pPr/>
              <a:t>11</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 calcmode="lin" valueType="num">
                                      <p:cBhvr additive="base">
                                        <p:cTn id="37"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xEl>
                                              <p:pRg st="7" end="7"/>
                                            </p:txEl>
                                          </p:spTgt>
                                        </p:tgtEl>
                                        <p:attrNameLst>
                                          <p:attrName>style.visibility</p:attrName>
                                        </p:attrNameLst>
                                      </p:cBhvr>
                                      <p:to>
                                        <p:strVal val="visible"/>
                                      </p:to>
                                    </p:set>
                                    <p:anim calcmode="lin" valueType="num">
                                      <p:cBhvr additive="base">
                                        <p:cTn id="43"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xEl>
                                              <p:pRg st="8" end="8"/>
                                            </p:txEl>
                                          </p:spTgt>
                                        </p:tgtEl>
                                        <p:attrNameLst>
                                          <p:attrName>style.visibility</p:attrName>
                                        </p:attrNameLst>
                                      </p:cBhvr>
                                      <p:to>
                                        <p:strVal val="visible"/>
                                      </p:to>
                                    </p:set>
                                    <p:anim calcmode="lin" valueType="num">
                                      <p:cBhvr additive="base">
                                        <p:cTn id="49"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
                                            <p:txEl>
                                              <p:pRg st="9" end="9"/>
                                            </p:txEl>
                                          </p:spTgt>
                                        </p:tgtEl>
                                        <p:attrNameLst>
                                          <p:attrName>style.visibility</p:attrName>
                                        </p:attrNameLst>
                                      </p:cBhvr>
                                      <p:to>
                                        <p:strVal val="visible"/>
                                      </p:to>
                                    </p:set>
                                    <p:anim calcmode="lin" valueType="num">
                                      <p:cBhvr additive="base">
                                        <p:cTn id="55"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xEl>
                                              <p:pRg st="10" end="10"/>
                                            </p:txEl>
                                          </p:spTgt>
                                        </p:tgtEl>
                                        <p:attrNameLst>
                                          <p:attrName>style.visibility</p:attrName>
                                        </p:attrNameLst>
                                      </p:cBhvr>
                                      <p:to>
                                        <p:strVal val="visible"/>
                                      </p:to>
                                    </p:set>
                                    <p:anim calcmode="lin" valueType="num">
                                      <p:cBhvr additive="base">
                                        <p:cTn id="61"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9">
                                            <p:txEl>
                                              <p:pRg st="11" end="11"/>
                                            </p:txEl>
                                          </p:spTgt>
                                        </p:tgtEl>
                                        <p:attrNameLst>
                                          <p:attrName>style.visibility</p:attrName>
                                        </p:attrNameLst>
                                      </p:cBhvr>
                                      <p:to>
                                        <p:strVal val="visible"/>
                                      </p:to>
                                    </p:set>
                                    <p:anim calcmode="lin" valueType="num">
                                      <p:cBhvr additive="base">
                                        <p:cTn id="67" dur="500" fill="hold"/>
                                        <p:tgtEl>
                                          <p:spTgt spid="9">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9">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9">
                                            <p:txEl>
                                              <p:pRg st="12" end="12"/>
                                            </p:txEl>
                                          </p:spTgt>
                                        </p:tgtEl>
                                        <p:attrNameLst>
                                          <p:attrName>style.visibility</p:attrName>
                                        </p:attrNameLst>
                                      </p:cBhvr>
                                      <p:to>
                                        <p:strVal val="visible"/>
                                      </p:to>
                                    </p:set>
                                    <p:anim calcmode="lin" valueType="num">
                                      <p:cBhvr additive="base">
                                        <p:cTn id="73" dur="500" fill="hold"/>
                                        <p:tgtEl>
                                          <p:spTgt spid="9">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9">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9">
                                            <p:txEl>
                                              <p:pRg st="13" end="13"/>
                                            </p:txEl>
                                          </p:spTgt>
                                        </p:tgtEl>
                                        <p:attrNameLst>
                                          <p:attrName>style.visibility</p:attrName>
                                        </p:attrNameLst>
                                      </p:cBhvr>
                                      <p:to>
                                        <p:strVal val="visible"/>
                                      </p:to>
                                    </p:set>
                                    <p:anim calcmode="lin" valueType="num">
                                      <p:cBhvr additive="base">
                                        <p:cTn id="79" dur="500" fill="hold"/>
                                        <p:tgtEl>
                                          <p:spTgt spid="9">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9">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85728"/>
            <a:ext cx="8534400" cy="758952"/>
          </a:xfrm>
        </p:spPr>
        <p:txBody>
          <a:bodyPr/>
          <a:lstStyle/>
          <a:p>
            <a:r>
              <a:rPr lang="fr-FR" b="1" dirty="0" smtClean="0">
                <a:solidFill>
                  <a:srgbClr val="0070C0"/>
                </a:solidFill>
                <a:latin typeface="Arial" pitchFamily="34" charset="0"/>
                <a:cs typeface="Arial" pitchFamily="34" charset="0"/>
              </a:rPr>
              <a:t>LA PRÉVENTION</a:t>
            </a:r>
            <a:endParaRPr lang="fr-FR" b="1" dirty="0">
              <a:solidFill>
                <a:srgbClr val="0070C0"/>
              </a:solidFill>
              <a:latin typeface="Arial" pitchFamily="34" charset="0"/>
              <a:cs typeface="Arial" pitchFamily="34" charset="0"/>
            </a:endParaRPr>
          </a:p>
        </p:txBody>
      </p:sp>
      <p:sp>
        <p:nvSpPr>
          <p:cNvPr id="26626" name="Rectangle 2"/>
          <p:cNvSpPr>
            <a:spLocks noChangeArrowheads="1"/>
          </p:cNvSpPr>
          <p:nvPr/>
        </p:nvSpPr>
        <p:spPr bwMode="auto">
          <a:xfrm>
            <a:off x="214282" y="1643050"/>
            <a:ext cx="8572560" cy="46628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0070C0"/>
                </a:solidFill>
                <a:effectLst/>
                <a:latin typeface="Arial" pitchFamily="34" charset="0"/>
                <a:ea typeface="Calibri" pitchFamily="34" charset="0"/>
                <a:cs typeface="Arial" pitchFamily="34" charset="0"/>
              </a:rPr>
              <a:t>1/ </a:t>
            </a:r>
            <a:r>
              <a:rPr kumimoji="0" lang="fr-FR" b="1" i="0" u="sng" strike="noStrike" cap="none" normalizeH="0" baseline="0" dirty="0" smtClean="0">
                <a:ln>
                  <a:noFill/>
                </a:ln>
                <a:solidFill>
                  <a:srgbClr val="0070C0"/>
                </a:solidFill>
                <a:effectLst/>
                <a:latin typeface="Arial" pitchFamily="34" charset="0"/>
                <a:ea typeface="Calibri" pitchFamily="34" charset="0"/>
                <a:cs typeface="Arial" pitchFamily="34" charset="0"/>
              </a:rPr>
              <a:t>Technique</a:t>
            </a:r>
            <a:r>
              <a:rPr kumimoji="0" lang="fr-FR" b="1" i="0" u="none" strike="noStrike" cap="none" normalizeH="0" baseline="0" dirty="0" smtClean="0">
                <a:ln>
                  <a:noFill/>
                </a:ln>
                <a:solidFill>
                  <a:srgbClr val="0070C0"/>
                </a:solidFill>
                <a:effectLst/>
                <a:latin typeface="Arial" pitchFamily="34" charset="0"/>
                <a:ea typeface="Calibri" pitchFamily="34" charset="0"/>
                <a:cs typeface="Arial" pitchFamily="34" charset="0"/>
              </a:rPr>
              <a:t> :</a:t>
            </a:r>
            <a:endParaRPr kumimoji="0" lang="fr-FR"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          Consiste à se protéger contre les différents produits manipulés en milieu industriel et à substituer les produits dangereux par d’autres qui le sont moins.</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Porter des vêtements protecteurs lors de l’exposition aux intempéries, vibrations</a:t>
            </a:r>
            <a:r>
              <a:rPr kumimoji="0" lang="fr-FR" b="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 et éviter tout contact avec les animaux malades.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0070C0"/>
                </a:solidFill>
                <a:effectLst/>
                <a:latin typeface="Arial" pitchFamily="34" charset="0"/>
                <a:ea typeface="Calibri" pitchFamily="34" charset="0"/>
                <a:cs typeface="Arial" pitchFamily="34" charset="0"/>
              </a:rPr>
              <a:t>2/ </a:t>
            </a:r>
            <a:r>
              <a:rPr kumimoji="0" lang="fr-FR" b="1" i="0" u="sng" strike="noStrike" cap="none" normalizeH="0" baseline="0" dirty="0" smtClean="0">
                <a:ln>
                  <a:noFill/>
                </a:ln>
                <a:solidFill>
                  <a:srgbClr val="0070C0"/>
                </a:solidFill>
                <a:effectLst/>
                <a:latin typeface="Arial" pitchFamily="34" charset="0"/>
                <a:ea typeface="Calibri" pitchFamily="34" charset="0"/>
                <a:cs typeface="Arial" pitchFamily="34" charset="0"/>
              </a:rPr>
              <a:t>Médicale </a:t>
            </a:r>
            <a:r>
              <a:rPr kumimoji="0" lang="fr-FR" b="1" i="0" u="none" strike="noStrike" cap="none" normalizeH="0" baseline="0" dirty="0" smtClean="0">
                <a:ln>
                  <a:noFill/>
                </a:ln>
                <a:solidFill>
                  <a:srgbClr val="0070C0"/>
                </a:solidFill>
                <a:effectLst/>
                <a:latin typeface="Arial" pitchFamily="34" charset="0"/>
                <a:ea typeface="Calibri" pitchFamily="34" charset="0"/>
                <a:cs typeface="Arial" pitchFamily="34" charset="0"/>
              </a:rPr>
              <a:t>: </a:t>
            </a:r>
            <a:endParaRPr kumimoji="0" lang="fr-FR"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            Maintenir une surveillance régulière de l’état de la peau et écarter les sujets ayant présenté une intolérance aux produits manipulés et traiter les affections virales, bactériennes ou autres.                                                                                                             On écarte à l’embauche les sujets présentant des dermatoses chroniques pouvant s’aggraver par une éventuelle exposition à des produits industriels. </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Espace réservé du numéro de diapositive 4"/>
          <p:cNvSpPr>
            <a:spLocks noGrp="1"/>
          </p:cNvSpPr>
          <p:nvPr>
            <p:ph type="sldNum" sz="quarter" idx="12"/>
          </p:nvPr>
        </p:nvSpPr>
        <p:spPr/>
        <p:txBody>
          <a:bodyPr/>
          <a:lstStyle/>
          <a:p>
            <a:fld id="{1D114785-2CA5-4745-9DDE-A8AE22181F48}" type="slidenum">
              <a:rPr lang="fr-FR" smtClean="0"/>
              <a:pPr/>
              <a:t>12</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 calcmode="lin" valueType="num">
                                      <p:cBhvr additive="base">
                                        <p:cTn id="7" dur="500" fill="hold"/>
                                        <p:tgtEl>
                                          <p:spTgt spid="266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6">
                                            <p:txEl>
                                              <p:pRg st="1" end="1"/>
                                            </p:txEl>
                                          </p:spTgt>
                                        </p:tgtEl>
                                        <p:attrNameLst>
                                          <p:attrName>style.visibility</p:attrName>
                                        </p:attrNameLst>
                                      </p:cBhvr>
                                      <p:to>
                                        <p:strVal val="visible"/>
                                      </p:to>
                                    </p:set>
                                    <p:anim calcmode="lin" valueType="num">
                                      <p:cBhvr additive="base">
                                        <p:cTn id="13" dur="500" fill="hold"/>
                                        <p:tgtEl>
                                          <p:spTgt spid="266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26">
                                            <p:txEl>
                                              <p:pRg st="2" end="2"/>
                                            </p:txEl>
                                          </p:spTgt>
                                        </p:tgtEl>
                                        <p:attrNameLst>
                                          <p:attrName>style.visibility</p:attrName>
                                        </p:attrNameLst>
                                      </p:cBhvr>
                                      <p:to>
                                        <p:strVal val="visible"/>
                                      </p:to>
                                    </p:set>
                                    <p:anim calcmode="lin" valueType="num">
                                      <p:cBhvr additive="base">
                                        <p:cTn id="19" dur="500" fill="hold"/>
                                        <p:tgtEl>
                                          <p:spTgt spid="2662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6626">
                                            <p:txEl>
                                              <p:pRg st="4" end="4"/>
                                            </p:txEl>
                                          </p:spTgt>
                                        </p:tgtEl>
                                        <p:attrNameLst>
                                          <p:attrName>style.visibility</p:attrName>
                                        </p:attrNameLst>
                                      </p:cBhvr>
                                      <p:to>
                                        <p:strVal val="visible"/>
                                      </p:to>
                                    </p:set>
                                    <p:anim calcmode="lin" valueType="num">
                                      <p:cBhvr additive="base">
                                        <p:cTn id="25" dur="500" fill="hold"/>
                                        <p:tgtEl>
                                          <p:spTgt spid="2662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626">
                                            <p:txEl>
                                              <p:pRg st="5" end="5"/>
                                            </p:txEl>
                                          </p:spTgt>
                                        </p:tgtEl>
                                        <p:attrNameLst>
                                          <p:attrName>style.visibility</p:attrName>
                                        </p:attrNameLst>
                                      </p:cBhvr>
                                      <p:to>
                                        <p:strVal val="visible"/>
                                      </p:to>
                                    </p:set>
                                    <p:anim calcmode="lin" valueType="num">
                                      <p:cBhvr additive="base">
                                        <p:cTn id="31" dur="500" fill="hold"/>
                                        <p:tgtEl>
                                          <p:spTgt spid="2662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smtClean="0">
                <a:solidFill>
                  <a:srgbClr val="0070C0"/>
                </a:solidFill>
                <a:latin typeface="Arial" pitchFamily="34" charset="0"/>
                <a:cs typeface="Arial" pitchFamily="34" charset="0"/>
              </a:rPr>
              <a:t>LA REPARATION</a:t>
            </a:r>
            <a:endParaRPr lang="fr-FR" b="1" i="1" dirty="0">
              <a:solidFill>
                <a:srgbClr val="0070C0"/>
              </a:solidFill>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1D114785-2CA5-4745-9DDE-A8AE22181F48}" type="slidenum">
              <a:rPr lang="fr-FR" smtClean="0"/>
              <a:pPr/>
              <a:t>13</a:t>
            </a:fld>
            <a:endParaRPr lang="fr-FR"/>
          </a:p>
        </p:txBody>
      </p:sp>
      <p:sp>
        <p:nvSpPr>
          <p:cNvPr id="1025" name="Rectangle 1"/>
          <p:cNvSpPr>
            <a:spLocks noChangeArrowheads="1"/>
          </p:cNvSpPr>
          <p:nvPr/>
        </p:nvSpPr>
        <p:spPr bwMode="auto">
          <a:xfrm>
            <a:off x="714348" y="2500306"/>
            <a:ext cx="7786742" cy="216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fr-FR" i="0" u="none" strike="noStrike" cap="none" normalizeH="0" baseline="0" dirty="0" smtClean="0">
                <a:ln>
                  <a:noFill/>
                </a:ln>
                <a:solidFill>
                  <a:schemeClr val="tx1"/>
                </a:solidFill>
                <a:effectLst/>
                <a:latin typeface="Arial" pitchFamily="34" charset="0"/>
                <a:ea typeface="Calibri" pitchFamily="34" charset="0"/>
                <a:cs typeface="Arial" pitchFamily="34" charset="0"/>
              </a:rPr>
              <a:t>Les affections cutanées d’origine professionnelle, sont réparées dans plusieurs tableaux des maladies professionnelles indemnisables, selon l’agent causal.                                                                                                           Dans le tableau N°64 figurent les lésions eczématiformes de mécanisme allergique.</a:t>
            </a:r>
            <a:endParaRPr kumimoji="0" lang="fr-FR"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70C0"/>
                </a:solidFill>
              </a:rPr>
              <a:t>PLAN DU COURS</a:t>
            </a:r>
            <a:endParaRPr lang="fr-FR" b="1" dirty="0">
              <a:solidFill>
                <a:srgbClr val="0070C0"/>
              </a:solidFill>
            </a:endParaRPr>
          </a:p>
        </p:txBody>
      </p:sp>
      <p:sp>
        <p:nvSpPr>
          <p:cNvPr id="1025" name="Rectangle 1"/>
          <p:cNvSpPr>
            <a:spLocks noChangeArrowheads="1"/>
          </p:cNvSpPr>
          <p:nvPr/>
        </p:nvSpPr>
        <p:spPr bwMode="auto">
          <a:xfrm>
            <a:off x="500034" y="1428736"/>
            <a:ext cx="8215338"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Généralités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 Les dermatites de contact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II/ Les éruptions acnéiformes chimiquement induites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III/ La </a:t>
            </a:r>
            <a:r>
              <a:rPr kumimoji="0" lang="fr-FR" sz="20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leucodermie</a:t>
            </a: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chimique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IV/ Le syndrome des vibrations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V/ Les cancers cutanés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VI/ Les infections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VII/ Diagnostic d'une dermatose professionnelle </a:t>
            </a: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pPr>
            <a:r>
              <a:rPr lang="fr-FR" sz="2000" dirty="0" smtClean="0">
                <a:latin typeface="Arial" pitchFamily="34" charset="0"/>
                <a:cs typeface="Arial" pitchFamily="34" charset="0"/>
              </a:rPr>
              <a:t> </a:t>
            </a:r>
            <a:r>
              <a:rPr lang="fr-FR" sz="2000" dirty="0" smtClean="0">
                <a:latin typeface="Arial" pitchFamily="34" charset="0"/>
                <a:cs typeface="Arial" pitchFamily="34" charset="0"/>
              </a:rPr>
              <a:t>VIII/ La réparation:</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lang="fr-FR" sz="2000" dirty="0" smtClean="0">
                <a:latin typeface="Arial" pitchFamily="34" charset="0"/>
                <a:ea typeface="Calibri" pitchFamily="34" charset="0"/>
                <a:cs typeface="Arial" pitchFamily="34" charset="0"/>
              </a:rPr>
              <a:t> </a:t>
            </a:r>
            <a:r>
              <a:rPr lang="fr-FR" sz="2000" dirty="0" smtClean="0">
                <a:latin typeface="Arial" pitchFamily="34" charset="0"/>
                <a:ea typeface="Calibri" pitchFamily="34" charset="0"/>
                <a:cs typeface="Arial" pitchFamily="34" charset="0"/>
              </a:rPr>
              <a:t>IX</a:t>
            </a: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 prévention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fld id="{1D114785-2CA5-4745-9DDE-A8AE22181F48}" type="slidenum">
              <a:rPr lang="fr-FR" smtClean="0"/>
              <a:pPr/>
              <a:t>2</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70C0"/>
                </a:solidFill>
              </a:rPr>
              <a:t>LES OBJECTIFS DU COURS</a:t>
            </a:r>
            <a:endParaRPr lang="fr-FR" b="1" dirty="0">
              <a:solidFill>
                <a:srgbClr val="0070C0"/>
              </a:solidFill>
            </a:endParaRPr>
          </a:p>
        </p:txBody>
      </p:sp>
      <p:sp>
        <p:nvSpPr>
          <p:cNvPr id="39937" name="Rectangle 1"/>
          <p:cNvSpPr>
            <a:spLocks noChangeArrowheads="1"/>
          </p:cNvSpPr>
          <p:nvPr/>
        </p:nvSpPr>
        <p:spPr bwMode="auto">
          <a:xfrm>
            <a:off x="357158" y="2714620"/>
            <a:ext cx="828680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Connaitre les différents types de dermatoses professionnelles.</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Quels sont les éléments de diagnostic positif d’une dermatose </a:t>
            </a:r>
          </a:p>
          <a:p>
            <a:pPr marL="0" marR="0" lvl="0" indent="0" algn="l" defTabSz="914400" rtl="0" eaLnBrk="0" fontAlgn="base" latinLnBrk="0" hangingPunct="0">
              <a:lnSpc>
                <a:spcPct val="150000"/>
              </a:lnSpc>
              <a:spcBef>
                <a:spcPct val="0"/>
              </a:spcBef>
              <a:spcAft>
                <a:spcPct val="0"/>
              </a:spcAft>
              <a:buClrTx/>
              <a:buSzTx/>
              <a:tabLst/>
            </a:pPr>
            <a:r>
              <a:rPr lang="fr-FR" sz="2000" dirty="0">
                <a:latin typeface="Arial" pitchFamily="34" charset="0"/>
                <a:ea typeface="Calibri" pitchFamily="34" charset="0"/>
                <a:cs typeface="Arial" pitchFamily="34" charset="0"/>
              </a:rPr>
              <a:t> </a:t>
            </a:r>
            <a:r>
              <a:rPr lang="fr-FR" sz="2000" dirty="0" smtClean="0">
                <a:latin typeface="Arial" pitchFamily="34" charset="0"/>
                <a:ea typeface="Calibri" pitchFamily="34" charset="0"/>
                <a:cs typeface="Arial" pitchFamily="34" charset="0"/>
              </a:rPr>
              <a:t> </a:t>
            </a: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professionnelle.</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Comment peut-on prévenir leur survenue.</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fld id="{1D114785-2CA5-4745-9DDE-A8AE22181F48}" type="slidenum">
              <a:rPr lang="fr-FR" smtClean="0"/>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70C0"/>
                </a:solidFill>
              </a:rPr>
              <a:t>GENERALITES</a:t>
            </a:r>
            <a:endParaRPr lang="fr-FR" b="1" dirty="0">
              <a:solidFill>
                <a:srgbClr val="0070C0"/>
              </a:solidFill>
            </a:endParaRPr>
          </a:p>
        </p:txBody>
      </p:sp>
      <p:sp>
        <p:nvSpPr>
          <p:cNvPr id="40961" name="Rectangle 1"/>
          <p:cNvSpPr>
            <a:spLocks noChangeArrowheads="1"/>
          </p:cNvSpPr>
          <p:nvPr/>
        </p:nvSpPr>
        <p:spPr bwMode="auto">
          <a:xfrm>
            <a:off x="500034" y="2285992"/>
            <a:ext cx="8215370"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fr-FR" sz="2000" b="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Les dermatoses professionnelles sont des lésions de la peau dont l’origine est en totalité ou en partie liées aux conditions dans lesquelles le travail est exécuté.                                                                                               Leur nombre s’est multiplié avec le développement de l’industrie.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 peau est le plus grand organe du corps et est quantitativement le plus exposé aux agents externes. Les nuisances qui en sont responsables peuvent être chimiques, physiques ou biologiques.</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fld id="{1D114785-2CA5-4745-9DDE-A8AE22181F48}" type="slidenum">
              <a:rPr lang="fr-FR" smtClean="0"/>
              <a:pPr/>
              <a:t>4</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61">
                                            <p:txEl>
                                              <p:pRg st="0" end="0"/>
                                            </p:txEl>
                                          </p:spTgt>
                                        </p:tgtEl>
                                        <p:attrNameLst>
                                          <p:attrName>style.visibility</p:attrName>
                                        </p:attrNameLst>
                                      </p:cBhvr>
                                      <p:to>
                                        <p:strVal val="visible"/>
                                      </p:to>
                                    </p:set>
                                    <p:animEffect transition="in" filter="fade">
                                      <p:cBhvr>
                                        <p:cTn id="7" dur="2000"/>
                                        <p:tgtEl>
                                          <p:spTgt spid="409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61">
                                            <p:txEl>
                                              <p:pRg st="1" end="1"/>
                                            </p:txEl>
                                          </p:spTgt>
                                        </p:tgtEl>
                                        <p:attrNameLst>
                                          <p:attrName>style.visibility</p:attrName>
                                        </p:attrNameLst>
                                      </p:cBhvr>
                                      <p:to>
                                        <p:strVal val="visible"/>
                                      </p:to>
                                    </p:set>
                                    <p:animEffect transition="in" filter="fade">
                                      <p:cBhvr>
                                        <p:cTn id="12" dur="2000"/>
                                        <p:tgtEl>
                                          <p:spTgt spid="409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0070C0"/>
                </a:solidFill>
              </a:rPr>
              <a:t>LES DERMATITES DE CONTACT</a:t>
            </a:r>
            <a:endParaRPr lang="fr-FR" b="1" dirty="0">
              <a:solidFill>
                <a:srgbClr val="0070C0"/>
              </a:solidFill>
            </a:endParaRPr>
          </a:p>
        </p:txBody>
      </p:sp>
      <p:sp>
        <p:nvSpPr>
          <p:cNvPr id="41985" name="Rectangle 1"/>
          <p:cNvSpPr>
            <a:spLocks noChangeArrowheads="1"/>
          </p:cNvSpPr>
          <p:nvPr/>
        </p:nvSpPr>
        <p:spPr bwMode="auto">
          <a:xfrm>
            <a:off x="428596" y="2214554"/>
            <a:ext cx="821537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Elles comprennent:</a:t>
            </a:r>
          </a:p>
          <a:p>
            <a:pPr marL="0" marR="0" lvl="0" indent="0" algn="l" defTabSz="914400" rtl="0" eaLnBrk="1" fontAlgn="base" latinLnBrk="0" hangingPunct="1">
              <a:lnSpc>
                <a:spcPct val="150000"/>
              </a:lnSpc>
              <a:spcBef>
                <a:spcPct val="0"/>
              </a:spcBef>
              <a:spcAft>
                <a:spcPct val="0"/>
              </a:spcAft>
              <a:buClrTx/>
              <a:buSzTx/>
              <a:buFont typeface="Wingdings" pitchFamily="2" charset="2"/>
              <a:buChar char="Ø"/>
              <a:tabLst/>
            </a:pP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Les dermatites de contact d’irritation (DIC)</a:t>
            </a:r>
          </a:p>
          <a:p>
            <a:pPr marL="0" marR="0" lvl="0" indent="0" algn="l" defTabSz="914400" rtl="0" eaLnBrk="1" fontAlgn="base" latinLnBrk="0" hangingPunct="1">
              <a:lnSpc>
                <a:spcPct val="150000"/>
              </a:lnSpc>
              <a:spcBef>
                <a:spcPct val="0"/>
              </a:spcBef>
              <a:spcAft>
                <a:spcPct val="0"/>
              </a:spcAft>
              <a:buClrTx/>
              <a:buSzTx/>
              <a:buFont typeface="Wingdings" pitchFamily="2" charset="2"/>
              <a:buChar char="Ø"/>
              <a:tabLst/>
            </a:pPr>
            <a:r>
              <a:rPr lang="fr-FR" sz="2000" dirty="0">
                <a:latin typeface="Arial" pitchFamily="34" charset="0"/>
                <a:ea typeface="Calibri" pitchFamily="34" charset="0"/>
                <a:cs typeface="Arial" pitchFamily="34" charset="0"/>
              </a:rPr>
              <a:t> </a:t>
            </a:r>
            <a:r>
              <a:rPr lang="fr-FR" sz="2000" dirty="0" smtClean="0">
                <a:latin typeface="Arial" pitchFamily="34" charset="0"/>
                <a:ea typeface="Calibri" pitchFamily="34" charset="0"/>
                <a:cs typeface="Arial" pitchFamily="34" charset="0"/>
              </a:rPr>
              <a:t>L</a:t>
            </a: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es dermatites de contact allergiques (DAC) </a:t>
            </a:r>
          </a:p>
          <a:p>
            <a:pPr marL="0" marR="0" lvl="0" indent="0" algn="l" defTabSz="914400" rtl="0" eaLnBrk="1" fontAlgn="base" latinLnBrk="0" hangingPunct="1">
              <a:lnSpc>
                <a:spcPct val="150000"/>
              </a:lnSpc>
              <a:spcBef>
                <a:spcPct val="0"/>
              </a:spcBef>
              <a:spcAft>
                <a:spcPct val="0"/>
              </a:spcAft>
              <a:buClrTx/>
              <a:buSzTx/>
              <a:buFont typeface="Wingdings" pitchFamily="2" charset="2"/>
              <a:buChar char="Ø"/>
              <a:tabLst/>
            </a:pP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Les urticaires de contact (UC)  </a:t>
            </a:r>
          </a:p>
          <a:p>
            <a:pPr marL="0" marR="0" lvl="0" indent="0" algn="l" defTabSz="914400" rtl="0" eaLnBrk="1" fontAlgn="base" latinLnBrk="0" hangingPunct="1">
              <a:lnSpc>
                <a:spcPct val="150000"/>
              </a:lnSpc>
              <a:spcBef>
                <a:spcPct val="0"/>
              </a:spcBef>
              <a:spcAft>
                <a:spcPct val="0"/>
              </a:spcAft>
              <a:buClrTx/>
              <a:buSzTx/>
              <a:buFont typeface="Wingdings" pitchFamily="2" charset="2"/>
              <a:buChar char="Ø"/>
              <a:tabLst/>
            </a:pPr>
            <a:r>
              <a:rPr lang="fr-FR" sz="2000" dirty="0">
                <a:latin typeface="Arial" pitchFamily="34" charset="0"/>
                <a:ea typeface="Calibri" pitchFamily="34" charset="0"/>
                <a:cs typeface="Arial" pitchFamily="34" charset="0"/>
              </a:rPr>
              <a:t> </a:t>
            </a:r>
            <a:r>
              <a:rPr lang="fr-FR" sz="2000" dirty="0" smtClean="0">
                <a:latin typeface="Arial" pitchFamily="34" charset="0"/>
                <a:ea typeface="Calibri" pitchFamily="34" charset="0"/>
                <a:cs typeface="Arial" pitchFamily="34" charset="0"/>
              </a:rPr>
              <a:t>L</a:t>
            </a:r>
            <a:r>
              <a:rPr kumimoji="0" lang="fr-F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es dermatites de contact aux protéines (DCP).</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fld id="{1D114785-2CA5-4745-9DDE-A8AE22181F48}" type="slidenum">
              <a:rPr lang="fr-FR" smtClean="0"/>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285720" y="428603"/>
          <a:ext cx="8572560" cy="5228593"/>
        </p:xfrm>
        <a:graphic>
          <a:graphicData uri="http://schemas.openxmlformats.org/drawingml/2006/table">
            <a:tbl>
              <a:tblPr firstRow="1" bandRow="1">
                <a:tableStyleId>{5C22544A-7EE6-4342-B048-85BDC9FD1C3A}</a:tableStyleId>
              </a:tblPr>
              <a:tblGrid>
                <a:gridCol w="1857388"/>
                <a:gridCol w="1461034"/>
                <a:gridCol w="5254138"/>
              </a:tblGrid>
              <a:tr h="392279">
                <a:tc gridSpan="3">
                  <a:txBody>
                    <a:bodyPr/>
                    <a:lstStyle/>
                    <a:p>
                      <a:pPr algn="ctr"/>
                      <a:r>
                        <a:rPr lang="fr-FR" sz="1800" b="1" dirty="0" smtClean="0">
                          <a:latin typeface="Arial" pitchFamily="34" charset="0"/>
                          <a:cs typeface="Arial" pitchFamily="34" charset="0"/>
                        </a:rPr>
                        <a:t>Les dermatites de contact irritatif  (DIC)</a:t>
                      </a:r>
                      <a:endParaRPr lang="fr-FR" dirty="0">
                        <a:latin typeface="Arial" pitchFamily="34" charset="0"/>
                        <a:cs typeface="Arial" pitchFamily="34" charset="0"/>
                      </a:endParaRPr>
                    </a:p>
                  </a:txBody>
                  <a:tcPr/>
                </a:tc>
                <a:tc hMerge="1">
                  <a:txBody>
                    <a:bodyPr/>
                    <a:lstStyle/>
                    <a:p>
                      <a:endParaRPr lang="fr-FR" dirty="0"/>
                    </a:p>
                  </a:txBody>
                  <a:tcPr/>
                </a:tc>
                <a:tc hMerge="1">
                  <a:txBody>
                    <a:bodyPr/>
                    <a:lstStyle/>
                    <a:p>
                      <a:endParaRPr lang="fr-FR" dirty="0"/>
                    </a:p>
                  </a:txBody>
                  <a:tcPr/>
                </a:tc>
              </a:tr>
              <a:tr h="677084">
                <a:tc>
                  <a:txBody>
                    <a:bodyPr/>
                    <a:lstStyle/>
                    <a:p>
                      <a:r>
                        <a:rPr lang="fr-FR" dirty="0" smtClean="0">
                          <a:latin typeface="Arial" pitchFamily="34" charset="0"/>
                          <a:cs typeface="Arial" pitchFamily="34" charset="0"/>
                        </a:rPr>
                        <a:t>Circonstances </a:t>
                      </a:r>
                      <a:r>
                        <a:rPr lang="fr-FR" baseline="0" dirty="0" smtClean="0">
                          <a:latin typeface="Arial" pitchFamily="34" charset="0"/>
                          <a:cs typeface="Arial" pitchFamily="34" charset="0"/>
                        </a:rPr>
                        <a:t>de survenue</a:t>
                      </a:r>
                      <a:endParaRPr lang="fr-FR" dirty="0">
                        <a:latin typeface="Arial" pitchFamily="34" charset="0"/>
                        <a:cs typeface="Arial" pitchFamily="34" charset="0"/>
                      </a:endParaRPr>
                    </a:p>
                  </a:txBody>
                  <a:tcPr/>
                </a:tc>
                <a:tc gridSpan="2">
                  <a:txBody>
                    <a:bodyPr/>
                    <a:lstStyle/>
                    <a:p>
                      <a:r>
                        <a:rPr lang="fr-FR" sz="1800" dirty="0" smtClean="0">
                          <a:latin typeface="Arial" pitchFamily="34" charset="0"/>
                          <a:cs typeface="Arial" pitchFamily="34" charset="0"/>
                        </a:rPr>
                        <a:t>Une seule exposition à des irritants forts, plus souvent après  contacts répétés avec des irritants plus faibles. </a:t>
                      </a:r>
                      <a:endParaRPr lang="fr-FR" dirty="0">
                        <a:latin typeface="Arial" pitchFamily="34" charset="0"/>
                        <a:cs typeface="Arial" pitchFamily="34" charset="0"/>
                      </a:endParaRPr>
                    </a:p>
                  </a:txBody>
                  <a:tcPr/>
                </a:tc>
                <a:tc hMerge="1">
                  <a:txBody>
                    <a:bodyPr/>
                    <a:lstStyle/>
                    <a:p>
                      <a:endParaRPr lang="fr-FR" dirty="0">
                        <a:latin typeface="Arial" pitchFamily="34" charset="0"/>
                        <a:cs typeface="Arial" pitchFamily="34" charset="0"/>
                      </a:endParaRPr>
                    </a:p>
                  </a:txBody>
                  <a:tcPr/>
                </a:tc>
              </a:tr>
              <a:tr h="967263">
                <a:tc rowSpan="2">
                  <a:txBody>
                    <a:bodyPr/>
                    <a:lstStyle/>
                    <a:p>
                      <a:endParaRPr lang="fr-FR" dirty="0" smtClean="0">
                        <a:latin typeface="Arial" pitchFamily="34" charset="0"/>
                        <a:cs typeface="Arial" pitchFamily="34" charset="0"/>
                      </a:endParaRPr>
                    </a:p>
                    <a:p>
                      <a:endParaRPr lang="fr-FR" dirty="0" smtClean="0">
                        <a:latin typeface="Arial" pitchFamily="34" charset="0"/>
                        <a:cs typeface="Arial" pitchFamily="34" charset="0"/>
                      </a:endParaRPr>
                    </a:p>
                    <a:p>
                      <a:r>
                        <a:rPr lang="fr-FR" dirty="0" smtClean="0">
                          <a:latin typeface="Arial" pitchFamily="34" charset="0"/>
                          <a:cs typeface="Arial" pitchFamily="34" charset="0"/>
                        </a:rPr>
                        <a:t>Etiologies</a:t>
                      </a:r>
                      <a:endParaRPr lang="fr-FR" dirty="0">
                        <a:latin typeface="Arial" pitchFamily="34" charset="0"/>
                        <a:cs typeface="Arial" pitchFamily="34" charset="0"/>
                      </a:endParaRPr>
                    </a:p>
                  </a:txBody>
                  <a:tcPr/>
                </a:tc>
                <a:tc>
                  <a:txBody>
                    <a:bodyPr/>
                    <a:lstStyle/>
                    <a:p>
                      <a:endParaRPr lang="fr-FR" dirty="0" smtClean="0">
                        <a:latin typeface="Arial" pitchFamily="34" charset="0"/>
                        <a:cs typeface="Arial" pitchFamily="34" charset="0"/>
                      </a:endParaRPr>
                    </a:p>
                    <a:p>
                      <a:r>
                        <a:rPr lang="fr-FR" dirty="0" smtClean="0">
                          <a:latin typeface="Arial" pitchFamily="34" charset="0"/>
                          <a:cs typeface="Arial" pitchFamily="34" charset="0"/>
                        </a:rPr>
                        <a:t>Chimiques</a:t>
                      </a:r>
                      <a:endParaRPr lang="fr-FR" dirty="0">
                        <a:latin typeface="Arial" pitchFamily="34" charset="0"/>
                        <a:cs typeface="Arial" pitchFamily="34" charset="0"/>
                      </a:endParaRPr>
                    </a:p>
                  </a:txBody>
                  <a:tcPr/>
                </a:tc>
                <a:tc>
                  <a:txBody>
                    <a:bodyPr/>
                    <a:lstStyle/>
                    <a:p>
                      <a:r>
                        <a:rPr lang="fr-FR" dirty="0" smtClean="0">
                          <a:latin typeface="Arial" pitchFamily="34" charset="0"/>
                          <a:cs typeface="Arial" pitchFamily="34" charset="0"/>
                        </a:rPr>
                        <a:t>Détergents, acides, bases, solvants, huiles de coupe et de trempe, Métaux</a:t>
                      </a:r>
                      <a:r>
                        <a:rPr lang="fr-FR" baseline="0" dirty="0" smtClean="0">
                          <a:latin typeface="Arial" pitchFamily="34" charset="0"/>
                          <a:cs typeface="Arial" pitchFamily="34" charset="0"/>
                        </a:rPr>
                        <a:t> (chrome, nickel…), matières plastiques…</a:t>
                      </a:r>
                      <a:endParaRPr lang="fr-FR" dirty="0">
                        <a:latin typeface="Arial" pitchFamily="34" charset="0"/>
                        <a:cs typeface="Arial" pitchFamily="34" charset="0"/>
                      </a:endParaRPr>
                    </a:p>
                  </a:txBody>
                  <a:tcPr/>
                </a:tc>
              </a:tr>
              <a:tr h="677084">
                <a:tc vMerge="1">
                  <a:txBody>
                    <a:bodyPr/>
                    <a:lstStyle/>
                    <a:p>
                      <a:endParaRPr lang="fr-FR" dirty="0"/>
                    </a:p>
                  </a:txBody>
                  <a:tcPr/>
                </a:tc>
                <a:tc>
                  <a:txBody>
                    <a:bodyPr/>
                    <a:lstStyle/>
                    <a:p>
                      <a:r>
                        <a:rPr lang="fr-FR" dirty="0" smtClean="0">
                          <a:latin typeface="Arial" pitchFamily="34" charset="0"/>
                          <a:cs typeface="Arial" pitchFamily="34" charset="0"/>
                        </a:rPr>
                        <a:t>Physiques</a:t>
                      </a:r>
                      <a:endParaRPr lang="fr-FR" dirty="0">
                        <a:latin typeface="Arial" pitchFamily="34" charset="0"/>
                        <a:cs typeface="Arial" pitchFamily="34" charset="0"/>
                      </a:endParaRPr>
                    </a:p>
                  </a:txBody>
                  <a:tcPr/>
                </a:tc>
                <a:tc>
                  <a:txBody>
                    <a:bodyPr/>
                    <a:lstStyle/>
                    <a:p>
                      <a:r>
                        <a:rPr lang="fr-FR" dirty="0" smtClean="0">
                          <a:latin typeface="Arial" pitchFamily="34" charset="0"/>
                          <a:cs typeface="Arial" pitchFamily="34" charset="0"/>
                        </a:rPr>
                        <a:t>Mécanique (friction,</a:t>
                      </a:r>
                      <a:r>
                        <a:rPr lang="fr-FR" baseline="0" dirty="0" smtClean="0">
                          <a:latin typeface="Arial" pitchFamily="34" charset="0"/>
                          <a:cs typeface="Arial" pitchFamily="34" charset="0"/>
                        </a:rPr>
                        <a:t> abrasion, coupure), thermique, radiations, vibrations…</a:t>
                      </a:r>
                      <a:endParaRPr lang="fr-FR" dirty="0">
                        <a:latin typeface="Arial" pitchFamily="34" charset="0"/>
                        <a:cs typeface="Arial" pitchFamily="34" charset="0"/>
                      </a:endParaRPr>
                    </a:p>
                  </a:txBody>
                  <a:tcPr/>
                </a:tc>
              </a:tr>
              <a:tr h="967263">
                <a:tc rowSpan="2">
                  <a:txBody>
                    <a:bodyPr/>
                    <a:lstStyle/>
                    <a:p>
                      <a:endParaRPr lang="fr-FR" dirty="0" smtClean="0">
                        <a:latin typeface="Arial" pitchFamily="34" charset="0"/>
                        <a:cs typeface="Arial" pitchFamily="34" charset="0"/>
                      </a:endParaRPr>
                    </a:p>
                    <a:p>
                      <a:endParaRPr lang="fr-FR" dirty="0" smtClean="0">
                        <a:latin typeface="Arial" pitchFamily="34" charset="0"/>
                        <a:cs typeface="Arial" pitchFamily="34" charset="0"/>
                      </a:endParaRPr>
                    </a:p>
                    <a:p>
                      <a:r>
                        <a:rPr lang="fr-FR" dirty="0" smtClean="0">
                          <a:latin typeface="Arial" pitchFamily="34" charset="0"/>
                          <a:cs typeface="Arial" pitchFamily="34" charset="0"/>
                        </a:rPr>
                        <a:t>Aspect clinique</a:t>
                      </a:r>
                      <a:endParaRPr lang="fr-FR" dirty="0">
                        <a:latin typeface="Arial" pitchFamily="34" charset="0"/>
                        <a:cs typeface="Arial" pitchFamily="34" charset="0"/>
                      </a:endParaRPr>
                    </a:p>
                  </a:txBody>
                  <a:tcPr/>
                </a:tc>
                <a:tc>
                  <a:txBody>
                    <a:bodyPr/>
                    <a:lstStyle/>
                    <a:p>
                      <a:endParaRPr lang="fr-FR" dirty="0" smtClean="0">
                        <a:latin typeface="Arial" pitchFamily="34" charset="0"/>
                        <a:cs typeface="Arial" pitchFamily="34" charset="0"/>
                      </a:endParaRPr>
                    </a:p>
                    <a:p>
                      <a:r>
                        <a:rPr lang="fr-FR" dirty="0" smtClean="0">
                          <a:latin typeface="Arial" pitchFamily="34" charset="0"/>
                          <a:cs typeface="Arial" pitchFamily="34" charset="0"/>
                        </a:rPr>
                        <a:t>F.</a:t>
                      </a:r>
                      <a:r>
                        <a:rPr lang="fr-FR" baseline="0" dirty="0" smtClean="0">
                          <a:latin typeface="Arial" pitchFamily="34" charset="0"/>
                          <a:cs typeface="Arial" pitchFamily="34" charset="0"/>
                        </a:rPr>
                        <a:t> aigue</a:t>
                      </a:r>
                      <a:endParaRPr lang="fr-FR"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kern="1200" dirty="0" smtClean="0">
                          <a:solidFill>
                            <a:schemeClr val="dk1"/>
                          </a:solidFill>
                          <a:latin typeface="+mn-lt"/>
                          <a:ea typeface="+mn-ea"/>
                          <a:cs typeface="+mn-cs"/>
                        </a:rPr>
                        <a:t>Apparition rapide limitées aux zones de contact avec l’agent causal, </a:t>
                      </a:r>
                      <a:r>
                        <a:rPr kumimoji="0" lang="fr-FR" sz="1800" kern="1200" dirty="0" err="1" smtClean="0">
                          <a:solidFill>
                            <a:schemeClr val="dk1"/>
                          </a:solidFill>
                          <a:latin typeface="+mn-lt"/>
                          <a:ea typeface="+mn-ea"/>
                          <a:cs typeface="+mn-cs"/>
                        </a:rPr>
                        <a:t>érythémato</a:t>
                      </a:r>
                      <a:r>
                        <a:rPr kumimoji="0" lang="fr-FR" sz="1800" kern="1200" dirty="0" smtClean="0">
                          <a:solidFill>
                            <a:schemeClr val="dk1"/>
                          </a:solidFill>
                          <a:latin typeface="+mn-lt"/>
                          <a:ea typeface="+mn-ea"/>
                          <a:cs typeface="+mn-cs"/>
                        </a:rPr>
                        <a:t>-</a:t>
                      </a:r>
                      <a:r>
                        <a:rPr kumimoji="0" lang="fr-FR" sz="1800" kern="1200" dirty="0" err="1" smtClean="0">
                          <a:solidFill>
                            <a:schemeClr val="dk1"/>
                          </a:solidFill>
                          <a:latin typeface="+mn-lt"/>
                          <a:ea typeface="+mn-ea"/>
                          <a:cs typeface="+mn-cs"/>
                        </a:rPr>
                        <a:t>oedémateuses</a:t>
                      </a:r>
                      <a:r>
                        <a:rPr kumimoji="0" lang="fr-FR" sz="1800" kern="1200" dirty="0" smtClean="0">
                          <a:solidFill>
                            <a:schemeClr val="dk1"/>
                          </a:solidFill>
                          <a:latin typeface="+mn-lt"/>
                          <a:ea typeface="+mn-ea"/>
                          <a:cs typeface="+mn-cs"/>
                        </a:rPr>
                        <a:t>, avec possibilité de vésicules ou de bulles.</a:t>
                      </a:r>
                      <a:endParaRPr lang="fr-FR" dirty="0">
                        <a:latin typeface="Arial" pitchFamily="34" charset="0"/>
                        <a:cs typeface="Arial" pitchFamily="34" charset="0"/>
                      </a:endParaRPr>
                    </a:p>
                  </a:txBody>
                  <a:tcPr/>
                </a:tc>
              </a:tr>
              <a:tr h="1547620">
                <a:tc vMerge="1">
                  <a:txBody>
                    <a:bodyPr/>
                    <a:lstStyle/>
                    <a:p>
                      <a:endParaRPr lang="fr-FR" dirty="0">
                        <a:latin typeface="Arial" pitchFamily="34" charset="0"/>
                        <a:cs typeface="Arial" pitchFamily="34" charset="0"/>
                      </a:endParaRPr>
                    </a:p>
                  </a:txBody>
                  <a:tcPr/>
                </a:tc>
                <a:tc>
                  <a:txBody>
                    <a:bodyPr/>
                    <a:lstStyle/>
                    <a:p>
                      <a:endParaRPr lang="fr-FR" dirty="0" smtClean="0">
                        <a:latin typeface="Arial" pitchFamily="34" charset="0"/>
                        <a:cs typeface="Arial" pitchFamily="34" charset="0"/>
                      </a:endParaRPr>
                    </a:p>
                    <a:p>
                      <a:endParaRPr lang="fr-FR" dirty="0" smtClean="0">
                        <a:latin typeface="Arial" pitchFamily="34" charset="0"/>
                        <a:cs typeface="Arial" pitchFamily="34" charset="0"/>
                      </a:endParaRPr>
                    </a:p>
                    <a:p>
                      <a:r>
                        <a:rPr lang="fr-FR" dirty="0" smtClean="0">
                          <a:latin typeface="Arial" pitchFamily="34" charset="0"/>
                          <a:cs typeface="Arial" pitchFamily="34" charset="0"/>
                        </a:rPr>
                        <a:t>F. chronique</a:t>
                      </a:r>
                      <a:endParaRPr lang="fr-FR" dirty="0">
                        <a:latin typeface="Arial" pitchFamily="34" charset="0"/>
                        <a:cs typeface="Arial" pitchFamily="34" charset="0"/>
                      </a:endParaRPr>
                    </a:p>
                  </a:txBody>
                  <a:tcPr/>
                </a:tc>
                <a:tc>
                  <a:txBody>
                    <a:bodyPr/>
                    <a:lstStyle/>
                    <a:p>
                      <a:r>
                        <a:rPr kumimoji="0" lang="fr-FR" sz="1800" kern="1200" dirty="0" smtClean="0">
                          <a:solidFill>
                            <a:schemeClr val="dk1"/>
                          </a:solidFill>
                          <a:latin typeface="+mn-lt"/>
                          <a:ea typeface="+mn-ea"/>
                          <a:cs typeface="+mn-cs"/>
                        </a:rPr>
                        <a:t>Lésions </a:t>
                      </a:r>
                      <a:r>
                        <a:rPr kumimoji="0" lang="fr-FR" sz="1800" kern="1200" dirty="0" err="1" smtClean="0">
                          <a:solidFill>
                            <a:schemeClr val="dk1"/>
                          </a:solidFill>
                          <a:latin typeface="+mn-lt"/>
                          <a:ea typeface="+mn-ea"/>
                          <a:cs typeface="+mn-cs"/>
                        </a:rPr>
                        <a:t>érythémato</a:t>
                      </a:r>
                      <a:r>
                        <a:rPr kumimoji="0" lang="fr-FR" sz="1800" kern="1200" dirty="0" smtClean="0">
                          <a:solidFill>
                            <a:schemeClr val="dk1"/>
                          </a:solidFill>
                          <a:latin typeface="+mn-lt"/>
                          <a:ea typeface="+mn-ea"/>
                          <a:cs typeface="+mn-cs"/>
                        </a:rPr>
                        <a:t>-squameuses, parfois </a:t>
                      </a:r>
                      <a:r>
                        <a:rPr kumimoji="0" lang="fr-FR" sz="1800" kern="1200" dirty="0" err="1" smtClean="0">
                          <a:solidFill>
                            <a:schemeClr val="dk1"/>
                          </a:solidFill>
                          <a:latin typeface="+mn-lt"/>
                          <a:ea typeface="+mn-ea"/>
                          <a:cs typeface="+mn-cs"/>
                        </a:rPr>
                        <a:t>fissuraires</a:t>
                      </a:r>
                      <a:r>
                        <a:rPr kumimoji="0" lang="fr-FR" sz="1800" kern="1200" dirty="0" smtClean="0">
                          <a:solidFill>
                            <a:schemeClr val="dk1"/>
                          </a:solidFill>
                          <a:latin typeface="+mn-lt"/>
                          <a:ea typeface="+mn-ea"/>
                          <a:cs typeface="+mn-cs"/>
                        </a:rPr>
                        <a:t>, avec sensation de brulures ou de picotement, siégeant le plus souvent sur le dos des mains et les espaces interdigitaux avec parfois disparition des empreintes digitales.</a:t>
                      </a:r>
                      <a:endParaRPr lang="fr-FR" dirty="0"/>
                    </a:p>
                  </a:txBody>
                  <a:tcPr/>
                </a:tc>
              </a:tr>
            </a:tbl>
          </a:graphicData>
        </a:graphic>
      </p:graphicFrame>
      <p:sp>
        <p:nvSpPr>
          <p:cNvPr id="4" name="ZoneTexte 3"/>
          <p:cNvSpPr txBox="1"/>
          <p:nvPr/>
        </p:nvSpPr>
        <p:spPr>
          <a:xfrm>
            <a:off x="428596" y="5857892"/>
            <a:ext cx="6420347" cy="369332"/>
          </a:xfrm>
          <a:prstGeom prst="rect">
            <a:avLst/>
          </a:prstGeom>
          <a:noFill/>
        </p:spPr>
        <p:txBody>
          <a:bodyPr wrap="none" rtlCol="0">
            <a:spAutoFit/>
          </a:bodyPr>
          <a:lstStyle/>
          <a:p>
            <a:r>
              <a:rPr lang="fr-FR" dirty="0" smtClean="0"/>
              <a:t>NB: forme la plus fréquente des dermatoses professionnelles </a:t>
            </a:r>
            <a:endParaRPr lang="fr-FR" dirty="0"/>
          </a:p>
        </p:txBody>
      </p:sp>
      <p:sp>
        <p:nvSpPr>
          <p:cNvPr id="5" name="Espace réservé du numéro de diapositive 4"/>
          <p:cNvSpPr>
            <a:spLocks noGrp="1"/>
          </p:cNvSpPr>
          <p:nvPr>
            <p:ph type="sldNum" sz="quarter" idx="12"/>
          </p:nvPr>
        </p:nvSpPr>
        <p:spPr/>
        <p:txBody>
          <a:bodyPr/>
          <a:lstStyle/>
          <a:p>
            <a:fld id="{1D114785-2CA5-4745-9DDE-A8AE22181F48}"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285720" y="428603"/>
          <a:ext cx="8501124" cy="5030791"/>
        </p:xfrm>
        <a:graphic>
          <a:graphicData uri="http://schemas.openxmlformats.org/drawingml/2006/table">
            <a:tbl>
              <a:tblPr firstRow="1" bandRow="1">
                <a:tableStyleId>{5C22544A-7EE6-4342-B048-85BDC9FD1C3A}</a:tableStyleId>
              </a:tblPr>
              <a:tblGrid>
                <a:gridCol w="1416854"/>
                <a:gridCol w="1869294"/>
                <a:gridCol w="5214976"/>
              </a:tblGrid>
              <a:tr h="399182">
                <a:tc gridSpan="3">
                  <a:txBody>
                    <a:bodyPr/>
                    <a:lstStyle/>
                    <a:p>
                      <a:pPr algn="ctr"/>
                      <a:r>
                        <a:rPr kumimoji="0" lang="fr-FR" sz="1800" b="1" kern="1200" dirty="0" smtClean="0">
                          <a:solidFill>
                            <a:schemeClr val="lt1"/>
                          </a:solidFill>
                          <a:latin typeface="+mn-lt"/>
                          <a:ea typeface="+mn-ea"/>
                          <a:cs typeface="+mn-cs"/>
                        </a:rPr>
                        <a:t>Les dermatites de contact allergique (DAC) </a:t>
                      </a:r>
                      <a:endParaRPr lang="fr-FR" dirty="0"/>
                    </a:p>
                  </a:txBody>
                  <a:tcPr/>
                </a:tc>
                <a:tc hMerge="1">
                  <a:txBody>
                    <a:bodyPr/>
                    <a:lstStyle/>
                    <a:p>
                      <a:endParaRPr lang="fr-FR" dirty="0"/>
                    </a:p>
                  </a:txBody>
                  <a:tcPr/>
                </a:tc>
                <a:tc hMerge="1">
                  <a:txBody>
                    <a:bodyPr/>
                    <a:lstStyle/>
                    <a:p>
                      <a:endParaRPr lang="fr-FR"/>
                    </a:p>
                  </a:txBody>
                  <a:tcPr/>
                </a:tc>
              </a:tr>
              <a:tr h="689000">
                <a:tc rowSpan="4">
                  <a:txBody>
                    <a:bodyPr/>
                    <a:lstStyle/>
                    <a:p>
                      <a:endParaRPr lang="fr-FR" dirty="0" smtClean="0"/>
                    </a:p>
                    <a:p>
                      <a:endParaRPr lang="fr-FR" dirty="0" smtClean="0"/>
                    </a:p>
                    <a:p>
                      <a:endParaRPr lang="fr-FR" dirty="0" smtClean="0"/>
                    </a:p>
                    <a:p>
                      <a:endParaRPr lang="fr-FR" dirty="0" smtClean="0"/>
                    </a:p>
                    <a:p>
                      <a:r>
                        <a:rPr lang="fr-FR" dirty="0" smtClean="0"/>
                        <a:t>Etiologies</a:t>
                      </a:r>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kern="1200" dirty="0" smtClean="0">
                          <a:solidFill>
                            <a:schemeClr val="dk1"/>
                          </a:solidFill>
                          <a:latin typeface="+mn-lt"/>
                          <a:ea typeface="+mn-ea"/>
                          <a:cs typeface="+mn-cs"/>
                        </a:rPr>
                        <a:t>Les métaux </a:t>
                      </a:r>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kern="1200" dirty="0" smtClean="0">
                          <a:solidFill>
                            <a:schemeClr val="dk1"/>
                          </a:solidFill>
                          <a:latin typeface="+mn-lt"/>
                          <a:ea typeface="+mn-ea"/>
                          <a:cs typeface="+mn-cs"/>
                        </a:rPr>
                        <a:t>nickel, chrome et cobalt sont le plus souvent incriminés dans les DAC. </a:t>
                      </a:r>
                      <a:endParaRPr lang="fr-FR" dirty="0"/>
                    </a:p>
                  </a:txBody>
                  <a:tcPr/>
                </a:tc>
              </a:tr>
              <a:tr h="689000">
                <a:tc vMerge="1">
                  <a:txBody>
                    <a:bodyPr/>
                    <a:lstStyle/>
                    <a:p>
                      <a:endParaRPr lang="fr-FR" dirty="0"/>
                    </a:p>
                  </a:txBody>
                  <a:tcPr/>
                </a:tc>
                <a:tc>
                  <a:txBody>
                    <a:bodyPr/>
                    <a:lstStyle/>
                    <a:p>
                      <a:r>
                        <a:rPr lang="fr-FR" dirty="0" smtClean="0"/>
                        <a:t>Les détergents</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kern="1200" dirty="0" smtClean="0">
                          <a:solidFill>
                            <a:schemeClr val="dk1"/>
                          </a:solidFill>
                          <a:latin typeface="+mn-lt"/>
                          <a:ea typeface="+mn-ea"/>
                          <a:cs typeface="+mn-cs"/>
                        </a:rPr>
                        <a:t>Les allergènes sont principalement les conservateurs et les parfums.</a:t>
                      </a:r>
                      <a:endParaRPr lang="fr-FR" dirty="0"/>
                    </a:p>
                  </a:txBody>
                  <a:tcPr/>
                </a:tc>
              </a:tr>
              <a:tr h="1279571">
                <a:tc vMerge="1">
                  <a:txBody>
                    <a:bodyPr/>
                    <a:lstStyle/>
                    <a:p>
                      <a:endParaRPr lang="fr-FR" dirty="0"/>
                    </a:p>
                  </a:txBody>
                  <a:tcPr/>
                </a:tc>
                <a:tc>
                  <a:txBody>
                    <a:bodyPr/>
                    <a:lstStyle/>
                    <a:p>
                      <a:endParaRPr kumimoji="0" lang="fr-FR" sz="1800" kern="1200" dirty="0" smtClean="0">
                        <a:solidFill>
                          <a:schemeClr val="dk1"/>
                        </a:solidFill>
                        <a:latin typeface="+mn-lt"/>
                        <a:ea typeface="+mn-ea"/>
                        <a:cs typeface="+mn-cs"/>
                      </a:endParaRPr>
                    </a:p>
                    <a:p>
                      <a:r>
                        <a:rPr kumimoji="0" lang="fr-FR" sz="1800" kern="1200" dirty="0" smtClean="0">
                          <a:solidFill>
                            <a:schemeClr val="dk1"/>
                          </a:solidFill>
                          <a:latin typeface="+mn-lt"/>
                          <a:ea typeface="+mn-ea"/>
                          <a:cs typeface="+mn-cs"/>
                        </a:rPr>
                        <a:t>Désinfectants et antiseptiques </a:t>
                      </a:r>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kern="1200" dirty="0" smtClean="0">
                          <a:solidFill>
                            <a:schemeClr val="dk1"/>
                          </a:solidFill>
                          <a:latin typeface="+mn-lt"/>
                          <a:ea typeface="+mn-ea"/>
                          <a:cs typeface="+mn-cs"/>
                        </a:rPr>
                        <a:t>Le formaldéhyde, le </a:t>
                      </a:r>
                      <a:r>
                        <a:rPr kumimoji="0" lang="fr-FR" sz="1800" kern="1200" dirty="0" err="1" smtClean="0">
                          <a:solidFill>
                            <a:schemeClr val="dk1"/>
                          </a:solidFill>
                          <a:latin typeface="+mn-lt"/>
                          <a:ea typeface="+mn-ea"/>
                          <a:cs typeface="+mn-cs"/>
                        </a:rPr>
                        <a:t>glutaraldéhyde</a:t>
                      </a:r>
                      <a:r>
                        <a:rPr kumimoji="0" lang="fr-FR" sz="1800" kern="1200" dirty="0" smtClean="0">
                          <a:solidFill>
                            <a:schemeClr val="dk1"/>
                          </a:solidFill>
                          <a:latin typeface="+mn-lt"/>
                          <a:ea typeface="+mn-ea"/>
                          <a:cs typeface="+mn-cs"/>
                        </a:rPr>
                        <a:t> sont très utilisés par les personnels de la santé comme désinfectant de surface, conservateurs de tissus et pièces anatomiques.</a:t>
                      </a:r>
                      <a:endParaRPr lang="fr-FR" dirty="0"/>
                    </a:p>
                  </a:txBody>
                  <a:tcPr/>
                </a:tc>
              </a:tr>
              <a:tr h="399182">
                <a:tc vMerge="1">
                  <a:txBody>
                    <a:bodyPr/>
                    <a:lstStyle/>
                    <a:p>
                      <a:endParaRPr lang="fr-FR" dirty="0"/>
                    </a:p>
                  </a:txBody>
                  <a:tcPr/>
                </a:tc>
                <a:tc>
                  <a:txBody>
                    <a:bodyPr/>
                    <a:lstStyle/>
                    <a:p>
                      <a:r>
                        <a:rPr lang="fr-FR" dirty="0" smtClean="0"/>
                        <a:t>végétaux</a:t>
                      </a:r>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kern="1200" dirty="0" smtClean="0">
                          <a:solidFill>
                            <a:schemeClr val="dk1"/>
                          </a:solidFill>
                          <a:latin typeface="+mn-lt"/>
                          <a:ea typeface="+mn-ea"/>
                          <a:cs typeface="+mn-cs"/>
                        </a:rPr>
                        <a:t>camomille,  laurier, bois exotiques…</a:t>
                      </a:r>
                      <a:endParaRPr lang="fr-FR" dirty="0"/>
                    </a:p>
                  </a:txBody>
                  <a:tcPr/>
                </a:tc>
              </a:tr>
              <a:tr h="1574856">
                <a:tc>
                  <a:txBody>
                    <a:bodyPr/>
                    <a:lstStyle/>
                    <a:p>
                      <a:r>
                        <a:rPr lang="fr-FR" dirty="0" smtClean="0"/>
                        <a:t>Aspect clinique</a:t>
                      </a:r>
                      <a:endParaRPr lang="fr-FR"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kern="1200" dirty="0" smtClean="0">
                          <a:solidFill>
                            <a:schemeClr val="dk1"/>
                          </a:solidFill>
                          <a:latin typeface="+mn-lt"/>
                          <a:ea typeface="+mn-ea"/>
                          <a:cs typeface="+mn-cs"/>
                        </a:rPr>
                        <a:t>L’aspect clinique proche de celui des DIC. Certains signes sont plutôt en faveur des DAC : prurit intense, extension des lésions au-delà de la zone de contact, voire à distance, un aspect polymorphe associant érythème, vésicules, suintement, desquamation, croûtes. </a:t>
                      </a:r>
                    </a:p>
                    <a:p>
                      <a:endParaRPr lang="fr-FR"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txBody>
                  <a:tcPr/>
                </a:tc>
              </a:tr>
            </a:tbl>
          </a:graphicData>
        </a:graphic>
      </p:graphicFrame>
      <p:sp>
        <p:nvSpPr>
          <p:cNvPr id="3" name="Espace réservé du numéro de diapositive 2"/>
          <p:cNvSpPr>
            <a:spLocks noGrp="1"/>
          </p:cNvSpPr>
          <p:nvPr>
            <p:ph type="sldNum" sz="quarter" idx="12"/>
          </p:nvPr>
        </p:nvSpPr>
        <p:spPr/>
        <p:txBody>
          <a:bodyPr/>
          <a:lstStyle/>
          <a:p>
            <a:fld id="{1D114785-2CA5-4745-9DDE-A8AE22181F48}"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357158" y="857232"/>
          <a:ext cx="8429686" cy="4648518"/>
        </p:xfrm>
        <a:graphic>
          <a:graphicData uri="http://schemas.openxmlformats.org/drawingml/2006/table">
            <a:tbl>
              <a:tblPr firstRow="1" bandRow="1">
                <a:tableStyleId>{5C22544A-7EE6-4342-B048-85BDC9FD1C3A}</a:tableStyleId>
              </a:tblPr>
              <a:tblGrid>
                <a:gridCol w="1404948"/>
                <a:gridCol w="2166953"/>
                <a:gridCol w="4857785"/>
              </a:tblGrid>
              <a:tr h="437198">
                <a:tc gridSpan="3">
                  <a:txBody>
                    <a:bodyPr/>
                    <a:lstStyle/>
                    <a:p>
                      <a:r>
                        <a:rPr kumimoji="0" lang="fr-FR" sz="1800" b="1" kern="1200" dirty="0" smtClean="0">
                          <a:solidFill>
                            <a:schemeClr val="lt1"/>
                          </a:solidFill>
                          <a:latin typeface="+mn-lt"/>
                          <a:ea typeface="+mn-ea"/>
                          <a:cs typeface="+mn-cs"/>
                        </a:rPr>
                        <a:t>Les urticaires de contact et dermatites de contact aux protéines (UC)</a:t>
                      </a:r>
                      <a:endParaRPr lang="fr-FR" dirty="0"/>
                    </a:p>
                  </a:txBody>
                  <a:tcPr/>
                </a:tc>
                <a:tc hMerge="1">
                  <a:txBody>
                    <a:bodyPr/>
                    <a:lstStyle/>
                    <a:p>
                      <a:endParaRPr lang="fr-FR" dirty="0"/>
                    </a:p>
                  </a:txBody>
                  <a:tcPr/>
                </a:tc>
                <a:tc hMerge="1">
                  <a:txBody>
                    <a:bodyPr/>
                    <a:lstStyle/>
                    <a:p>
                      <a:endParaRPr lang="fr-FR" dirty="0"/>
                    </a:p>
                  </a:txBody>
                  <a:tcPr/>
                </a:tc>
              </a:tr>
              <a:tr h="370840">
                <a:tc rowSpan="3">
                  <a:txBody>
                    <a:bodyPr/>
                    <a:lstStyle/>
                    <a:p>
                      <a:endParaRPr lang="fr-FR" dirty="0" smtClean="0"/>
                    </a:p>
                    <a:p>
                      <a:endParaRPr lang="fr-FR" dirty="0" smtClean="0"/>
                    </a:p>
                    <a:p>
                      <a:endParaRPr lang="fr-FR" dirty="0" smtClean="0"/>
                    </a:p>
                    <a:p>
                      <a:r>
                        <a:rPr lang="fr-FR" dirty="0" smtClean="0"/>
                        <a:t>Etiologies</a:t>
                      </a:r>
                      <a:endParaRPr lang="fr-FR" dirty="0"/>
                    </a:p>
                  </a:txBody>
                  <a:tcPr/>
                </a:tc>
                <a:tc>
                  <a:txBody>
                    <a:bodyPr/>
                    <a:lstStyle/>
                    <a:p>
                      <a:r>
                        <a:rPr lang="fr-FR" dirty="0" smtClean="0"/>
                        <a:t>Origine animale</a:t>
                      </a:r>
                      <a:endParaRPr lang="fr-FR" dirty="0"/>
                    </a:p>
                  </a:txBody>
                  <a:tcPr/>
                </a:tc>
                <a:tc>
                  <a:txBody>
                    <a:bodyPr/>
                    <a:lstStyle/>
                    <a:p>
                      <a:r>
                        <a:rPr kumimoji="0" lang="fr-FR" sz="1800" kern="1200" dirty="0" smtClean="0">
                          <a:solidFill>
                            <a:schemeClr val="dk1"/>
                          </a:solidFill>
                          <a:latin typeface="+mn-lt"/>
                          <a:ea typeface="+mn-ea"/>
                          <a:cs typeface="+mn-cs"/>
                        </a:rPr>
                        <a:t>Protéines retrouvées surtout dans  (pelage, plumes, peau, sang, urines…).</a:t>
                      </a:r>
                      <a:endParaRPr lang="fr-FR" dirty="0"/>
                    </a:p>
                  </a:txBody>
                  <a:tcPr/>
                </a:tc>
              </a:tr>
              <a:tr h="370840">
                <a:tc vMerge="1">
                  <a:txBody>
                    <a:bodyPr/>
                    <a:lstStyle/>
                    <a:p>
                      <a:endParaRPr lang="fr-FR" dirty="0"/>
                    </a:p>
                  </a:txBody>
                  <a:tcPr/>
                </a:tc>
                <a:tc>
                  <a:txBody>
                    <a:bodyPr/>
                    <a:lstStyle/>
                    <a:p>
                      <a:r>
                        <a:rPr lang="fr-FR" dirty="0" smtClean="0"/>
                        <a:t>Enzymes</a:t>
                      </a:r>
                      <a:endParaRPr lang="fr-FR" dirty="0"/>
                    </a:p>
                  </a:txBody>
                  <a:tcPr/>
                </a:tc>
                <a:tc>
                  <a:txBody>
                    <a:bodyPr/>
                    <a:lstStyle/>
                    <a:p>
                      <a:r>
                        <a:rPr lang="fr-FR" dirty="0" smtClean="0"/>
                        <a:t>Contenues dans les détergents.</a:t>
                      </a:r>
                      <a:endParaRPr lang="fr-FR" dirty="0"/>
                    </a:p>
                  </a:txBody>
                  <a:tcPr/>
                </a:tc>
              </a:tr>
              <a:tr h="370840">
                <a:tc vMerge="1">
                  <a:txBody>
                    <a:bodyPr/>
                    <a:lstStyle/>
                    <a:p>
                      <a:endParaRPr lang="fr-FR" dirty="0"/>
                    </a:p>
                  </a:txBody>
                  <a:tcPr/>
                </a:tc>
                <a:tc>
                  <a:txBody>
                    <a:bodyPr/>
                    <a:lstStyle/>
                    <a:p>
                      <a:r>
                        <a:rPr kumimoji="0" lang="fr-FR" sz="1800" kern="1200" dirty="0" smtClean="0">
                          <a:solidFill>
                            <a:schemeClr val="dk1"/>
                          </a:solidFill>
                          <a:latin typeface="+mn-lt"/>
                          <a:ea typeface="+mn-ea"/>
                          <a:cs typeface="+mn-cs"/>
                        </a:rPr>
                        <a:t>substances chimiques de bas poids moléculaire </a:t>
                      </a:r>
                      <a:endParaRPr lang="fr-FR" dirty="0"/>
                    </a:p>
                  </a:txBody>
                  <a:tcPr/>
                </a:tc>
                <a:tc>
                  <a:txBody>
                    <a:bodyPr/>
                    <a:lstStyle/>
                    <a:p>
                      <a:endParaRPr kumimoji="0" lang="fr-FR" sz="1800" kern="1200" dirty="0" smtClean="0">
                        <a:solidFill>
                          <a:schemeClr val="dk1"/>
                        </a:solidFill>
                        <a:latin typeface="+mn-lt"/>
                        <a:ea typeface="+mn-ea"/>
                        <a:cs typeface="+mn-cs"/>
                      </a:endParaRPr>
                    </a:p>
                    <a:p>
                      <a:r>
                        <a:rPr kumimoji="0" lang="fr-FR" sz="1800" kern="1200" dirty="0" smtClean="0">
                          <a:solidFill>
                            <a:schemeClr val="dk1"/>
                          </a:solidFill>
                          <a:latin typeface="+mn-lt"/>
                          <a:ea typeface="+mn-ea"/>
                          <a:cs typeface="+mn-cs"/>
                        </a:rPr>
                        <a:t>Produits de coiffure, métaux, colorants…) </a:t>
                      </a:r>
                      <a:endParaRPr lang="fr-FR" dirty="0"/>
                    </a:p>
                  </a:txBody>
                  <a:tcPr/>
                </a:tc>
              </a:tr>
              <a:tr h="741680">
                <a:tc>
                  <a:txBody>
                    <a:bodyPr/>
                    <a:lstStyle/>
                    <a:p>
                      <a:r>
                        <a:rPr lang="fr-FR" dirty="0" smtClean="0"/>
                        <a:t>Aspect clinique</a:t>
                      </a:r>
                      <a:endParaRPr lang="fr-FR" dirty="0"/>
                    </a:p>
                  </a:txBody>
                  <a:tcPr/>
                </a:tc>
                <a:tc gridSpan="2">
                  <a:txBody>
                    <a:bodyPr/>
                    <a:lstStyle/>
                    <a:p>
                      <a:r>
                        <a:rPr kumimoji="0" lang="fr-FR" sz="1800" kern="1200" dirty="0" smtClean="0">
                          <a:solidFill>
                            <a:schemeClr val="dk1"/>
                          </a:solidFill>
                          <a:latin typeface="+mn-lt"/>
                          <a:ea typeface="+mn-ea"/>
                          <a:cs typeface="+mn-cs"/>
                        </a:rPr>
                        <a:t>Papules et/ou plaques </a:t>
                      </a:r>
                      <a:r>
                        <a:rPr kumimoji="0" lang="fr-FR" sz="1800" kern="1200" dirty="0" err="1" smtClean="0">
                          <a:solidFill>
                            <a:schemeClr val="dk1"/>
                          </a:solidFill>
                          <a:latin typeface="+mn-lt"/>
                          <a:ea typeface="+mn-ea"/>
                          <a:cs typeface="+mn-cs"/>
                        </a:rPr>
                        <a:t>érythémato</a:t>
                      </a:r>
                      <a:r>
                        <a:rPr kumimoji="0" lang="fr-FR" sz="1800" kern="1200" dirty="0" smtClean="0">
                          <a:solidFill>
                            <a:schemeClr val="dk1"/>
                          </a:solidFill>
                          <a:latin typeface="+mn-lt"/>
                          <a:ea typeface="+mn-ea"/>
                          <a:cs typeface="+mn-cs"/>
                        </a:rPr>
                        <a:t>-</a:t>
                      </a:r>
                      <a:r>
                        <a:rPr kumimoji="0" lang="fr-FR" sz="1800" kern="1200" dirty="0" err="1" smtClean="0">
                          <a:solidFill>
                            <a:schemeClr val="dk1"/>
                          </a:solidFill>
                          <a:latin typeface="+mn-lt"/>
                          <a:ea typeface="+mn-ea"/>
                          <a:cs typeface="+mn-cs"/>
                        </a:rPr>
                        <a:t>oedémateuses</a:t>
                      </a:r>
                      <a:r>
                        <a:rPr kumimoji="0" lang="fr-FR" sz="1800" kern="1200" dirty="0" smtClean="0">
                          <a:solidFill>
                            <a:schemeClr val="dk1"/>
                          </a:solidFill>
                          <a:latin typeface="+mn-lt"/>
                          <a:ea typeface="+mn-ea"/>
                          <a:cs typeface="+mn-cs"/>
                        </a:rPr>
                        <a:t>. Le prurit est souvent intense, l’éruption apparait immédiatement, survenant dans les minutes ou l’heure qui suit le contact avec l’agent responsable (comme le port de gant en latex) et la disparition rapide en quelques heures après arrêt de ce contact. </a:t>
                      </a:r>
                    </a:p>
                    <a:p>
                      <a:r>
                        <a:rPr kumimoji="0" lang="fr-FR" sz="1800" kern="1200" dirty="0" smtClean="0">
                          <a:solidFill>
                            <a:schemeClr val="dk1"/>
                          </a:solidFill>
                          <a:latin typeface="+mn-lt"/>
                          <a:ea typeface="+mn-ea"/>
                          <a:cs typeface="+mn-cs"/>
                        </a:rPr>
                        <a:t>La gravité de cette forme est liée à l’atteinte des muqueuses orolaryngées avec œdème de la glotte. </a:t>
                      </a:r>
                    </a:p>
                    <a:p>
                      <a:endParaRPr lang="fr-FR" dirty="0"/>
                    </a:p>
                  </a:txBody>
                  <a:tcPr/>
                </a:tc>
                <a:tc hMerge="1">
                  <a:txBody>
                    <a:bodyPr/>
                    <a:lstStyle/>
                    <a:p>
                      <a:endParaRPr lang="fr-FR"/>
                    </a:p>
                  </a:txBody>
                  <a:tcPr/>
                </a:tc>
              </a:tr>
            </a:tbl>
          </a:graphicData>
        </a:graphic>
      </p:graphicFrame>
      <p:sp>
        <p:nvSpPr>
          <p:cNvPr id="3" name="Espace réservé du numéro de diapositive 2"/>
          <p:cNvSpPr>
            <a:spLocks noGrp="1"/>
          </p:cNvSpPr>
          <p:nvPr>
            <p:ph type="sldNum" sz="quarter" idx="12"/>
          </p:nvPr>
        </p:nvSpPr>
        <p:spPr/>
        <p:txBody>
          <a:bodyPr/>
          <a:lstStyle/>
          <a:p>
            <a:fld id="{1D114785-2CA5-4745-9DDE-A8AE22181F48}" type="slidenum">
              <a:rPr lang="fr-FR" smtClean="0"/>
              <a:pPr/>
              <a:t>8</a:t>
            </a:fld>
            <a:endParaRPr lang="fr-FR"/>
          </a:p>
        </p:txBody>
      </p:sp>
      <p:sp>
        <p:nvSpPr>
          <p:cNvPr id="4" name="ZoneTexte 3"/>
          <p:cNvSpPr txBox="1"/>
          <p:nvPr/>
        </p:nvSpPr>
        <p:spPr>
          <a:xfrm>
            <a:off x="428596" y="5857892"/>
            <a:ext cx="8419292" cy="369332"/>
          </a:xfrm>
          <a:prstGeom prst="rect">
            <a:avLst/>
          </a:prstGeom>
          <a:noFill/>
        </p:spPr>
        <p:txBody>
          <a:bodyPr wrap="none" rtlCol="0">
            <a:spAutoFit/>
          </a:bodyPr>
          <a:lstStyle/>
          <a:p>
            <a:r>
              <a:rPr lang="fr-FR" b="1" dirty="0" smtClean="0">
                <a:solidFill>
                  <a:srgbClr val="FF0000"/>
                </a:solidFill>
              </a:rPr>
              <a:t>NB</a:t>
            </a:r>
            <a:r>
              <a:rPr lang="fr-FR" dirty="0" smtClean="0"/>
              <a:t>: </a:t>
            </a:r>
            <a:r>
              <a:rPr lang="fr-FR" dirty="0" smtClean="0">
                <a:solidFill>
                  <a:srgbClr val="0070C0"/>
                </a:solidFill>
              </a:rPr>
              <a:t>Nous constatons que plusieurs toxiques sont à la fois irritants et allergisants</a:t>
            </a:r>
            <a:endParaRPr lang="fr-FR" dirty="0">
              <a:solidFill>
                <a:srgbClr val="0070C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357158" y="357166"/>
          <a:ext cx="8358245" cy="5969000"/>
        </p:xfrm>
        <a:graphic>
          <a:graphicData uri="http://schemas.openxmlformats.org/drawingml/2006/table">
            <a:tbl>
              <a:tblPr firstRow="1" bandRow="1">
                <a:tableStyleId>{5C22544A-7EE6-4342-B048-85BDC9FD1C3A}</a:tableStyleId>
              </a:tblPr>
              <a:tblGrid>
                <a:gridCol w="1671649"/>
                <a:gridCol w="6686596"/>
              </a:tblGrid>
              <a:tr h="370840">
                <a:tc gridSpan="2">
                  <a:txBody>
                    <a:bodyPr/>
                    <a:lstStyle/>
                    <a:p>
                      <a:pPr algn="ctr"/>
                      <a:r>
                        <a:rPr kumimoji="0" lang="fr-FR" sz="1800" b="1" kern="1200" dirty="0" smtClean="0">
                          <a:solidFill>
                            <a:schemeClr val="lt1"/>
                          </a:solidFill>
                          <a:latin typeface="+mn-lt"/>
                          <a:ea typeface="+mn-ea"/>
                          <a:cs typeface="+mn-cs"/>
                        </a:rPr>
                        <a:t>Les éruptions acnéiformes chimiquement induites </a:t>
                      </a:r>
                      <a:endParaRPr lang="fr-FR" dirty="0"/>
                    </a:p>
                  </a:txBody>
                  <a:tcPr/>
                </a:tc>
                <a:tc hMerge="1">
                  <a:txBody>
                    <a:bodyPr/>
                    <a:lstStyle/>
                    <a:p>
                      <a:endParaRPr lang="fr-FR" dirty="0"/>
                    </a:p>
                  </a:txBody>
                  <a:tcPr/>
                </a:tc>
              </a:tr>
              <a:tr h="370840">
                <a:tc>
                  <a:txBody>
                    <a:bodyPr/>
                    <a:lstStyle/>
                    <a:p>
                      <a:r>
                        <a:rPr lang="fr-FR" dirty="0" err="1" smtClean="0"/>
                        <a:t>Chloracné</a:t>
                      </a:r>
                      <a:endParaRPr lang="fr-FR" dirty="0"/>
                    </a:p>
                  </a:txBody>
                  <a:tcPr/>
                </a:tc>
                <a:tc>
                  <a:txBody>
                    <a:bodyPr/>
                    <a:lstStyle/>
                    <a:p>
                      <a:r>
                        <a:rPr kumimoji="0" lang="fr-FR" sz="1800" kern="1200" dirty="0" smtClean="0">
                          <a:solidFill>
                            <a:schemeClr val="dk1"/>
                          </a:solidFill>
                          <a:latin typeface="+mn-lt"/>
                          <a:ea typeface="+mn-ea"/>
                          <a:cs typeface="+mn-cs"/>
                        </a:rPr>
                        <a:t>kystes ressemblant à des comédons, siégeant au visage</a:t>
                      </a:r>
                      <a:r>
                        <a:rPr kumimoji="0" lang="fr-FR" sz="1800" kern="1200" baseline="0" dirty="0" smtClean="0">
                          <a:solidFill>
                            <a:schemeClr val="dk1"/>
                          </a:solidFill>
                          <a:latin typeface="+mn-lt"/>
                          <a:ea typeface="+mn-ea"/>
                          <a:cs typeface="+mn-cs"/>
                        </a:rPr>
                        <a:t> par exposition aux hydrocarbures aromatiques halogénés</a:t>
                      </a:r>
                      <a:endParaRPr lang="fr-FR" dirty="0"/>
                    </a:p>
                  </a:txBody>
                  <a:tcPr/>
                </a:tc>
              </a:tr>
              <a:tr h="370840">
                <a:tc>
                  <a:txBody>
                    <a:bodyPr/>
                    <a:lstStyle/>
                    <a:p>
                      <a:r>
                        <a:rPr lang="fr-FR" dirty="0" smtClean="0"/>
                        <a:t>Folliculite</a:t>
                      </a:r>
                      <a:endParaRPr lang="fr-FR" dirty="0"/>
                    </a:p>
                  </a:txBody>
                  <a:tcPr/>
                </a:tc>
                <a:tc>
                  <a:txBody>
                    <a:bodyPr/>
                    <a:lstStyle/>
                    <a:p>
                      <a:r>
                        <a:rPr kumimoji="0" lang="fr-FR" sz="1800" kern="1200" dirty="0" smtClean="0">
                          <a:solidFill>
                            <a:schemeClr val="dk1"/>
                          </a:solidFill>
                          <a:latin typeface="+mn-lt"/>
                          <a:ea typeface="+mn-ea"/>
                          <a:cs typeface="+mn-cs"/>
                        </a:rPr>
                        <a:t>Papulopustules souvent prurigineuses, siégeant au niveau des cuisses, des avant-bras et du dos des mains</a:t>
                      </a:r>
                      <a:r>
                        <a:rPr kumimoji="0" lang="fr-FR" sz="1800" kern="1200" baseline="0" dirty="0" smtClean="0">
                          <a:solidFill>
                            <a:schemeClr val="dk1"/>
                          </a:solidFill>
                          <a:latin typeface="+mn-lt"/>
                          <a:ea typeface="+mn-ea"/>
                          <a:cs typeface="+mn-cs"/>
                        </a:rPr>
                        <a:t> par exposition aux huiles de coupe, pétrole, carburants…</a:t>
                      </a:r>
                      <a:endParaRPr lang="fr-FR" dirty="0"/>
                    </a:p>
                  </a:txBody>
                  <a:tcPr/>
                </a:tc>
              </a:tr>
              <a:tr h="370840">
                <a:tc gridSpan="2">
                  <a:txBody>
                    <a:bodyPr/>
                    <a:lstStyle/>
                    <a:p>
                      <a:pPr algn="ctr"/>
                      <a:r>
                        <a:rPr kumimoji="0" lang="fr-FR" sz="1800" b="1" kern="1200" dirty="0" smtClean="0">
                          <a:solidFill>
                            <a:schemeClr val="bg1"/>
                          </a:solidFill>
                          <a:latin typeface="+mn-lt"/>
                          <a:ea typeface="+mn-ea"/>
                          <a:cs typeface="+mn-cs"/>
                        </a:rPr>
                        <a:t>La </a:t>
                      </a:r>
                      <a:r>
                        <a:rPr kumimoji="0" lang="fr-FR" sz="1800" b="1" kern="1200" dirty="0" err="1" smtClean="0">
                          <a:solidFill>
                            <a:schemeClr val="bg1"/>
                          </a:solidFill>
                          <a:latin typeface="+mn-lt"/>
                          <a:ea typeface="+mn-ea"/>
                          <a:cs typeface="+mn-cs"/>
                        </a:rPr>
                        <a:t>leucodermie</a:t>
                      </a:r>
                      <a:r>
                        <a:rPr kumimoji="0" lang="fr-FR" sz="1800" b="1" kern="1200" dirty="0" smtClean="0">
                          <a:solidFill>
                            <a:schemeClr val="bg1"/>
                          </a:solidFill>
                          <a:latin typeface="+mn-lt"/>
                          <a:ea typeface="+mn-ea"/>
                          <a:cs typeface="+mn-cs"/>
                        </a:rPr>
                        <a:t> chimique</a:t>
                      </a:r>
                      <a:r>
                        <a:rPr kumimoji="0" lang="fr-FR" sz="1800" b="1" kern="1200" dirty="0" smtClean="0">
                          <a:solidFill>
                            <a:schemeClr val="dk1"/>
                          </a:solidFill>
                          <a:latin typeface="+mn-lt"/>
                          <a:ea typeface="+mn-ea"/>
                          <a:cs typeface="+mn-cs"/>
                        </a:rPr>
                        <a:t> </a:t>
                      </a:r>
                      <a:endParaRPr lang="fr-FR" dirty="0"/>
                    </a:p>
                  </a:txBody>
                  <a:tcPr>
                    <a:solidFill>
                      <a:srgbClr val="92D050"/>
                    </a:solidFill>
                  </a:tcPr>
                </a:tc>
                <a:tc hMerge="1">
                  <a:txBody>
                    <a:bodyPr/>
                    <a:lstStyle/>
                    <a:p>
                      <a:endParaRPr lang="fr-FR" dirty="0"/>
                    </a:p>
                  </a:txBody>
                  <a:tcPr/>
                </a:tc>
              </a:tr>
              <a:tr h="370840">
                <a:tc gridSpan="2">
                  <a:txBody>
                    <a:bodyPr/>
                    <a:lstStyle/>
                    <a:p>
                      <a:r>
                        <a:rPr kumimoji="0" lang="fr-FR" sz="1800" kern="1200" dirty="0" err="1" smtClean="0">
                          <a:solidFill>
                            <a:schemeClr val="dk1"/>
                          </a:solidFill>
                          <a:latin typeface="+mn-lt"/>
                          <a:ea typeface="+mn-ea"/>
                          <a:cs typeface="+mn-cs"/>
                        </a:rPr>
                        <a:t>Hypopigmentation</a:t>
                      </a:r>
                      <a:r>
                        <a:rPr kumimoji="0" lang="fr-FR" sz="1800" kern="1200" dirty="0" smtClean="0">
                          <a:solidFill>
                            <a:schemeClr val="dk1"/>
                          </a:solidFill>
                          <a:latin typeface="+mn-lt"/>
                          <a:ea typeface="+mn-ea"/>
                          <a:cs typeface="+mn-cs"/>
                        </a:rPr>
                        <a:t> acquise, provoquée par l’exposition répétée à des agents chimiques (dérivés aromatiques ou aliphatiques des phénols substitués).</a:t>
                      </a:r>
                      <a:endParaRPr lang="fr-FR" dirty="0"/>
                    </a:p>
                  </a:txBody>
                  <a:tcPr/>
                </a:tc>
                <a:tc hMerge="1">
                  <a:txBody>
                    <a:bodyPr/>
                    <a:lstStyle/>
                    <a:p>
                      <a:endParaRPr lang="fr-FR" dirty="0"/>
                    </a:p>
                  </a:txBody>
                  <a:tcPr/>
                </a:tc>
              </a:tr>
              <a:tr h="370840">
                <a:tc gridSpan="2">
                  <a:txBody>
                    <a:bodyPr/>
                    <a:lstStyle/>
                    <a:p>
                      <a:pPr algn="ctr"/>
                      <a:r>
                        <a:rPr kumimoji="0" lang="fr-FR" sz="1800" b="1" kern="1200" dirty="0" smtClean="0">
                          <a:solidFill>
                            <a:schemeClr val="bg1"/>
                          </a:solidFill>
                          <a:latin typeface="+mn-lt"/>
                          <a:ea typeface="+mn-ea"/>
                          <a:cs typeface="+mn-cs"/>
                        </a:rPr>
                        <a:t>Le syndrome des vibrations</a:t>
                      </a:r>
                      <a:r>
                        <a:rPr kumimoji="0" lang="fr-FR" sz="1800" b="1" kern="1200" dirty="0" smtClean="0">
                          <a:solidFill>
                            <a:schemeClr val="dk1"/>
                          </a:solidFill>
                          <a:latin typeface="+mn-lt"/>
                          <a:ea typeface="+mn-ea"/>
                          <a:cs typeface="+mn-cs"/>
                        </a:rPr>
                        <a:t> </a:t>
                      </a:r>
                      <a:endParaRPr lang="fr-FR" dirty="0"/>
                    </a:p>
                  </a:txBody>
                  <a:tcPr>
                    <a:solidFill>
                      <a:srgbClr val="00B0F0"/>
                    </a:solidFill>
                  </a:tcPr>
                </a:tc>
                <a:tc hMerge="1">
                  <a:txBody>
                    <a:bodyPr/>
                    <a:lstStyle/>
                    <a:p>
                      <a:endParaRPr lang="fr-FR"/>
                    </a:p>
                  </a:txBody>
                  <a:tcPr/>
                </a:tc>
              </a:tr>
              <a:tr h="370840">
                <a:tc gridSpan="2">
                  <a:txBody>
                    <a:bodyPr/>
                    <a:lstStyle/>
                    <a:p>
                      <a:r>
                        <a:rPr kumimoji="0" lang="fr-FR" sz="1800" kern="1200" dirty="0" smtClean="0">
                          <a:solidFill>
                            <a:schemeClr val="dk1"/>
                          </a:solidFill>
                          <a:latin typeface="+mn-lt"/>
                          <a:ea typeface="+mn-ea"/>
                          <a:cs typeface="+mn-cs"/>
                        </a:rPr>
                        <a:t>Caractérisé par la survenue de phénomène de Raynaud qui est une ischémie distale paroxystique survenant par crise de 10 à15 minutes jusqu’à une heure. </a:t>
                      </a:r>
                      <a:endParaRPr lang="fr-FR" dirty="0"/>
                    </a:p>
                  </a:txBody>
                  <a:tcPr/>
                </a:tc>
                <a:tc hMerge="1">
                  <a:txBody>
                    <a:bodyPr/>
                    <a:lstStyle/>
                    <a:p>
                      <a:endParaRPr lang="fr-FR"/>
                    </a:p>
                  </a:txBody>
                  <a:tcPr/>
                </a:tc>
              </a:tr>
              <a:tr h="370840">
                <a:tc gridSpan="2">
                  <a:txBody>
                    <a:bodyPr/>
                    <a:lstStyle/>
                    <a:p>
                      <a:pPr algn="ctr"/>
                      <a:r>
                        <a:rPr kumimoji="0" lang="fr-FR" sz="1800" b="1" kern="1200" dirty="0" smtClean="0">
                          <a:solidFill>
                            <a:schemeClr val="dk1"/>
                          </a:solidFill>
                          <a:latin typeface="+mn-lt"/>
                          <a:ea typeface="+mn-ea"/>
                          <a:cs typeface="+mn-cs"/>
                        </a:rPr>
                        <a:t>Les cancers cutanés </a:t>
                      </a:r>
                      <a:endParaRPr lang="fr-FR" dirty="0"/>
                    </a:p>
                  </a:txBody>
                  <a:tcPr>
                    <a:solidFill>
                      <a:srgbClr val="FFC000"/>
                    </a:solidFill>
                  </a:tcPr>
                </a:tc>
                <a:tc hMerge="1">
                  <a:txBody>
                    <a:bodyPr/>
                    <a:lstStyle/>
                    <a:p>
                      <a:endParaRPr lang="fr-FR"/>
                    </a:p>
                  </a:txBody>
                  <a:tcPr/>
                </a:tc>
              </a:tr>
              <a:tr h="370840">
                <a:tc gridSpan="2">
                  <a:txBody>
                    <a:bodyPr/>
                    <a:lstStyle/>
                    <a:p>
                      <a:r>
                        <a:rPr kumimoji="0" lang="fr-FR" sz="1800" kern="1200" dirty="0" smtClean="0">
                          <a:solidFill>
                            <a:schemeClr val="dk1"/>
                          </a:solidFill>
                          <a:latin typeface="+mn-lt"/>
                          <a:ea typeface="+mn-ea"/>
                          <a:cs typeface="+mn-cs"/>
                        </a:rPr>
                        <a:t>Mélanomes, carcinomes </a:t>
                      </a:r>
                      <a:r>
                        <a:rPr kumimoji="0" lang="fr-FR" sz="1800" kern="1200" dirty="0" err="1" smtClean="0">
                          <a:solidFill>
                            <a:schemeClr val="dk1"/>
                          </a:solidFill>
                          <a:latin typeface="+mn-lt"/>
                          <a:ea typeface="+mn-ea"/>
                          <a:cs typeface="+mn-cs"/>
                        </a:rPr>
                        <a:t>épidermoïdes</a:t>
                      </a:r>
                      <a:r>
                        <a:rPr kumimoji="0" lang="fr-FR" sz="1800" kern="1200" dirty="0" smtClean="0">
                          <a:solidFill>
                            <a:schemeClr val="dk1"/>
                          </a:solidFill>
                          <a:latin typeface="+mn-lt"/>
                          <a:ea typeface="+mn-ea"/>
                          <a:cs typeface="+mn-cs"/>
                        </a:rPr>
                        <a:t> et les carcinomes basocellulaires(Arsenic,</a:t>
                      </a:r>
                      <a:r>
                        <a:rPr kumimoji="0" lang="fr-FR" sz="1800" kern="1200" baseline="0" dirty="0" smtClean="0">
                          <a:solidFill>
                            <a:schemeClr val="dk1"/>
                          </a:solidFill>
                          <a:latin typeface="+mn-lt"/>
                          <a:ea typeface="+mn-ea"/>
                          <a:cs typeface="+mn-cs"/>
                        </a:rPr>
                        <a:t> radiations ionisantes, solvants…).</a:t>
                      </a:r>
                      <a:endParaRPr kumimoji="0" lang="fr-FR" sz="1800" kern="1200" dirty="0">
                        <a:solidFill>
                          <a:schemeClr val="dk1"/>
                        </a:solidFill>
                        <a:latin typeface="+mn-lt"/>
                        <a:ea typeface="+mn-ea"/>
                        <a:cs typeface="+mn-cs"/>
                      </a:endParaRPr>
                    </a:p>
                  </a:txBody>
                  <a:tcPr/>
                </a:tc>
                <a:tc hMerge="1">
                  <a:txBody>
                    <a:bodyPr/>
                    <a:lstStyle/>
                    <a:p>
                      <a:endParaRPr lang="fr-FR"/>
                    </a:p>
                  </a:txBody>
                  <a:tcPr/>
                </a:tc>
              </a:tr>
              <a:tr h="370840">
                <a:tc gridSpan="2">
                  <a:txBody>
                    <a:bodyPr/>
                    <a:lstStyle/>
                    <a:p>
                      <a:pPr algn="ctr"/>
                      <a:r>
                        <a:rPr kumimoji="0" lang="fr-FR" sz="1800" b="1" kern="1200" dirty="0" smtClean="0">
                          <a:solidFill>
                            <a:schemeClr val="dk1"/>
                          </a:solidFill>
                          <a:latin typeface="+mn-lt"/>
                          <a:ea typeface="+mn-ea"/>
                          <a:cs typeface="+mn-cs"/>
                        </a:rPr>
                        <a:t>Les infections</a:t>
                      </a:r>
                      <a:endParaRPr kumimoji="0" lang="fr-FR" sz="1800" b="1" kern="1200" dirty="0">
                        <a:solidFill>
                          <a:schemeClr val="dk1"/>
                        </a:solidFill>
                        <a:latin typeface="+mn-lt"/>
                        <a:ea typeface="+mn-ea"/>
                        <a:cs typeface="+mn-cs"/>
                      </a:endParaRPr>
                    </a:p>
                  </a:txBody>
                  <a:tcPr>
                    <a:solidFill>
                      <a:schemeClr val="accent2">
                        <a:lumMod val="40000"/>
                        <a:lumOff val="60000"/>
                      </a:schemeClr>
                    </a:solidFill>
                  </a:tcPr>
                </a:tc>
                <a:tc hMerge="1">
                  <a:txBody>
                    <a:bodyPr/>
                    <a:lstStyle/>
                    <a:p>
                      <a:endParaRPr lang="fr-FR"/>
                    </a:p>
                  </a:txBody>
                  <a:tcPr/>
                </a:tc>
              </a:tr>
              <a:tr h="370840">
                <a:tc gridSpan="2">
                  <a:txBody>
                    <a:bodyPr/>
                    <a:lstStyle/>
                    <a:p>
                      <a:r>
                        <a:rPr kumimoji="0" lang="fr-FR" sz="1800" kern="1200" dirty="0" smtClean="0">
                          <a:solidFill>
                            <a:schemeClr val="dk1"/>
                          </a:solidFill>
                          <a:latin typeface="+mn-lt"/>
                          <a:ea typeface="+mn-ea"/>
                          <a:cs typeface="+mn-cs"/>
                        </a:rPr>
                        <a:t>Bactériennes  (brucellose), virales (varicelle), mycoses (intertrigo inter-orteils),</a:t>
                      </a:r>
                    </a:p>
                    <a:p>
                      <a:r>
                        <a:rPr kumimoji="0" lang="fr-FR" sz="1800" kern="1200" dirty="0" smtClean="0">
                          <a:solidFill>
                            <a:schemeClr val="dk1"/>
                          </a:solidFill>
                          <a:latin typeface="+mn-lt"/>
                          <a:ea typeface="+mn-ea"/>
                          <a:cs typeface="+mn-cs"/>
                        </a:rPr>
                        <a:t>Parasitaires (la gale)…</a:t>
                      </a:r>
                      <a:endParaRPr kumimoji="0" lang="fr-FR" sz="1800" kern="1200" dirty="0">
                        <a:solidFill>
                          <a:schemeClr val="dk1"/>
                        </a:solidFill>
                        <a:latin typeface="+mn-lt"/>
                        <a:ea typeface="+mn-ea"/>
                        <a:cs typeface="+mn-cs"/>
                      </a:endParaRPr>
                    </a:p>
                  </a:txBody>
                  <a:tcPr/>
                </a:tc>
                <a:tc hMerge="1">
                  <a:txBody>
                    <a:bodyPr/>
                    <a:lstStyle/>
                    <a:p>
                      <a:endParaRPr lang="fr-FR"/>
                    </a:p>
                  </a:txBody>
                  <a:tcPr/>
                </a:tc>
              </a:tr>
            </a:tbl>
          </a:graphicData>
        </a:graphic>
      </p:graphicFrame>
      <p:sp>
        <p:nvSpPr>
          <p:cNvPr id="3" name="Espace réservé du numéro de diapositive 2"/>
          <p:cNvSpPr>
            <a:spLocks noGrp="1"/>
          </p:cNvSpPr>
          <p:nvPr>
            <p:ph type="sldNum" sz="quarter" idx="12"/>
          </p:nvPr>
        </p:nvSpPr>
        <p:spPr/>
        <p:txBody>
          <a:bodyPr/>
          <a:lstStyle/>
          <a:p>
            <a:fld id="{1D114785-2CA5-4745-9DDE-A8AE22181F48}" type="slidenum">
              <a:rPr lang="fr-FR" smtClean="0"/>
              <a:pPr/>
              <a:t>9</a:t>
            </a:fld>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250</TotalTime>
  <Words>738</Words>
  <Application>Microsoft Office PowerPoint</Application>
  <PresentationFormat>Affichage à l'écran (4:3)</PresentationFormat>
  <Paragraphs>154</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Civil</vt:lpstr>
      <vt:lpstr>LES DERMATOSES PROFESSIONNELLES</vt:lpstr>
      <vt:lpstr>PLAN DU COURS</vt:lpstr>
      <vt:lpstr>LES OBJECTIFS DU COURS</vt:lpstr>
      <vt:lpstr>GENERALITES</vt:lpstr>
      <vt:lpstr>LES DERMATITES DE CONTACT</vt:lpstr>
      <vt:lpstr>Diapositive 6</vt:lpstr>
      <vt:lpstr>Diapositive 7</vt:lpstr>
      <vt:lpstr>Diapositive 8</vt:lpstr>
      <vt:lpstr>Diapositive 9</vt:lpstr>
      <vt:lpstr>DIAGNOSTIC D'UNE DERMATOSE PROFESSIONNELLE</vt:lpstr>
      <vt:lpstr>DIAGNOSTIC D'UNE DERMATOSE PROFESSIONNELLE (Suite)</vt:lpstr>
      <vt:lpstr>LA PRÉVENTION</vt:lpstr>
      <vt:lpstr>LA REPARATION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DERMATOSES PROFESSIONNELLES</dc:title>
  <dc:creator>admin</dc:creator>
  <cp:lastModifiedBy>admin</cp:lastModifiedBy>
  <cp:revision>46</cp:revision>
  <dcterms:created xsi:type="dcterms:W3CDTF">2019-12-01T17:18:42Z</dcterms:created>
  <dcterms:modified xsi:type="dcterms:W3CDTF">2020-04-05T21:03:57Z</dcterms:modified>
</cp:coreProperties>
</file>