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9" r:id="rId4"/>
    <p:sldId id="338" r:id="rId5"/>
    <p:sldId id="336" r:id="rId6"/>
    <p:sldId id="339" r:id="rId7"/>
    <p:sldId id="290" r:id="rId8"/>
    <p:sldId id="291" r:id="rId9"/>
    <p:sldId id="292" r:id="rId10"/>
    <p:sldId id="327" r:id="rId11"/>
    <p:sldId id="328" r:id="rId12"/>
    <p:sldId id="341" r:id="rId13"/>
    <p:sldId id="293" r:id="rId14"/>
    <p:sldId id="343" r:id="rId15"/>
    <p:sldId id="333" r:id="rId16"/>
    <p:sldId id="342" r:id="rId17"/>
    <p:sldId id="294" r:id="rId18"/>
    <p:sldId id="344" r:id="rId19"/>
    <p:sldId id="334" r:id="rId20"/>
    <p:sldId id="335" r:id="rId21"/>
    <p:sldId id="295" r:id="rId22"/>
    <p:sldId id="340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6000" b="1" dirty="0" smtClean="0">
                <a:solidFill>
                  <a:srgbClr val="FF0000"/>
                </a:solidFill>
              </a:rPr>
              <a:t>Statistique descriptive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2015/2016</a:t>
            </a:r>
          </a:p>
          <a:p>
            <a:endParaRPr lang="fr-FR" dirty="0" smtClean="0"/>
          </a:p>
          <a:p>
            <a:r>
              <a:rPr lang="fr-FR" dirty="0" smtClean="0"/>
              <a:t>Dr M Laoussati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4" name="Picture 4" descr="http://www.statcan.gc.ca/edu/power-pouvoir/ch9/img/5214822_02-f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4643440" cy="2990850"/>
          </a:xfrm>
          <a:prstGeom prst="rect">
            <a:avLst/>
          </a:prstGeom>
          <a:noFill/>
        </p:spPr>
      </p:pic>
      <p:pic>
        <p:nvPicPr>
          <p:cNvPr id="107526" name="Picture 6" descr="http://www.aliquote.org/articles/tech/r-graphics/img/hist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571744"/>
            <a:ext cx="3924300" cy="3924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14290"/>
            <a:ext cx="87154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Pyramide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 représente un double histogramme inversé et juxtaposé, pour la distribution d’une population selon l’âge et le sexe en démographie.</a:t>
            </a:r>
          </a:p>
        </p:txBody>
      </p:sp>
      <p:pic>
        <p:nvPicPr>
          <p:cNvPr id="113668" name="Picture 4" descr="http://www.indexmundi.com/graphs/population-pyramids/algeria-population-pyramid-20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68" y="2221058"/>
            <a:ext cx="4357750" cy="3037891"/>
          </a:xfrm>
          <a:prstGeom prst="rect">
            <a:avLst/>
          </a:prstGeom>
          <a:noFill/>
        </p:spPr>
      </p:pic>
      <p:pic>
        <p:nvPicPr>
          <p:cNvPr id="113670" name="Picture 6" descr="http://www.francetvinfo.fr/image/750bxrzf3-be7a/578/388/355597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4126"/>
            <a:ext cx="4714876" cy="31650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357166"/>
            <a:ext cx="44262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u="sng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2-Diagramme en bâtonnets </a:t>
            </a:r>
            <a:endParaRPr lang="fr-FR" sz="2800" dirty="0"/>
          </a:p>
        </p:txBody>
      </p:sp>
      <p:sp>
        <p:nvSpPr>
          <p:cNvPr id="3" name="Rectangle 2"/>
          <p:cNvSpPr/>
          <p:nvPr/>
        </p:nvSpPr>
        <p:spPr>
          <a:xfrm>
            <a:off x="357158" y="1071546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 mode de repr</a:t>
            </a:r>
            <a:r>
              <a:rPr lang="fr-FR" sz="2400" dirty="0" smtClean="0">
                <a:ea typeface="Times New Roman" pitchFamily="18" charset="0"/>
                <a:cs typeface="Times New Roman" pitchFamily="18" charset="0"/>
              </a:rPr>
              <a:t>é</a:t>
            </a:r>
            <a:r>
              <a:rPr lang="fr-FR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sentation graphique est utile pour les distributions de variables quantitatives discontinues.</a:t>
            </a:r>
            <a:endParaRPr lang="fr-FR" sz="2400" dirty="0"/>
          </a:p>
        </p:txBody>
      </p:sp>
      <p:pic>
        <p:nvPicPr>
          <p:cNvPr id="4" name="Picture 2" descr="http://www.science-emergence.com/media/wiki/images/269/dbf5ce0a05dad9774ae3dff73509f22b/SimpleBa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962242"/>
            <a:ext cx="6143668" cy="4610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214282" y="1428736"/>
            <a:ext cx="857256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 Diagramme en </a:t>
            </a:r>
            <a:r>
              <a:rPr lang="fr-FR" sz="2800" b="1" u="sng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tuyaux d’orgue </a:t>
            </a:r>
            <a:r>
              <a:rPr kumimoji="0" lang="fr-FR" sz="2800" b="1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 en barres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 sont des surfaces non contigu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s. Utilis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 surtout pour les caract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</a:t>
            </a:r>
            <a:r>
              <a:rPr lang="fr-FR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qualitatifs nominaux ou ordinaux.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0947" y="1071546"/>
            <a:ext cx="6531453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6" name="Picture 4" descr="http://www.maxicours.com/img/2/2/2/8/22289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60924"/>
            <a:ext cx="7614382" cy="4525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571480"/>
            <a:ext cx="8286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u="sng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4- Diagramme circulaire ou </a:t>
            </a:r>
            <a:r>
              <a:rPr lang="fr-FR" sz="2400" b="1" u="sng" dirty="0" smtClean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  <a:t>à</a:t>
            </a:r>
            <a:r>
              <a:rPr lang="fr-FR" sz="2400" b="1" u="sng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secteurs</a:t>
            </a:r>
            <a:endParaRPr lang="fr-FR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 parts de gâteau, en camembert. Il est adapt</a:t>
            </a:r>
            <a:r>
              <a:rPr lang="fr-FR" sz="2400" dirty="0" smtClean="0">
                <a:ea typeface="Times New Roman" pitchFamily="18" charset="0"/>
                <a:cs typeface="Times New Roman" pitchFamily="18" charset="0"/>
              </a:rPr>
              <a:t>é</a:t>
            </a:r>
            <a:r>
              <a:rPr lang="fr-FR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ea typeface="Times New Roman" pitchFamily="18" charset="0"/>
                <a:cs typeface="Times New Roman" pitchFamily="18" charset="0"/>
              </a:rPr>
              <a:t>à</a:t>
            </a:r>
            <a:r>
              <a:rPr lang="fr-FR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 repr</a:t>
            </a:r>
            <a:r>
              <a:rPr lang="fr-FR" sz="2400" dirty="0" smtClean="0">
                <a:ea typeface="Times New Roman" pitchFamily="18" charset="0"/>
                <a:cs typeface="Times New Roman" pitchFamily="18" charset="0"/>
              </a:rPr>
              <a:t>é</a:t>
            </a:r>
            <a:r>
              <a:rPr lang="fr-FR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sentation d</a:t>
            </a:r>
            <a:r>
              <a:rPr lang="fr-FR" sz="2400" dirty="0" smtClean="0">
                <a:ea typeface="Times New Roman" pitchFamily="18" charset="0"/>
                <a:cs typeface="Times New Roman" pitchFamily="18" charset="0"/>
              </a:rPr>
              <a:t>’</a:t>
            </a:r>
            <a:r>
              <a:rPr lang="fr-FR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une seule</a:t>
            </a:r>
            <a:r>
              <a:rPr lang="fr-F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distribution d</a:t>
            </a:r>
            <a:r>
              <a:rPr lang="fr-FR" sz="2400" dirty="0" smtClean="0">
                <a:ea typeface="Times New Roman" pitchFamily="18" charset="0"/>
                <a:cs typeface="Times New Roman" pitchFamily="18" charset="0"/>
              </a:rPr>
              <a:t>’</a:t>
            </a:r>
            <a:r>
              <a:rPr lang="fr-FR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une variable qualitative nominale.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camembert peut être choisi </a:t>
            </a:r>
            <a:r>
              <a:rPr lang="fr-FR" sz="2400" dirty="0" smtClean="0">
                <a:ea typeface="Times New Roman" pitchFamily="18" charset="0"/>
                <a:cs typeface="Times New Roman" pitchFamily="18" charset="0"/>
              </a:rPr>
              <a:t>à</a:t>
            </a:r>
            <a:r>
              <a:rPr lang="fr-FR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 place d</a:t>
            </a:r>
            <a:r>
              <a:rPr lang="fr-FR" sz="2400" dirty="0" smtClean="0">
                <a:ea typeface="Times New Roman" pitchFamily="18" charset="0"/>
                <a:cs typeface="Times New Roman" pitchFamily="18" charset="0"/>
              </a:rPr>
              <a:t>’</a:t>
            </a:r>
            <a:r>
              <a:rPr lang="fr-FR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 diagramme en barres </a:t>
            </a:r>
            <a:r>
              <a:rPr lang="fr-FR" sz="2400" dirty="0" smtClean="0">
                <a:ea typeface="Times New Roman" pitchFamily="18" charset="0"/>
                <a:cs typeface="Times New Roman" pitchFamily="18" charset="0"/>
              </a:rPr>
              <a:t>à</a:t>
            </a:r>
            <a:r>
              <a:rPr lang="fr-FR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condition</a:t>
            </a:r>
            <a:r>
              <a:rPr lang="fr-F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que le nombre de classes soit faible .(inferieur ou égal à 5)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7643866" cy="28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formes de graphiques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285728"/>
            <a:ext cx="750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Autres types de diagrammes</a:t>
            </a:r>
            <a:endParaRPr lang="fr-FR" sz="2400" b="1" dirty="0"/>
          </a:p>
        </p:txBody>
      </p:sp>
      <p:pic>
        <p:nvPicPr>
          <p:cNvPr id="119810" name="Picture 2" descr="http://registre34.free.fr/FR/Poumon_evolution_homme_age_A7376B29_F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4286248" cy="1938007"/>
          </a:xfrm>
          <a:prstGeom prst="rect">
            <a:avLst/>
          </a:prstGeom>
          <a:noFill/>
        </p:spPr>
      </p:pic>
      <p:pic>
        <p:nvPicPr>
          <p:cNvPr id="119812" name="Picture 4" descr="http://www.oncoprof.net/Generale2000/g14_Suivi/Images/ComparaisonSurvi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71414"/>
            <a:ext cx="3459194" cy="2500330"/>
          </a:xfrm>
          <a:prstGeom prst="rect">
            <a:avLst/>
          </a:prstGeom>
          <a:noFill/>
        </p:spPr>
      </p:pic>
      <p:pic>
        <p:nvPicPr>
          <p:cNvPr id="119814" name="Picture 6" descr="http://www.statcan.gc.ca/edu/power-pouvoir/ch12/img/5214889_03-fr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5" y="2540203"/>
            <a:ext cx="3143273" cy="2317557"/>
          </a:xfrm>
          <a:prstGeom prst="rect">
            <a:avLst/>
          </a:prstGeom>
          <a:noFill/>
        </p:spPr>
      </p:pic>
      <p:pic>
        <p:nvPicPr>
          <p:cNvPr id="119816" name="Picture 8" descr="http://spss.espaceweb.usherbrooke.ca/media/images/Site%20v17/nuage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2357430"/>
            <a:ext cx="3933816" cy="29575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168610-5342-4E09-84D5-96E4824AA6BC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0" y="357167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fr-FR" sz="2000" b="1" dirty="0">
                <a:solidFill>
                  <a:srgbClr val="FF0000"/>
                </a:solidFill>
                <a:latin typeface="Georgia" pitchFamily="18" charset="0"/>
              </a:rPr>
              <a:t>Objectifs</a:t>
            </a:r>
          </a:p>
          <a:p>
            <a:pPr eaLnBrk="0" hangingPunct="0">
              <a:buFontTx/>
              <a:buChar char="•"/>
            </a:pPr>
            <a:endParaRPr lang="fr-FR" sz="2000" dirty="0">
              <a:latin typeface="Georgia" pitchFamily="18" charset="0"/>
            </a:endParaRPr>
          </a:p>
          <a:p>
            <a:pPr eaLnBrk="0" hangingPunct="0">
              <a:buFontTx/>
              <a:buChar char="•"/>
            </a:pPr>
            <a:r>
              <a:rPr lang="fr-FR" sz="2000" dirty="0" smtClean="0">
                <a:latin typeface="Georgia" pitchFamily="18" charset="0"/>
              </a:rPr>
              <a:t>Représenter </a:t>
            </a:r>
            <a:r>
              <a:rPr lang="fr-FR" sz="2000" dirty="0">
                <a:latin typeface="Georgia" pitchFamily="18" charset="0"/>
              </a:rPr>
              <a:t>les données d’une </a:t>
            </a:r>
            <a:r>
              <a:rPr lang="fr-FR" sz="2000" dirty="0" smtClean="0">
                <a:latin typeface="Georgia" pitchFamily="18" charset="0"/>
              </a:rPr>
              <a:t>variable </a:t>
            </a:r>
            <a:r>
              <a:rPr lang="fr-FR" sz="2000" dirty="0" err="1" smtClean="0">
                <a:latin typeface="Georgia" pitchFamily="18" charset="0"/>
              </a:rPr>
              <a:t>graphiqument</a:t>
            </a:r>
            <a:endParaRPr lang="fr-FR" sz="2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AutoShape 2" descr="http://www.adscience.fr/uploads/ckfiles/files/html_files/StatEL/images/ROC1.jpg"/>
          <p:cNvSpPr>
            <a:spLocks noChangeAspect="1" noChangeArrowheads="1"/>
          </p:cNvSpPr>
          <p:nvPr/>
        </p:nvSpPr>
        <p:spPr bwMode="auto">
          <a:xfrm>
            <a:off x="155575" y="-1287463"/>
            <a:ext cx="2695575" cy="2695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20836" name="Picture 4" descr="http://www.adscience.fr/uploads/ckfiles/files/html_files/StatEL/images/RO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5"/>
            <a:ext cx="3500430" cy="3500431"/>
          </a:xfrm>
          <a:prstGeom prst="rect">
            <a:avLst/>
          </a:prstGeom>
          <a:noFill/>
        </p:spPr>
      </p:pic>
      <p:pic>
        <p:nvPicPr>
          <p:cNvPr id="120838" name="Picture 6" descr="https://www.meta-analysis.com/Images/content/screenshots/Forest_plot_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47177"/>
            <a:ext cx="3643338" cy="2696071"/>
          </a:xfrm>
          <a:prstGeom prst="rect">
            <a:avLst/>
          </a:prstGeom>
          <a:noFill/>
        </p:spPr>
      </p:pic>
      <p:pic>
        <p:nvPicPr>
          <p:cNvPr id="120840" name="Picture 8" descr="https://openi.nlm.nih.gov/imgs/512/41/3329544/PMC3329544_pone.0034938.g00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1" y="3848099"/>
            <a:ext cx="4286280" cy="2827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214282" y="357166"/>
            <a:ext cx="864399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titre du graphique, comporte trois informations essentielles, la personne (qui ou quoi), le lieu, le temps en plus de la source des données.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Il faut numéroter les figures. (chiffres arabes)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571480"/>
            <a:ext cx="9134475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214282" y="357166"/>
            <a:ext cx="864399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REGROUPEMENT DES DONNEES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regroupement des données se fait sous forme d’un tableau ou par la représentation</a:t>
            </a:r>
            <a:r>
              <a:rPr kumimoji="0" lang="fr-FR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graphique</a:t>
            </a:r>
            <a:endParaRPr kumimoji="0" 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2" descr="http://ceriscope.sciences-po.fr/sites/default/files/12_4_tableau.jpg?13288140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095" y="1285860"/>
            <a:ext cx="8334386" cy="3571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1000108"/>
            <a:ext cx="82153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titre du tableau, en haut, comporte trois informations essentielles, à savoir, la personne (qui ou quoi), le lieu, le temps en plus de la source des données.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Il faut numéroter les tableau (chiffres romains)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85794"/>
            <a:ext cx="8834468" cy="443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357158" y="357166"/>
            <a:ext cx="8501122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REPRESENTATION GRAPHIQUE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 Histogramme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est un diagramme en surface contigu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ë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s. Ce mode de repr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sentation graphique est utile pour les distributions de variables quantitatives continues.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5929330"/>
            <a:ext cx="8643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Répartition de la fréquence d’une variable donnée selon l’âge</a:t>
            </a:r>
            <a:endParaRPr lang="fr-FR" sz="2400" dirty="0"/>
          </a:p>
        </p:txBody>
      </p:sp>
      <p:pic>
        <p:nvPicPr>
          <p:cNvPr id="3" name="Object 2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642918"/>
            <a:ext cx="735811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214282" y="214290"/>
            <a:ext cx="85011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Polygone de fr</a:t>
            </a:r>
            <a:r>
              <a:rPr kumimoji="0" lang="fr-FR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quence</a:t>
            </a:r>
            <a:endParaRPr kumimoji="0" lang="fr-FR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est une ligne polygonale, construite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partir de 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histogramme 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Adapt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 repr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sentation d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une variable quantitative continue. Il convient g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ralement mieux que 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histogramme quand il 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agit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 repr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senter plusieurs distributions de fr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quences sur un même syst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 d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axes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326</Words>
  <PresentationFormat>Affichage à l'écran (4:3)</PresentationFormat>
  <Paragraphs>38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Statistique descriptive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Autres formes de graphiques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Statistique descriptive </dc:title>
  <dc:creator>HP</dc:creator>
  <cp:lastModifiedBy>HP</cp:lastModifiedBy>
  <cp:revision>54</cp:revision>
  <dcterms:created xsi:type="dcterms:W3CDTF">2016-02-07T20:32:13Z</dcterms:created>
  <dcterms:modified xsi:type="dcterms:W3CDTF">2016-10-12T18:47:29Z</dcterms:modified>
</cp:coreProperties>
</file>