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9" r:id="rId4"/>
    <p:sldId id="258" r:id="rId5"/>
    <p:sldId id="281" r:id="rId6"/>
    <p:sldId id="259" r:id="rId7"/>
    <p:sldId id="260" r:id="rId8"/>
    <p:sldId id="261" r:id="rId9"/>
    <p:sldId id="262" r:id="rId10"/>
    <p:sldId id="263" r:id="rId11"/>
    <p:sldId id="264" r:id="rId12"/>
    <p:sldId id="265" r:id="rId13"/>
    <p:sldId id="282" r:id="rId14"/>
    <p:sldId id="283"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7E25E46-6208-49BF-B072-14E90D9E64B5}" type="datetimeFigureOut">
              <a:rPr lang="fr-FR" smtClean="0"/>
              <a:pPr/>
              <a:t>26/04/2021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3BA4E0-DEF3-4028-B4F8-CB0B1F6ACFC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7E25E46-6208-49BF-B072-14E90D9E64B5}" type="datetimeFigureOut">
              <a:rPr lang="fr-FR" smtClean="0"/>
              <a:pPr/>
              <a:t>26/04/2021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3BA4E0-DEF3-4028-B4F8-CB0B1F6ACFC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7E25E46-6208-49BF-B072-14E90D9E64B5}" type="datetimeFigureOut">
              <a:rPr lang="fr-FR" smtClean="0"/>
              <a:pPr/>
              <a:t>26/04/2021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3BA4E0-DEF3-4028-B4F8-CB0B1F6ACFC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7E25E46-6208-49BF-B072-14E90D9E64B5}" type="datetimeFigureOut">
              <a:rPr lang="fr-FR" smtClean="0"/>
              <a:pPr/>
              <a:t>26/04/2021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3BA4E0-DEF3-4028-B4F8-CB0B1F6ACFC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7E25E46-6208-49BF-B072-14E90D9E64B5}" type="datetimeFigureOut">
              <a:rPr lang="fr-FR" smtClean="0"/>
              <a:pPr/>
              <a:t>26/04/2021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3BA4E0-DEF3-4028-B4F8-CB0B1F6ACFC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7E25E46-6208-49BF-B072-14E90D9E64B5}" type="datetimeFigureOut">
              <a:rPr lang="fr-FR" smtClean="0"/>
              <a:pPr/>
              <a:t>26/04/2021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3BA4E0-DEF3-4028-B4F8-CB0B1F6ACFC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7E25E46-6208-49BF-B072-14E90D9E64B5}" type="datetimeFigureOut">
              <a:rPr lang="fr-FR" smtClean="0"/>
              <a:pPr/>
              <a:t>26/04/2021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43BA4E0-DEF3-4028-B4F8-CB0B1F6ACFC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87E25E46-6208-49BF-B072-14E90D9E64B5}" type="datetimeFigureOut">
              <a:rPr lang="fr-FR" smtClean="0"/>
              <a:pPr/>
              <a:t>26/04/2021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43BA4E0-DEF3-4028-B4F8-CB0B1F6ACFC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7E25E46-6208-49BF-B072-14E90D9E64B5}" type="datetimeFigureOut">
              <a:rPr lang="fr-FR" smtClean="0"/>
              <a:pPr/>
              <a:t>26/04/2021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43BA4E0-DEF3-4028-B4F8-CB0B1F6ACFC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7E25E46-6208-49BF-B072-14E90D9E64B5}" type="datetimeFigureOut">
              <a:rPr lang="fr-FR" smtClean="0"/>
              <a:pPr/>
              <a:t>26/04/2021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3BA4E0-DEF3-4028-B4F8-CB0B1F6ACFC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7E25E46-6208-49BF-B072-14E90D9E64B5}" type="datetimeFigureOut">
              <a:rPr lang="fr-FR" smtClean="0"/>
              <a:pPr/>
              <a:t>26/04/2021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3BA4E0-DEF3-4028-B4F8-CB0B1F6ACFC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E25E46-6208-49BF-B072-14E90D9E64B5}" type="datetimeFigureOut">
              <a:rPr lang="fr-FR" smtClean="0"/>
              <a:pPr/>
              <a:t>26/04/2021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3BA4E0-DEF3-4028-B4F8-CB0B1F6ACFC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428604"/>
            <a:ext cx="7772400" cy="6000791"/>
          </a:xfrm>
        </p:spPr>
        <p:txBody>
          <a:bodyPr/>
          <a:lstStyle/>
          <a:p>
            <a:r>
              <a:rPr lang="fr-FR" dirty="0" smtClean="0"/>
              <a:t>Les épidémies ayant sévi en Algérie au 19ème et 20ème siècle. </a:t>
            </a:r>
            <a:r>
              <a:rPr lang="fr-FR" dirty="0" smtClean="0"/>
              <a:t>  </a:t>
            </a:r>
            <a:br>
              <a:rPr lang="fr-FR" dirty="0" smtClean="0"/>
            </a:br>
            <a:r>
              <a:rPr lang="fr-FR" dirty="0" smtClean="0"/>
              <a:t/>
            </a:r>
            <a:br>
              <a:rPr lang="fr-FR" dirty="0" smtClean="0"/>
            </a:br>
            <a:r>
              <a:rPr lang="fr-FR" dirty="0" smtClean="0"/>
              <a:t>Pr. A. </a:t>
            </a:r>
            <a:r>
              <a:rPr lang="fr-FR" smtClean="0"/>
              <a:t>BELLOUM </a:t>
            </a:r>
            <a:br>
              <a:rPr lang="fr-FR" smtClean="0"/>
            </a:br>
            <a:r>
              <a:rPr lang="fr-FR" smtClean="0"/>
              <a:t>27/04/2021</a:t>
            </a:r>
            <a:r>
              <a:rPr lang="fr-FR" dirty="0" smtClean="0"/>
              <a:t/>
            </a:r>
            <a:br>
              <a:rPr lang="fr-FR" dirty="0" smtClean="0"/>
            </a:b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pitchFamily="18" charset="0"/>
                <a:cs typeface="Times New Roman" pitchFamily="18" charset="0"/>
              </a:rPr>
              <a:t>Les épidémies de peste en Algérie</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normAutofit fontScale="85000" lnSpcReduction="10000"/>
          </a:bodyPr>
          <a:lstStyle/>
          <a:p>
            <a:r>
              <a:rPr lang="fr-FR" dirty="0" smtClean="0"/>
              <a:t>Les épidémies de peste étaient connues depuis l’antiquité.</a:t>
            </a:r>
          </a:p>
          <a:p>
            <a:r>
              <a:rPr lang="fr-FR" dirty="0" smtClean="0"/>
              <a:t>•Dans le monde arabe et en particulier au Maghreb, l’histoire est parcourue de fréquentes épidémies. </a:t>
            </a:r>
          </a:p>
          <a:p>
            <a:r>
              <a:rPr lang="fr-FR" dirty="0" smtClean="0"/>
              <a:t>•Parmi les épidémies qui ont touché l’Algérie, on peut citer, au mois de juin 1556, l’épidémie qui sévissait à Alger et fut à l’origine du décès de Salah Rais, le Dey d’Alger .</a:t>
            </a:r>
          </a:p>
          <a:p>
            <a:r>
              <a:rPr lang="fr-FR" dirty="0" smtClean="0"/>
              <a:t>•En 1794, à Oran, des pèlerins revenant de la Mecque apportèrent une nouvelle épidémie qui fera déserter la ville. </a:t>
            </a:r>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pPr>
              <a:buNone/>
            </a:pPr>
            <a:r>
              <a:rPr lang="fr-FR" dirty="0" smtClean="0"/>
              <a:t>Mais l’épidémie qui laissa le plus de séquelles </a:t>
            </a:r>
          </a:p>
          <a:p>
            <a:pPr>
              <a:buNone/>
            </a:pPr>
            <a:r>
              <a:rPr lang="fr-FR" dirty="0" smtClean="0"/>
              <a:t>dans la population fut certainement celle de </a:t>
            </a:r>
          </a:p>
          <a:p>
            <a:pPr>
              <a:buNone/>
            </a:pPr>
            <a:r>
              <a:rPr lang="fr-FR" dirty="0" smtClean="0"/>
              <a:t>1867-1868, car elle survint pendant la </a:t>
            </a:r>
          </a:p>
          <a:p>
            <a:pPr>
              <a:buNone/>
            </a:pPr>
            <a:r>
              <a:rPr lang="fr-FR" dirty="0" smtClean="0"/>
              <a:t>colonisation française et frappa des tribus </a:t>
            </a:r>
          </a:p>
          <a:p>
            <a:pPr>
              <a:buNone/>
            </a:pPr>
            <a:r>
              <a:rPr lang="fr-FR" dirty="0" smtClean="0"/>
              <a:t>parvenues au dernier degré de la misère, dont </a:t>
            </a:r>
          </a:p>
          <a:p>
            <a:pPr>
              <a:buNone/>
            </a:pPr>
            <a:r>
              <a:rPr lang="fr-FR" dirty="0" smtClean="0"/>
              <a:t>on avait saccagé les abris et les sources de vie, </a:t>
            </a:r>
          </a:p>
          <a:p>
            <a:pPr>
              <a:buNone/>
            </a:pPr>
            <a:r>
              <a:rPr lang="fr-FR" dirty="0" smtClean="0"/>
              <a:t>et était associée à d’autres calamités telles </a:t>
            </a:r>
          </a:p>
          <a:p>
            <a:pPr>
              <a:buNone/>
            </a:pPr>
            <a:r>
              <a:rPr lang="fr-FR" dirty="0" smtClean="0"/>
              <a:t>sécheresse, famine, épidémie de choléra et de </a:t>
            </a:r>
          </a:p>
          <a:p>
            <a:pPr>
              <a:buNone/>
            </a:pPr>
            <a:r>
              <a:rPr lang="fr-FR" dirty="0" smtClean="0"/>
              <a:t>typhus.</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483245"/>
          </a:xfrm>
        </p:spPr>
        <p:txBody>
          <a:bodyPr>
            <a:normAutofit/>
          </a:bodyPr>
          <a:lstStyle/>
          <a:p>
            <a:pPr>
              <a:buNone/>
            </a:pPr>
            <a:r>
              <a:rPr lang="fr-FR" dirty="0" smtClean="0"/>
              <a:t>Cette catastrophe humanitaire avait atteint un </a:t>
            </a:r>
          </a:p>
          <a:p>
            <a:pPr>
              <a:buNone/>
            </a:pPr>
            <a:r>
              <a:rPr lang="fr-FR" dirty="0" smtClean="0"/>
              <a:t>point tel que Jules Verne écrivit en 1869: </a:t>
            </a:r>
            <a:r>
              <a:rPr lang="fr-FR" i="1" dirty="0" smtClean="0"/>
              <a:t>«la </a:t>
            </a:r>
          </a:p>
          <a:p>
            <a:pPr>
              <a:buNone/>
            </a:pPr>
            <a:r>
              <a:rPr lang="fr-FR" i="1" dirty="0" smtClean="0"/>
              <a:t>population arabe est condamnée à disparaitre </a:t>
            </a:r>
          </a:p>
          <a:p>
            <a:pPr>
              <a:buNone/>
            </a:pPr>
            <a:r>
              <a:rPr lang="fr-FR" i="1" dirty="0" smtClean="0"/>
              <a:t>dans un court espace de temps». </a:t>
            </a:r>
          </a:p>
          <a:p>
            <a:pPr>
              <a:buNone/>
            </a:pPr>
            <a:r>
              <a:rPr lang="fr-FR" dirty="0" smtClean="0"/>
              <a:t>Entre 1935 et 1850, c’est 158 cas qui sont </a:t>
            </a:r>
          </a:p>
          <a:p>
            <a:pPr>
              <a:buNone/>
            </a:pPr>
            <a:r>
              <a:rPr lang="fr-FR" dirty="0" smtClean="0"/>
              <a:t>répertoriés en Algérie mais seuls deux cas </a:t>
            </a:r>
          </a:p>
          <a:p>
            <a:pPr>
              <a:buNone/>
            </a:pPr>
            <a:r>
              <a:rPr lang="fr-FR" dirty="0" smtClean="0"/>
              <a:t>provenaient de l’intérieur du pays. </a:t>
            </a:r>
          </a:p>
          <a:p>
            <a:endParaRPr lang="fr-FR" dirty="0" smtClean="0"/>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8229600" cy="5268931"/>
          </a:xfrm>
        </p:spPr>
        <p:txBody>
          <a:bodyPr/>
          <a:lstStyle/>
          <a:p>
            <a:pPr>
              <a:buNone/>
            </a:pPr>
            <a:r>
              <a:rPr lang="fr-FR" dirty="0" smtClean="0"/>
              <a:t>Au cours de la seconde guerre mondiale, grâce </a:t>
            </a:r>
          </a:p>
          <a:p>
            <a:pPr>
              <a:buNone/>
            </a:pPr>
            <a:r>
              <a:rPr lang="fr-FR" dirty="0" smtClean="0"/>
              <a:t>aux conceptions scientifiques des médecins et </a:t>
            </a:r>
          </a:p>
          <a:p>
            <a:pPr>
              <a:buNone/>
            </a:pPr>
            <a:r>
              <a:rPr lang="fr-FR" dirty="0" smtClean="0"/>
              <a:t>hygiénistes américains, la peste disparaitra </a:t>
            </a:r>
          </a:p>
          <a:p>
            <a:pPr>
              <a:buNone/>
            </a:pPr>
            <a:r>
              <a:rPr lang="fr-FR" dirty="0" smtClean="0"/>
              <a:t>d’Algérie jusqu’en 2003 où près d’une douzaine </a:t>
            </a:r>
          </a:p>
          <a:p>
            <a:pPr>
              <a:buNone/>
            </a:pPr>
            <a:r>
              <a:rPr lang="fr-FR" dirty="0" smtClean="0"/>
              <a:t>de cas viennent rappeler aux autorités sanitaires </a:t>
            </a:r>
          </a:p>
          <a:p>
            <a:pPr>
              <a:buNone/>
            </a:pPr>
            <a:r>
              <a:rPr lang="fr-FR" dirty="0" smtClean="0"/>
              <a:t>de l’Algérie indépendante et au monde que la </a:t>
            </a:r>
          </a:p>
          <a:p>
            <a:pPr>
              <a:buNone/>
            </a:pPr>
            <a:r>
              <a:rPr lang="fr-FR" dirty="0" smtClean="0"/>
              <a:t>peste est toujours d’actualité.</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pitchFamily="18" charset="0"/>
                <a:cs typeface="Times New Roman" pitchFamily="18" charset="0"/>
              </a:rPr>
              <a:t>Les épidémies de choléra-morbus</a:t>
            </a:r>
            <a:endParaRPr lang="fr-FR" dirty="0"/>
          </a:p>
        </p:txBody>
      </p:sp>
      <p:sp>
        <p:nvSpPr>
          <p:cNvPr id="3" name="Espace réservé du contenu 2"/>
          <p:cNvSpPr>
            <a:spLocks noGrp="1"/>
          </p:cNvSpPr>
          <p:nvPr>
            <p:ph idx="1"/>
          </p:nvPr>
        </p:nvSpPr>
        <p:spPr/>
        <p:txBody>
          <a:bodyPr>
            <a:normAutofit/>
          </a:bodyPr>
          <a:lstStyle/>
          <a:p>
            <a:pPr>
              <a:buNone/>
            </a:pPr>
            <a:r>
              <a:rPr lang="fr-FR" dirty="0" smtClean="0"/>
              <a:t>Définition : infection intestinale grave, très </a:t>
            </a:r>
          </a:p>
          <a:p>
            <a:pPr>
              <a:buNone/>
            </a:pPr>
            <a:r>
              <a:rPr lang="fr-FR" dirty="0" smtClean="0"/>
              <a:t>contagieuse, causée par un vibrion ( vibrion </a:t>
            </a:r>
          </a:p>
          <a:p>
            <a:pPr>
              <a:buNone/>
            </a:pPr>
            <a:r>
              <a:rPr lang="fr-FR" dirty="0" smtClean="0"/>
              <a:t>Cholérique : microorganisme mobile en forme </a:t>
            </a:r>
          </a:p>
          <a:p>
            <a:pPr>
              <a:buNone/>
            </a:pPr>
            <a:r>
              <a:rPr lang="fr-FR" dirty="0" smtClean="0"/>
              <a:t>de bâtonnet  incurvé  ), caractérisée par une </a:t>
            </a:r>
          </a:p>
          <a:p>
            <a:pPr>
              <a:buNone/>
            </a:pPr>
            <a:r>
              <a:rPr lang="fr-FR" dirty="0" smtClean="0"/>
              <a:t>diarrhée  abondante ‘selle à grains </a:t>
            </a:r>
            <a:r>
              <a:rPr lang="fr-FR" dirty="0" err="1" smtClean="0"/>
              <a:t>riziforme</a:t>
            </a:r>
            <a:r>
              <a:rPr lang="fr-FR" dirty="0" smtClean="0"/>
              <a:t>), </a:t>
            </a:r>
          </a:p>
          <a:p>
            <a:pPr>
              <a:buNone/>
            </a:pPr>
            <a:r>
              <a:rPr lang="fr-FR" dirty="0" smtClean="0"/>
              <a:t>des  vomissements, des symptômes  généraux </a:t>
            </a:r>
          </a:p>
          <a:p>
            <a:pPr>
              <a:buNone/>
            </a:pPr>
            <a:r>
              <a:rPr lang="fr-FR" dirty="0" smtClean="0"/>
              <a:t>de déshydratation et de collapsus.</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pPr>
              <a:buNone/>
            </a:pPr>
            <a:r>
              <a:rPr lang="fr-FR" dirty="0" smtClean="0"/>
              <a:t>L'origine du choléra-morbus provient d'un foyer </a:t>
            </a:r>
          </a:p>
          <a:p>
            <a:pPr>
              <a:buNone/>
            </a:pPr>
            <a:r>
              <a:rPr lang="fr-FR" dirty="0" smtClean="0"/>
              <a:t>endémique situé en Inde.</a:t>
            </a:r>
          </a:p>
          <a:p>
            <a:pPr>
              <a:buNone/>
            </a:pPr>
            <a:r>
              <a:rPr lang="fr-FR" dirty="0" smtClean="0"/>
              <a:t>L’Algérie, de part sa vocation de port ouvert sur </a:t>
            </a:r>
          </a:p>
          <a:p>
            <a:pPr>
              <a:buNone/>
            </a:pPr>
            <a:r>
              <a:rPr lang="fr-FR" dirty="0" smtClean="0"/>
              <a:t>la Méditerranée, a été particulièrement </a:t>
            </a:r>
          </a:p>
          <a:p>
            <a:pPr>
              <a:buNone/>
            </a:pPr>
            <a:r>
              <a:rPr lang="fr-FR" dirty="0" smtClean="0"/>
              <a:t>exposée. </a:t>
            </a:r>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lstStyle/>
          <a:p>
            <a:r>
              <a:rPr lang="fr-FR" dirty="0" smtClean="0"/>
              <a:t>Plusieurs épidémies se sont abattues dans l’Algérois, l’</a:t>
            </a:r>
            <a:r>
              <a:rPr lang="fr-FR" dirty="0" err="1" smtClean="0"/>
              <a:t>Oranie</a:t>
            </a:r>
            <a:r>
              <a:rPr lang="fr-FR" dirty="0" smtClean="0"/>
              <a:t> mais également dans le reste du pays, au cours des premières décennies de l’occupation française.</a:t>
            </a:r>
          </a:p>
          <a:p>
            <a:r>
              <a:rPr lang="fr-FR" dirty="0" smtClean="0"/>
              <a:t>•Par sa soudaineté et la rapidité avec laquelle il entraine le décès, le choléra avait marqué la population de l’époque: la mort survenait 48 heures après une incubation de quatre jours. </a:t>
            </a:r>
          </a:p>
          <a:p>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lnSpcReduction="10000"/>
          </a:bodyPr>
          <a:lstStyle/>
          <a:p>
            <a:r>
              <a:rPr lang="fr-FR" dirty="0" smtClean="0"/>
              <a:t>Le choléra déclenchera sa 1èreépidémie en 1934 à l’hôpital miliaire d’Oran, à la suite d’immigrants venus de Gibraltar. l’épidémie se propage dans la ville tuant près de 1000 personnes . Elle s’étendra à Mascara, Mostaganem, Médéa et Miliana et on dénombrera près de 1500 victimes. </a:t>
            </a:r>
          </a:p>
          <a:p>
            <a:r>
              <a:rPr lang="fr-FR" dirty="0" smtClean="0"/>
              <a:t>•L’année suivante, en 1835, Alger est atteinte par une épidémie importée de Marseille et de Toulon. Bilan 12000 décès dans l’Algérois et 14000 décès dans le Constantinois.</a:t>
            </a:r>
          </a:p>
          <a:p>
            <a:pPr>
              <a:buNone/>
            </a:pPr>
            <a:r>
              <a:rPr lang="fr-FR" dirty="0" smtClean="0"/>
              <a:t> </a:t>
            </a:r>
          </a:p>
          <a:p>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r>
              <a:rPr lang="fr-FR" dirty="0" smtClean="0"/>
              <a:t>C’est de 1849 que date la 2èmeépidémie massive qui atteint Oran et qui marquera les esprits. c’est de France qu’arrive le choléra. le 4 septembre 1849 l’épidémie éclate de façon foudroyante dans divers points de la ville d’Oran . Les migrations de population entraineront l’extension de l’épidémie aux communes voisines, et autres villes de l’</a:t>
            </a:r>
            <a:r>
              <a:rPr lang="fr-FR" dirty="0" err="1" smtClean="0"/>
              <a:t>Oranie</a:t>
            </a:r>
            <a:r>
              <a:rPr lang="fr-FR" dirty="0" smtClean="0"/>
              <a:t>. </a:t>
            </a:r>
          </a:p>
          <a:p>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fontScale="92500" lnSpcReduction="10000"/>
          </a:bodyPr>
          <a:lstStyle/>
          <a:p>
            <a:r>
              <a:rPr lang="fr-FR" dirty="0" smtClean="0"/>
              <a:t>Le Constantinois a été le département le moins touché en raison du faible trafic portuaire entre Annaba et Skikda et les ports de France. </a:t>
            </a:r>
          </a:p>
          <a:p>
            <a:r>
              <a:rPr lang="fr-FR" dirty="0" smtClean="0"/>
              <a:t>•L’histoire de ces deux affections que sont la peste et le choléra permet de comprendre, lorsque l’on doit choisir entre choses aussi mauvaises l'une que l'autre, l’expression populaire dit: </a:t>
            </a:r>
            <a:r>
              <a:rPr lang="fr-FR" b="1" i="1" dirty="0" smtClean="0"/>
              <a:t>«choisir entre la peste et le choléra». </a:t>
            </a:r>
          </a:p>
          <a:p>
            <a:r>
              <a:rPr lang="fr-FR" dirty="0" smtClean="0"/>
              <a:t>•</a:t>
            </a:r>
            <a:r>
              <a:rPr lang="fr-FR" b="1" dirty="0" smtClean="0"/>
              <a:t>La prévention demeure le moyen le plus efficace pour empêcher la propagation de l'épidémie. Ainsi, la surveillance étroite des frontières, des ports devient nécessaire. </a:t>
            </a:r>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 et Définition </a:t>
            </a:r>
            <a:endParaRPr lang="fr-FR" dirty="0"/>
          </a:p>
        </p:txBody>
      </p:sp>
      <p:sp>
        <p:nvSpPr>
          <p:cNvPr id="3" name="Espace réservé du contenu 2"/>
          <p:cNvSpPr>
            <a:spLocks noGrp="1"/>
          </p:cNvSpPr>
          <p:nvPr>
            <p:ph idx="1"/>
          </p:nvPr>
        </p:nvSpPr>
        <p:spPr/>
        <p:txBody>
          <a:bodyPr>
            <a:normAutofit fontScale="92500"/>
          </a:bodyPr>
          <a:lstStyle/>
          <a:p>
            <a:pPr>
              <a:buNone/>
            </a:pPr>
            <a:r>
              <a:rPr lang="fr-FR" dirty="0" smtClean="0"/>
              <a:t>L’épidémie  se définit  :</a:t>
            </a:r>
          </a:p>
          <a:p>
            <a:pPr>
              <a:buNone/>
            </a:pPr>
            <a:r>
              <a:rPr lang="fr-FR" dirty="0" smtClean="0"/>
              <a:t>1-au sens classique, augmentation inhabituelle </a:t>
            </a:r>
          </a:p>
          <a:p>
            <a:pPr>
              <a:buNone/>
            </a:pPr>
            <a:r>
              <a:rPr lang="fr-FR" dirty="0" smtClean="0"/>
              <a:t>du nombre des cas d’une maladie transmissible, </a:t>
            </a:r>
          </a:p>
          <a:p>
            <a:pPr>
              <a:buNone/>
            </a:pPr>
            <a:r>
              <a:rPr lang="fr-FR" dirty="0" smtClean="0"/>
              <a:t>dans une région au sein d’une population donnée;</a:t>
            </a:r>
          </a:p>
          <a:p>
            <a:pPr>
              <a:buNone/>
            </a:pPr>
            <a:r>
              <a:rPr lang="fr-FR" dirty="0" smtClean="0"/>
              <a:t>2-au sens moderne et par extension , multiplication </a:t>
            </a:r>
          </a:p>
          <a:p>
            <a:pPr>
              <a:buNone/>
            </a:pPr>
            <a:r>
              <a:rPr lang="fr-FR" dirty="0" smtClean="0"/>
              <a:t>considérable des cas de toute maladie ou de tout </a:t>
            </a:r>
          </a:p>
          <a:p>
            <a:pPr>
              <a:buNone/>
            </a:pPr>
            <a:r>
              <a:rPr lang="fr-FR" dirty="0" smtClean="0"/>
              <a:t>autre phénomène ( accidents,</a:t>
            </a:r>
            <a:r>
              <a:rPr lang="fr-FR" dirty="0" err="1" smtClean="0"/>
              <a:t>suicides,etc.</a:t>
            </a:r>
            <a:r>
              <a:rPr lang="fr-FR" dirty="0" smtClean="0"/>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pitchFamily="18" charset="0"/>
                <a:cs typeface="Times New Roman" pitchFamily="18" charset="0"/>
              </a:rPr>
              <a:t>Le paludisme en Algérie</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lstStyle/>
          <a:p>
            <a:r>
              <a:rPr lang="fr-FR" dirty="0" smtClean="0"/>
              <a:t>Avant l’occupation coloniale, le paludisme est signalé en Algérie au 12èmesiècle, époque pendant laquelle les guerres continuelles entre tribus accélèrent son éclosion et sa dissémination dans un pays où famine, guerres et épidémies de fièvre entravèrent considérablement le développement. </a:t>
            </a:r>
          </a:p>
          <a:p>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r>
              <a:rPr lang="fr-FR" dirty="0" smtClean="0"/>
              <a:t>Dès les premiers mois de colonisation française, les troupes du corps expéditionnaire subirent d’énormes pertes dues à la fièvre palustre.</a:t>
            </a:r>
          </a:p>
          <a:p>
            <a:r>
              <a:rPr lang="fr-FR" dirty="0" smtClean="0"/>
              <a:t>•En 1837, le Général </a:t>
            </a:r>
            <a:r>
              <a:rPr lang="fr-FR" dirty="0" err="1" smtClean="0"/>
              <a:t>Berthezène</a:t>
            </a:r>
            <a:r>
              <a:rPr lang="fr-FR" dirty="0" smtClean="0"/>
              <a:t>, déclarait :</a:t>
            </a:r>
            <a:r>
              <a:rPr lang="fr-FR" b="1" i="1" dirty="0" smtClean="0"/>
              <a:t>"La Mitidja n’est qu’un immense cloaque; elle sera le tombeau de tous ceux qui oseront l’exploiter.’’</a:t>
            </a:r>
          </a:p>
          <a:p>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fontScale="85000" lnSpcReduction="20000"/>
          </a:bodyPr>
          <a:lstStyle/>
          <a:p>
            <a:r>
              <a:rPr lang="fr-FR" dirty="0" smtClean="0"/>
              <a:t>Peut être plus que le choléra, le paludisme a été un grand fossoyeur en Algérie. Il a considérablement pesé de tout son poids sur la vie des hommes de ce pays quelque soit leur race ou leur origine ainsi que sur le développement de vastes territoires.</a:t>
            </a:r>
          </a:p>
          <a:p>
            <a:r>
              <a:rPr lang="fr-FR" dirty="0" smtClean="0"/>
              <a:t>•L’importance accordée par les autorités à la lutte antipaludique et les gros efforts qui lui ont été consacrés dénotent de la place qu’occupait cette maladie.</a:t>
            </a:r>
          </a:p>
          <a:p>
            <a:pPr>
              <a:buNone/>
            </a:pPr>
            <a:endParaRPr lang="fr-FR" i="1" dirty="0" smtClean="0"/>
          </a:p>
          <a:p>
            <a:r>
              <a:rPr lang="fr-FR" dirty="0" smtClean="0"/>
              <a:t>•L’Algérie fut le premier champ d’expérience de la lutte antipaludique et le cadre des 1ères expérimentations des méthodes d’enquêtes </a:t>
            </a:r>
            <a:r>
              <a:rPr lang="fr-FR" dirty="0" err="1" smtClean="0"/>
              <a:t>paludométriques</a:t>
            </a:r>
            <a:r>
              <a:rPr lang="fr-FR" dirty="0" smtClean="0"/>
              <a:t> et de la prophylaxie moderne du paludisme dont certaines ont cours jusqu’à l’heure actuelle.</a:t>
            </a:r>
          </a:p>
          <a:p>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fontScale="92500" lnSpcReduction="10000"/>
          </a:bodyPr>
          <a:lstStyle/>
          <a:p>
            <a:r>
              <a:rPr lang="fr-FR" b="1" dirty="0" smtClean="0"/>
              <a:t>Les premières mesures de lutte antipaludique, furent d’abord la ténacité et l’obstination des colons européens qui, en s’ingéniant à défricher et à assécher les marais. </a:t>
            </a:r>
          </a:p>
          <a:p>
            <a:r>
              <a:rPr lang="fr-FR" dirty="0" smtClean="0"/>
              <a:t>•la méthode du drainage et de l’assèchement des terres marécageuses fut la première mesure de lutte antipaludique qui porta ses fruits.</a:t>
            </a:r>
          </a:p>
          <a:p>
            <a:r>
              <a:rPr lang="fr-FR" dirty="0" smtClean="0"/>
              <a:t>•Ce fut ensuite ,la perspicacité de grands médecins tels Laveran et Maillot qui s’illustrèrent, le premier en découvrant l’agent causal un parasite, l’hématozoaire, le second en améliorant le traitement de la maladie par la quinine, un remède très efficace: le sulfate de quinine.</a:t>
            </a:r>
          </a:p>
          <a:p>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lstStyle/>
          <a:p>
            <a:r>
              <a:rPr lang="fr-FR" dirty="0" smtClean="0"/>
              <a:t>Grâce à la quinine, alcaloïde extrait de l’écorce de quinquina et dont la thérapeutique fut codifiée par Maillot en 1834 en Algérie, les premières victoires contre le paludisme furent obtenues.</a:t>
            </a:r>
          </a:p>
          <a:p>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latin typeface="Times New Roman" pitchFamily="18" charset="0"/>
                <a:cs typeface="Times New Roman" pitchFamily="18" charset="0"/>
              </a:rPr>
              <a:t>La Lutte antituberculeuse en Algérie </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lstStyle/>
          <a:p>
            <a:r>
              <a:rPr lang="fr-FR" dirty="0" smtClean="0"/>
              <a:t>La tuberculose est une maladie infectieuse, contagieuse et chronique qui atteint les poumons, mais aussi d’autres organes. </a:t>
            </a:r>
          </a:p>
          <a:p>
            <a:r>
              <a:rPr lang="fr-FR" dirty="0" smtClean="0"/>
              <a:t>•Due à </a:t>
            </a:r>
            <a:r>
              <a:rPr lang="fr-FR" i="1" dirty="0" err="1" smtClean="0"/>
              <a:t>Mycobacterium</a:t>
            </a:r>
            <a:r>
              <a:rPr lang="fr-FR" i="1" dirty="0" smtClean="0"/>
              <a:t> </a:t>
            </a:r>
            <a:r>
              <a:rPr lang="fr-FR" i="1" dirty="0" err="1" smtClean="0"/>
              <a:t>tuberculosis</a:t>
            </a:r>
            <a:r>
              <a:rPr lang="fr-FR" i="1" dirty="0" smtClean="0"/>
              <a:t> (BK), l’homme est le réservoir et l’agent de transmission du bacille. Seul une personne chez qui on a identifié des BK, à l’examen direct des crachats, est contagieux. </a:t>
            </a:r>
          </a:p>
          <a:p>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lstStyle/>
          <a:p>
            <a:r>
              <a:rPr lang="fr-FR" dirty="0" smtClean="0"/>
              <a:t>•Au XIXème siècle , elle est responsable de plus de mort que toutes les maladies épidémiques réunies.</a:t>
            </a:r>
          </a:p>
          <a:p>
            <a:r>
              <a:rPr lang="fr-FR" dirty="0" smtClean="0"/>
              <a:t>•Il faut attendre le1921 pour la mise au point du vaccin BCG et ce n’est qu’en 1944 qu’on a mis en évidence l’activité antituberculeuse de la streptomycine </a:t>
            </a:r>
          </a:p>
          <a:p>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340369"/>
          </a:xfrm>
        </p:spPr>
        <p:txBody>
          <a:bodyPr/>
          <a:lstStyle/>
          <a:p>
            <a:pPr>
              <a:buNone/>
            </a:pPr>
            <a:r>
              <a:rPr lang="fr-FR" dirty="0" smtClean="0"/>
              <a:t>-L’Algérie fut atteinte et parfois très sévèrement, </a:t>
            </a:r>
          </a:p>
          <a:p>
            <a:pPr>
              <a:buNone/>
            </a:pPr>
            <a:r>
              <a:rPr lang="fr-FR" dirty="0" smtClean="0"/>
              <a:t>au cours des siècles, par les grandes épidémies </a:t>
            </a:r>
          </a:p>
          <a:p>
            <a:pPr>
              <a:buNone/>
            </a:pPr>
            <a:r>
              <a:rPr lang="fr-FR" dirty="0" smtClean="0"/>
              <a:t>qui désolèrent le bassin méditerranéen. </a:t>
            </a:r>
          </a:p>
          <a:p>
            <a:pPr>
              <a:buNone/>
            </a:pPr>
            <a:r>
              <a:rPr lang="fr-FR" dirty="0" smtClean="0"/>
              <a:t>-Après 1850, et la disparition de la théorie des </a:t>
            </a:r>
          </a:p>
          <a:p>
            <a:pPr>
              <a:buNone/>
            </a:pPr>
            <a:r>
              <a:rPr lang="fr-FR" dirty="0" smtClean="0"/>
              <a:t>humeurs apparaissent, les mesures de </a:t>
            </a:r>
          </a:p>
          <a:p>
            <a:pPr>
              <a:buNone/>
            </a:pPr>
            <a:r>
              <a:rPr lang="fr-FR" dirty="0" smtClean="0"/>
              <a:t>prévention contre les épidémies, les vaccins, </a:t>
            </a:r>
          </a:p>
          <a:p>
            <a:pPr>
              <a:buNone/>
            </a:pPr>
            <a:r>
              <a:rPr lang="fr-FR" dirty="0" smtClean="0"/>
              <a:t>l’asepsie et à la fin de la seconde guerre </a:t>
            </a:r>
          </a:p>
          <a:p>
            <a:pPr>
              <a:buNone/>
            </a:pPr>
            <a:r>
              <a:rPr lang="fr-FR" dirty="0" smtClean="0"/>
              <a:t>mondiale les antibiotiques. </a:t>
            </a:r>
          </a:p>
          <a:p>
            <a:pPr>
              <a:buNone/>
            </a:pPr>
            <a:endParaRPr lang="fr-FR" dirty="0" smtClean="0"/>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a:bodyPr>
          <a:lstStyle/>
          <a:p>
            <a:pPr>
              <a:buNone/>
            </a:pPr>
            <a:r>
              <a:rPr lang="fr-FR" dirty="0" smtClean="0"/>
              <a:t>La lutte contre les épidémies de peste, de </a:t>
            </a:r>
          </a:p>
          <a:p>
            <a:pPr>
              <a:buNone/>
            </a:pPr>
            <a:r>
              <a:rPr lang="fr-FR" dirty="0" smtClean="0"/>
              <a:t>choléra, de paludisme et de tuberculose au </a:t>
            </a:r>
          </a:p>
          <a:p>
            <a:pPr>
              <a:buNone/>
            </a:pPr>
            <a:r>
              <a:rPr lang="fr-FR" dirty="0" smtClean="0"/>
              <a:t>cours des XIXème et XXème siècle, sonnent le </a:t>
            </a:r>
          </a:p>
          <a:p>
            <a:pPr>
              <a:buNone/>
            </a:pPr>
            <a:r>
              <a:rPr lang="fr-FR" dirty="0" smtClean="0"/>
              <a:t>glas de la médecine hippocratique. </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pitchFamily="18" charset="0"/>
                <a:cs typeface="Times New Roman" pitchFamily="18" charset="0"/>
              </a:rPr>
              <a:t>La quarantaine</a:t>
            </a:r>
            <a:endParaRPr lang="fr-FR" dirty="0"/>
          </a:p>
        </p:txBody>
      </p:sp>
      <p:sp>
        <p:nvSpPr>
          <p:cNvPr id="3" name="Espace réservé du contenu 2"/>
          <p:cNvSpPr>
            <a:spLocks noGrp="1"/>
          </p:cNvSpPr>
          <p:nvPr>
            <p:ph idx="1"/>
          </p:nvPr>
        </p:nvSpPr>
        <p:spPr/>
        <p:txBody>
          <a:bodyPr>
            <a:normAutofit lnSpcReduction="10000"/>
          </a:bodyPr>
          <a:lstStyle/>
          <a:p>
            <a:pPr>
              <a:buNone/>
            </a:pPr>
            <a:r>
              <a:rPr lang="fr-FR" dirty="0" smtClean="0"/>
              <a:t>Définition : isolement imposé par les autorités </a:t>
            </a:r>
          </a:p>
          <a:p>
            <a:pPr>
              <a:buNone/>
            </a:pPr>
            <a:r>
              <a:rPr lang="fr-FR" dirty="0" smtClean="0"/>
              <a:t>sanitaires aux personnes, aux animaux, aux </a:t>
            </a:r>
          </a:p>
          <a:p>
            <a:pPr>
              <a:buNone/>
            </a:pPr>
            <a:r>
              <a:rPr lang="fr-FR" dirty="0" smtClean="0"/>
              <a:t>Navires, aux avions et autres véhicules, ainsi </a:t>
            </a:r>
          </a:p>
          <a:p>
            <a:pPr>
              <a:buNone/>
            </a:pPr>
            <a:r>
              <a:rPr lang="fr-FR" dirty="0" smtClean="0"/>
              <a:t>qu’aux marchandises, provenant d’une région  </a:t>
            </a:r>
          </a:p>
          <a:p>
            <a:pPr>
              <a:buNone/>
            </a:pPr>
            <a:r>
              <a:rPr lang="fr-FR" dirty="0" smtClean="0"/>
              <a:t>où règne une épidémie ou dans laquelle  on a </a:t>
            </a:r>
          </a:p>
          <a:p>
            <a:pPr>
              <a:buNone/>
            </a:pPr>
            <a:r>
              <a:rPr lang="fr-FR" dirty="0" smtClean="0"/>
              <a:t>signalé des cas de maladie  transmissible </a:t>
            </a:r>
          </a:p>
          <a:p>
            <a:pPr>
              <a:buNone/>
            </a:pPr>
            <a:r>
              <a:rPr lang="fr-FR" dirty="0" smtClean="0"/>
              <a:t>susceptible de se propager et de prendre des </a:t>
            </a:r>
          </a:p>
          <a:p>
            <a:pPr>
              <a:buNone/>
            </a:pPr>
            <a:r>
              <a:rPr lang="fr-FR" dirty="0" smtClean="0"/>
              <a:t>proportions épidémiques .  </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411807"/>
          </a:xfrm>
        </p:spPr>
        <p:txBody>
          <a:bodyPr>
            <a:normAutofit fontScale="85000" lnSpcReduction="10000"/>
          </a:bodyPr>
          <a:lstStyle/>
          <a:p>
            <a:pPr>
              <a:buNone/>
            </a:pPr>
            <a:r>
              <a:rPr lang="fr-FR" dirty="0" smtClean="0"/>
              <a:t>Face à une menace vitale, les sociétés ont appliqué les </a:t>
            </a:r>
          </a:p>
          <a:p>
            <a:pPr>
              <a:buNone/>
            </a:pPr>
            <a:r>
              <a:rPr lang="fr-FR" dirty="0" smtClean="0"/>
              <a:t>mesures pratiques que leur compétence autorise. </a:t>
            </a:r>
          </a:p>
          <a:p>
            <a:pPr>
              <a:buNone/>
            </a:pPr>
            <a:r>
              <a:rPr lang="fr-FR" dirty="0" smtClean="0"/>
              <a:t>Assiégé par les pestes ,l’Occident médiéval va, pour se </a:t>
            </a:r>
          </a:p>
          <a:p>
            <a:pPr>
              <a:buNone/>
            </a:pPr>
            <a:r>
              <a:rPr lang="fr-FR" dirty="0" smtClean="0"/>
              <a:t>protéger, inventer le système </a:t>
            </a:r>
            <a:r>
              <a:rPr lang="fr-FR" dirty="0" err="1" smtClean="0"/>
              <a:t>médico</a:t>
            </a:r>
            <a:r>
              <a:rPr lang="fr-FR" dirty="0" smtClean="0"/>
              <a:t>-administratif des </a:t>
            </a:r>
          </a:p>
          <a:p>
            <a:pPr>
              <a:buNone/>
            </a:pPr>
            <a:r>
              <a:rPr lang="fr-FR" dirty="0" smtClean="0"/>
              <a:t>quarantaines qui persistera plus de 500 ans. </a:t>
            </a:r>
          </a:p>
          <a:p>
            <a:pPr>
              <a:buNone/>
            </a:pPr>
            <a:r>
              <a:rPr lang="fr-FR" dirty="0" smtClean="0"/>
              <a:t>Au sein de la pire hécatombe, certains sont épargnés. La </a:t>
            </a:r>
          </a:p>
          <a:p>
            <a:pPr>
              <a:buNone/>
            </a:pPr>
            <a:r>
              <a:rPr lang="fr-FR" dirty="0" smtClean="0"/>
              <a:t>possibilité d’une échappatoire justifie deux réactions qui </a:t>
            </a:r>
          </a:p>
          <a:p>
            <a:pPr>
              <a:buNone/>
            </a:pPr>
            <a:r>
              <a:rPr lang="fr-FR" dirty="0" smtClean="0"/>
              <a:t>vont perdurer au long de toutes les rééditions </a:t>
            </a:r>
          </a:p>
          <a:p>
            <a:pPr>
              <a:buNone/>
            </a:pPr>
            <a:r>
              <a:rPr lang="fr-FR" dirty="0" smtClean="0"/>
              <a:t>épidémiques partout en Europe : </a:t>
            </a:r>
          </a:p>
          <a:p>
            <a:pPr>
              <a:buNone/>
            </a:pPr>
            <a:r>
              <a:rPr lang="fr-FR" dirty="0" smtClean="0"/>
              <a:t>–la fuite </a:t>
            </a:r>
          </a:p>
          <a:p>
            <a:pPr>
              <a:buNone/>
            </a:pPr>
            <a:r>
              <a:rPr lang="fr-FR" dirty="0" smtClean="0"/>
              <a:t>–et les prières.</a:t>
            </a:r>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fontScale="92500"/>
          </a:bodyPr>
          <a:lstStyle/>
          <a:p>
            <a:pPr>
              <a:buNone/>
            </a:pPr>
            <a:r>
              <a:rPr lang="fr-FR" dirty="0" smtClean="0"/>
              <a:t>C’est à Venise que s’organisèrent les procédures d’isolement qui servirent ensuite de référence à toute l’Europe: </a:t>
            </a:r>
            <a:r>
              <a:rPr lang="fr-FR" b="1" dirty="0" smtClean="0"/>
              <a:t>la quarantaine. </a:t>
            </a:r>
          </a:p>
          <a:p>
            <a:pPr>
              <a:buNone/>
            </a:pPr>
            <a:r>
              <a:rPr lang="fr-FR" dirty="0" smtClean="0"/>
              <a:t>•Il s’agit d’une période d’isolement imposée à toute personne et à toute marchandise contaminée par une pestilence, pour en éviter la contagion. </a:t>
            </a:r>
          </a:p>
          <a:p>
            <a:pPr>
              <a:buNone/>
            </a:pPr>
            <a:r>
              <a:rPr lang="fr-FR" dirty="0" smtClean="0"/>
              <a:t>•Sa durée devait couvrir l’incubation la plus longue constatée pour cette maladie. Se protéger d’un mal contagieux est une démarche très ancienne de l’humanité: Moïse recommandait après tout contact avec un lépreux 40 jours de purification.</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411807"/>
          </a:xfrm>
        </p:spPr>
        <p:txBody>
          <a:bodyPr/>
          <a:lstStyle/>
          <a:p>
            <a:pPr>
              <a:buNone/>
            </a:pPr>
            <a:r>
              <a:rPr lang="fr-FR" dirty="0" smtClean="0"/>
              <a:t>Progressivement, la quarantaine évolua vers un principe plutôt qu’un laps de temps, dont la durée était appréciée au cas par cas. </a:t>
            </a:r>
          </a:p>
          <a:p>
            <a:pPr>
              <a:buNone/>
            </a:pPr>
            <a:r>
              <a:rPr lang="fr-FR" dirty="0" smtClean="0"/>
              <a:t>Les voyageurs et les marchandises provenant du Proche-Orient et du Moyen-Orient étaient particulièrement suspectés. </a:t>
            </a:r>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411807"/>
          </a:xfrm>
        </p:spPr>
        <p:txBody>
          <a:bodyPr>
            <a:normAutofit/>
          </a:bodyPr>
          <a:lstStyle/>
          <a:p>
            <a:r>
              <a:rPr lang="fr-FR" dirty="0" smtClean="0"/>
              <a:t>À la fin du XIXe siècle, les scientifiques vont prendre l’ascendant sur les politiques. Les travaux de Pasteur accréditent la notion de contagion:</a:t>
            </a:r>
          </a:p>
          <a:p>
            <a:r>
              <a:rPr lang="fr-FR" dirty="0" smtClean="0"/>
              <a:t>–Le bacille de la peste, découvert par Yersin en 1894, est pris en compte en 1897. </a:t>
            </a:r>
          </a:p>
          <a:p>
            <a:r>
              <a:rPr lang="fr-FR" dirty="0" smtClean="0"/>
              <a:t>–Le vibrion cholérique découvert par Koch en 1883 et sa transmission fécale sont validés en 1903.</a:t>
            </a:r>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1584</Words>
  <Application>Microsoft Office PowerPoint</Application>
  <PresentationFormat>Affichage à l'écran (4:3)</PresentationFormat>
  <Paragraphs>116</Paragraphs>
  <Slides>27</Slides>
  <Notes>0</Notes>
  <HiddenSlides>0</HiddenSlides>
  <MMClips>0</MMClips>
  <ScaleCrop>false</ScaleCrop>
  <HeadingPairs>
    <vt:vector size="4" baseType="variant">
      <vt:variant>
        <vt:lpstr>Thème</vt:lpstr>
      </vt:variant>
      <vt:variant>
        <vt:i4>1</vt:i4>
      </vt:variant>
      <vt:variant>
        <vt:lpstr>Titres des diapositives</vt:lpstr>
      </vt:variant>
      <vt:variant>
        <vt:i4>27</vt:i4>
      </vt:variant>
    </vt:vector>
  </HeadingPairs>
  <TitlesOfParts>
    <vt:vector size="28" baseType="lpstr">
      <vt:lpstr>Thème Office</vt:lpstr>
      <vt:lpstr>Les épidémies ayant sévi en Algérie au 19ème et 20ème siècle.     Pr. A. BELLOUM  27/04/2021 </vt:lpstr>
      <vt:lpstr>Introduction et Définition </vt:lpstr>
      <vt:lpstr>Diapositive 3</vt:lpstr>
      <vt:lpstr>Diapositive 4</vt:lpstr>
      <vt:lpstr>La quarantaine</vt:lpstr>
      <vt:lpstr>Diapositive 6</vt:lpstr>
      <vt:lpstr>Diapositive 7</vt:lpstr>
      <vt:lpstr>Diapositive 8</vt:lpstr>
      <vt:lpstr>Diapositive 9</vt:lpstr>
      <vt:lpstr>Les épidémies de peste en Algérie</vt:lpstr>
      <vt:lpstr>Diapositive 11</vt:lpstr>
      <vt:lpstr>Diapositive 12</vt:lpstr>
      <vt:lpstr>Diapositive 13</vt:lpstr>
      <vt:lpstr>Les épidémies de choléra-morbus</vt:lpstr>
      <vt:lpstr>Diapositive 15</vt:lpstr>
      <vt:lpstr>Diapositive 16</vt:lpstr>
      <vt:lpstr>Diapositive 17</vt:lpstr>
      <vt:lpstr>Diapositive 18</vt:lpstr>
      <vt:lpstr>Diapositive 19</vt:lpstr>
      <vt:lpstr>Le paludisme en Algérie</vt:lpstr>
      <vt:lpstr>Diapositive 21</vt:lpstr>
      <vt:lpstr>Diapositive 22</vt:lpstr>
      <vt:lpstr>Diapositive 23</vt:lpstr>
      <vt:lpstr>Diapositive 24</vt:lpstr>
      <vt:lpstr>La Lutte antituberculeuse en Algérie </vt:lpstr>
      <vt:lpstr>Diapositive 26</vt:lpstr>
      <vt:lpstr>Diapositive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épidémies ayant sévi en Algérie au 19ème et 20ème siècle.</dc:title>
  <dc:creator>TOSHIBA</dc:creator>
  <cp:lastModifiedBy>TOSHIBA</cp:lastModifiedBy>
  <cp:revision>34</cp:revision>
  <dcterms:created xsi:type="dcterms:W3CDTF">2019-02-08T17:43:32Z</dcterms:created>
  <dcterms:modified xsi:type="dcterms:W3CDTF">2021-04-26T10:42:57Z</dcterms:modified>
</cp:coreProperties>
</file>