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7" r:id="rId3"/>
    <p:sldId id="258" r:id="rId4"/>
    <p:sldId id="259" r:id="rId5"/>
    <p:sldId id="260" r:id="rId6"/>
    <p:sldId id="262" r:id="rId7"/>
    <p:sldId id="264" r:id="rId8"/>
    <p:sldId id="265" r:id="rId9"/>
    <p:sldId id="263" r:id="rId10"/>
    <p:sldId id="266" r:id="rId11"/>
    <p:sldId id="267" r:id="rId12"/>
    <p:sldId id="268" r:id="rId13"/>
    <p:sldId id="269" r:id="rId14"/>
    <p:sldId id="270" r:id="rId15"/>
    <p:sldId id="271" r:id="rId16"/>
    <p:sldId id="272" r:id="rId17"/>
    <p:sldId id="273" r:id="rId18"/>
    <p:sldId id="275" r:id="rId19"/>
    <p:sldId id="276" r:id="rId20"/>
    <p:sldId id="279"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06" autoAdjust="0"/>
    <p:restoredTop sz="94660"/>
  </p:normalViewPr>
  <p:slideViewPr>
    <p:cSldViewPr snapToGrid="0">
      <p:cViewPr varScale="1">
        <p:scale>
          <a:sx n="68" d="100"/>
          <a:sy n="68" d="100"/>
        </p:scale>
        <p:origin x="-148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428027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212194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153793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37503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201912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422470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44803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310771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19629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34835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EB0170-7825-4F0B-AE8F-1209646399E2}" type="datetimeFigureOut">
              <a:rPr lang="fr-FR" smtClean="0"/>
              <a:pPr/>
              <a:t>30/04/2021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24977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B0170-7825-4F0B-AE8F-1209646399E2}" type="datetimeFigureOut">
              <a:rPr lang="fr-FR" smtClean="0"/>
              <a:pPr/>
              <a:t>30/04/2021</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41CC7-BA04-4F04-95F9-81E1D30C6045}" type="slidenum">
              <a:rPr lang="fr-FR" smtClean="0"/>
              <a:pPr/>
              <a:t>‹N°›</a:t>
            </a:fld>
            <a:endParaRPr lang="fr-FR"/>
          </a:p>
        </p:txBody>
      </p:sp>
    </p:spTree>
    <p:extLst>
      <p:ext uri="{BB962C8B-B14F-4D97-AF65-F5344CB8AC3E}">
        <p14:creationId xmlns="" xmlns:p14="http://schemas.microsoft.com/office/powerpoint/2010/main" val="322975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70246" y="273342"/>
            <a:ext cx="7608730" cy="1613262"/>
          </a:xfrm>
          <a:prstGeom prst="rect">
            <a:avLst/>
          </a:prstGeom>
        </p:spPr>
        <p:txBody>
          <a:bodyPr vert="horz" wrap="square" lIns="0" tIns="12700" rIns="0" bIns="0" rtlCol="0">
            <a:spAutoFit/>
          </a:bodyPr>
          <a:lstStyle/>
          <a:p>
            <a:pPr algn="ctr">
              <a:lnSpc>
                <a:spcPct val="100000"/>
              </a:lnSpc>
              <a:spcBef>
                <a:spcPts val="100"/>
              </a:spcBef>
              <a:tabLst>
                <a:tab pos="3636010" algn="l"/>
                <a:tab pos="5600065" algn="l"/>
              </a:tabLst>
            </a:pPr>
            <a:endParaRPr sz="1200">
              <a:latin typeface="Times New Roman"/>
              <a:cs typeface="Times New Roman"/>
            </a:endParaRPr>
          </a:p>
          <a:p>
            <a:pPr>
              <a:lnSpc>
                <a:spcPct val="100000"/>
              </a:lnSpc>
            </a:pPr>
            <a:endParaRPr sz="1850">
              <a:latin typeface="Times New Roman"/>
              <a:cs typeface="Times New Roman"/>
            </a:endParaRPr>
          </a:p>
          <a:p>
            <a:pPr algn="ctr">
              <a:lnSpc>
                <a:spcPct val="100000"/>
              </a:lnSpc>
            </a:pPr>
            <a:r>
              <a:rPr sz="1600" b="1" spc="-5" dirty="0">
                <a:latin typeface="Arial"/>
                <a:cs typeface="Arial"/>
              </a:rPr>
              <a:t>République</a:t>
            </a:r>
            <a:r>
              <a:rPr sz="1600" b="1" spc="5" dirty="0">
                <a:latin typeface="Arial"/>
                <a:cs typeface="Arial"/>
              </a:rPr>
              <a:t> </a:t>
            </a:r>
            <a:r>
              <a:rPr sz="1600" b="1" spc="-5" dirty="0">
                <a:latin typeface="Arial"/>
                <a:cs typeface="Arial"/>
              </a:rPr>
              <a:t>Algérienne</a:t>
            </a:r>
            <a:r>
              <a:rPr sz="1600" b="1" dirty="0">
                <a:latin typeface="Arial"/>
                <a:cs typeface="Arial"/>
              </a:rPr>
              <a:t> </a:t>
            </a:r>
            <a:r>
              <a:rPr sz="1600" b="1" spc="-5" dirty="0">
                <a:latin typeface="Arial"/>
                <a:cs typeface="Arial"/>
              </a:rPr>
              <a:t>Démocratique</a:t>
            </a:r>
            <a:r>
              <a:rPr sz="1600" b="1" dirty="0">
                <a:latin typeface="Arial"/>
                <a:cs typeface="Arial"/>
              </a:rPr>
              <a:t> et</a:t>
            </a:r>
            <a:r>
              <a:rPr sz="1600" b="1" spc="-15" dirty="0">
                <a:latin typeface="Arial"/>
                <a:cs typeface="Arial"/>
              </a:rPr>
              <a:t> </a:t>
            </a:r>
            <a:r>
              <a:rPr sz="1600" b="1" spc="-5" dirty="0">
                <a:latin typeface="Arial"/>
                <a:cs typeface="Arial"/>
              </a:rPr>
              <a:t>Populaire</a:t>
            </a:r>
            <a:endParaRPr sz="1600">
              <a:latin typeface="Arial"/>
              <a:cs typeface="Arial"/>
            </a:endParaRPr>
          </a:p>
          <a:p>
            <a:pPr marL="434975" marR="429259" algn="ctr">
              <a:lnSpc>
                <a:spcPts val="1739"/>
              </a:lnSpc>
              <a:spcBef>
                <a:spcPts val="55"/>
              </a:spcBef>
            </a:pPr>
            <a:r>
              <a:rPr sz="1600" spc="-5" dirty="0">
                <a:latin typeface="Arial MT"/>
                <a:cs typeface="Arial MT"/>
              </a:rPr>
              <a:t>Ministère de l’enseignement supérieur et de la recherche scientifique </a:t>
            </a:r>
            <a:r>
              <a:rPr sz="1600" spc="-375" dirty="0">
                <a:latin typeface="Arial MT"/>
                <a:cs typeface="Arial MT"/>
              </a:rPr>
              <a:t> </a:t>
            </a:r>
            <a:r>
              <a:rPr sz="1600" spc="-5" dirty="0">
                <a:latin typeface="Arial MT"/>
                <a:cs typeface="Arial MT"/>
              </a:rPr>
              <a:t>Université</a:t>
            </a:r>
            <a:r>
              <a:rPr sz="1600" spc="5" dirty="0">
                <a:latin typeface="Arial MT"/>
                <a:cs typeface="Arial MT"/>
              </a:rPr>
              <a:t> </a:t>
            </a:r>
            <a:r>
              <a:rPr sz="1600" dirty="0">
                <a:latin typeface="Arial MT"/>
                <a:cs typeface="Arial MT"/>
              </a:rPr>
              <a:t>de</a:t>
            </a:r>
            <a:r>
              <a:rPr sz="1600" spc="-10" dirty="0">
                <a:latin typeface="Arial MT"/>
                <a:cs typeface="Arial MT"/>
              </a:rPr>
              <a:t> </a:t>
            </a:r>
            <a:r>
              <a:rPr sz="1600" spc="-5" dirty="0">
                <a:latin typeface="Arial MT"/>
                <a:cs typeface="Arial MT"/>
              </a:rPr>
              <a:t>Constantine</a:t>
            </a:r>
            <a:r>
              <a:rPr sz="1600" spc="-10" dirty="0">
                <a:latin typeface="Arial MT"/>
                <a:cs typeface="Arial MT"/>
              </a:rPr>
              <a:t> </a:t>
            </a:r>
            <a:r>
              <a:rPr sz="1600" dirty="0">
                <a:latin typeface="Arial MT"/>
                <a:cs typeface="Arial MT"/>
              </a:rPr>
              <a:t>3</a:t>
            </a:r>
            <a:r>
              <a:rPr sz="1600" spc="-10" dirty="0">
                <a:latin typeface="Arial MT"/>
                <a:cs typeface="Arial MT"/>
              </a:rPr>
              <a:t> </a:t>
            </a:r>
            <a:r>
              <a:rPr sz="1600" dirty="0">
                <a:latin typeface="Arial MT"/>
                <a:cs typeface="Arial MT"/>
              </a:rPr>
              <a:t>SALAH</a:t>
            </a:r>
            <a:r>
              <a:rPr sz="1600" spc="-15" dirty="0">
                <a:latin typeface="Arial MT"/>
                <a:cs typeface="Arial MT"/>
              </a:rPr>
              <a:t> </a:t>
            </a:r>
            <a:r>
              <a:rPr sz="1600" spc="-5" dirty="0">
                <a:latin typeface="Arial MT"/>
                <a:cs typeface="Arial MT"/>
              </a:rPr>
              <a:t>BOUBNIDER</a:t>
            </a:r>
            <a:endParaRPr sz="1600">
              <a:latin typeface="Arial MT"/>
              <a:cs typeface="Arial MT"/>
            </a:endParaRPr>
          </a:p>
          <a:p>
            <a:pPr marL="1042669" marR="1036319" algn="ctr">
              <a:lnSpc>
                <a:spcPts val="1739"/>
              </a:lnSpc>
            </a:pPr>
            <a:r>
              <a:rPr sz="1600" dirty="0">
                <a:latin typeface="Arial MT"/>
                <a:cs typeface="Arial MT"/>
              </a:rPr>
              <a:t>Faculté de </a:t>
            </a:r>
            <a:r>
              <a:rPr sz="1600" spc="-5" dirty="0">
                <a:latin typeface="Arial MT"/>
                <a:cs typeface="Arial MT"/>
              </a:rPr>
              <a:t>Médecine DR. </a:t>
            </a:r>
            <a:r>
              <a:rPr sz="1600" dirty="0">
                <a:latin typeface="Arial MT"/>
                <a:cs typeface="Arial MT"/>
              </a:rPr>
              <a:t>BENSMAIL </a:t>
            </a:r>
            <a:r>
              <a:rPr sz="1600" spc="-10" dirty="0">
                <a:latin typeface="Arial MT"/>
                <a:cs typeface="Arial MT"/>
              </a:rPr>
              <a:t>de </a:t>
            </a:r>
            <a:r>
              <a:rPr sz="1600" spc="-5" dirty="0">
                <a:latin typeface="Arial MT"/>
                <a:cs typeface="Arial MT"/>
              </a:rPr>
              <a:t>Constantine </a:t>
            </a:r>
            <a:r>
              <a:rPr sz="1600" spc="-375" dirty="0">
                <a:latin typeface="Arial MT"/>
                <a:cs typeface="Arial MT"/>
              </a:rPr>
              <a:t> </a:t>
            </a:r>
            <a:r>
              <a:rPr sz="1600" spc="-5" dirty="0">
                <a:latin typeface="Arial MT"/>
                <a:cs typeface="Arial MT"/>
              </a:rPr>
              <a:t>Département</a:t>
            </a:r>
            <a:r>
              <a:rPr sz="1600" dirty="0">
                <a:latin typeface="Arial MT"/>
                <a:cs typeface="Arial MT"/>
              </a:rPr>
              <a:t> de</a:t>
            </a:r>
            <a:r>
              <a:rPr sz="1600" spc="-10" dirty="0">
                <a:latin typeface="Arial MT"/>
                <a:cs typeface="Arial MT"/>
              </a:rPr>
              <a:t> </a:t>
            </a:r>
            <a:r>
              <a:rPr sz="1600" spc="-5" dirty="0">
                <a:latin typeface="Arial MT"/>
                <a:cs typeface="Arial MT"/>
              </a:rPr>
              <a:t>Médecine</a:t>
            </a:r>
            <a:endParaRPr sz="1600">
              <a:latin typeface="Arial MT"/>
              <a:cs typeface="Arial MT"/>
            </a:endParaRPr>
          </a:p>
        </p:txBody>
      </p:sp>
      <p:sp>
        <p:nvSpPr>
          <p:cNvPr id="3" name="object 3"/>
          <p:cNvSpPr txBox="1"/>
          <p:nvPr/>
        </p:nvSpPr>
        <p:spPr>
          <a:xfrm>
            <a:off x="1167112" y="2594066"/>
            <a:ext cx="6811127" cy="381515"/>
          </a:xfrm>
          <a:prstGeom prst="rect">
            <a:avLst/>
          </a:prstGeom>
        </p:spPr>
        <p:txBody>
          <a:bodyPr vert="horz" wrap="square" lIns="0" tIns="12065" rIns="0" bIns="0" rtlCol="0">
            <a:spAutoFit/>
          </a:bodyPr>
          <a:lstStyle/>
          <a:p>
            <a:pPr marL="12700">
              <a:lnSpc>
                <a:spcPct val="100000"/>
              </a:lnSpc>
              <a:spcBef>
                <a:spcPts val="95"/>
              </a:spcBef>
            </a:pPr>
            <a:r>
              <a:rPr sz="2400" b="1" spc="-5" dirty="0">
                <a:solidFill>
                  <a:srgbClr val="C00000"/>
                </a:solidFill>
                <a:latin typeface="Arial"/>
                <a:cs typeface="Arial"/>
              </a:rPr>
              <a:t>Les</a:t>
            </a:r>
            <a:r>
              <a:rPr sz="2400" b="1" spc="5" dirty="0">
                <a:solidFill>
                  <a:srgbClr val="C00000"/>
                </a:solidFill>
                <a:latin typeface="Arial"/>
                <a:cs typeface="Arial"/>
              </a:rPr>
              <a:t> </a:t>
            </a:r>
            <a:r>
              <a:rPr sz="2400" b="1" spc="-5" dirty="0">
                <a:solidFill>
                  <a:srgbClr val="C00000"/>
                </a:solidFill>
                <a:latin typeface="Arial"/>
                <a:cs typeface="Arial"/>
              </a:rPr>
              <a:t>déterminants</a:t>
            </a:r>
            <a:r>
              <a:rPr sz="2400" b="1" dirty="0">
                <a:solidFill>
                  <a:srgbClr val="C00000"/>
                </a:solidFill>
                <a:latin typeface="Arial"/>
                <a:cs typeface="Arial"/>
              </a:rPr>
              <a:t> </a:t>
            </a:r>
            <a:r>
              <a:rPr sz="2400" b="1" spc="-5" dirty="0">
                <a:solidFill>
                  <a:srgbClr val="C00000"/>
                </a:solidFill>
                <a:latin typeface="Arial"/>
                <a:cs typeface="Arial"/>
              </a:rPr>
              <a:t>de</a:t>
            </a:r>
            <a:r>
              <a:rPr sz="2400" b="1" dirty="0">
                <a:solidFill>
                  <a:srgbClr val="C00000"/>
                </a:solidFill>
                <a:latin typeface="Arial"/>
                <a:cs typeface="Arial"/>
              </a:rPr>
              <a:t> </a:t>
            </a:r>
            <a:r>
              <a:rPr sz="2400" b="1" spc="-5" dirty="0">
                <a:solidFill>
                  <a:srgbClr val="C00000"/>
                </a:solidFill>
                <a:latin typeface="Arial"/>
                <a:cs typeface="Arial"/>
              </a:rPr>
              <a:t>la</a:t>
            </a:r>
            <a:r>
              <a:rPr sz="2400" b="1" spc="10" dirty="0">
                <a:solidFill>
                  <a:srgbClr val="C00000"/>
                </a:solidFill>
                <a:latin typeface="Arial"/>
                <a:cs typeface="Arial"/>
              </a:rPr>
              <a:t> </a:t>
            </a:r>
            <a:r>
              <a:rPr sz="2400" b="1" spc="-5" dirty="0">
                <a:solidFill>
                  <a:srgbClr val="C00000"/>
                </a:solidFill>
                <a:latin typeface="Arial"/>
                <a:cs typeface="Arial"/>
              </a:rPr>
              <a:t>politique vaccinale</a:t>
            </a:r>
            <a:endParaRPr sz="2400">
              <a:latin typeface="Arial"/>
              <a:cs typeface="Arial"/>
            </a:endParaRPr>
          </a:p>
        </p:txBody>
      </p:sp>
      <p:sp>
        <p:nvSpPr>
          <p:cNvPr id="4" name="object 4"/>
          <p:cNvSpPr txBox="1"/>
          <p:nvPr/>
        </p:nvSpPr>
        <p:spPr>
          <a:xfrm>
            <a:off x="814508" y="4189325"/>
            <a:ext cx="7767021" cy="685444"/>
          </a:xfrm>
          <a:prstGeom prst="rect">
            <a:avLst/>
          </a:prstGeom>
        </p:spPr>
        <p:txBody>
          <a:bodyPr vert="horz" wrap="square" lIns="0" tIns="13335" rIns="0" bIns="0" rtlCol="0">
            <a:spAutoFit/>
          </a:bodyPr>
          <a:lstStyle/>
          <a:p>
            <a:pPr marL="241300" indent="-229235">
              <a:lnSpc>
                <a:spcPct val="100000"/>
              </a:lnSpc>
              <a:spcBef>
                <a:spcPts val="105"/>
              </a:spcBef>
              <a:buFont typeface="Wingdings"/>
              <a:buChar char=""/>
              <a:tabLst>
                <a:tab pos="241935" algn="l"/>
              </a:tabLst>
            </a:pPr>
            <a:r>
              <a:rPr sz="1400" b="1" spc="-5">
                <a:latin typeface="Arial"/>
                <a:cs typeface="Arial"/>
              </a:rPr>
              <a:t>Enseignent</a:t>
            </a:r>
            <a:r>
              <a:rPr sz="1400" b="1" spc="10">
                <a:latin typeface="Arial"/>
                <a:cs typeface="Arial"/>
              </a:rPr>
              <a:t> </a:t>
            </a:r>
            <a:r>
              <a:rPr sz="1400" b="1" smtClean="0">
                <a:latin typeface="Arial"/>
                <a:cs typeface="Arial"/>
              </a:rPr>
              <a:t>:</a:t>
            </a:r>
            <a:r>
              <a:rPr lang="fr-FR" sz="1400" spc="5" dirty="0" smtClean="0">
                <a:latin typeface="Arial"/>
                <a:cs typeface="Arial"/>
              </a:rPr>
              <a:t>ZEGHINA. Zakaria</a:t>
            </a:r>
            <a:r>
              <a:rPr sz="1400" smtClean="0">
                <a:latin typeface="Arial MT"/>
                <a:cs typeface="Arial MT"/>
              </a:rPr>
              <a:t>- </a:t>
            </a:r>
            <a:r>
              <a:rPr lang="fr-FR" sz="1400" dirty="0" smtClean="0">
                <a:latin typeface="Arial MT"/>
                <a:cs typeface="Arial MT"/>
              </a:rPr>
              <a:t>Maitre-</a:t>
            </a:r>
            <a:r>
              <a:rPr lang="fr-FR" sz="1400" spc="-5" dirty="0" smtClean="0">
                <a:latin typeface="Arial MT"/>
                <a:cs typeface="Arial MT"/>
              </a:rPr>
              <a:t>a</a:t>
            </a:r>
            <a:r>
              <a:rPr sz="1400" spc="-5" smtClean="0">
                <a:latin typeface="Arial MT"/>
                <a:cs typeface="Arial MT"/>
              </a:rPr>
              <a:t>ssistant</a:t>
            </a:r>
            <a:r>
              <a:rPr sz="1400" spc="15" smtClean="0">
                <a:latin typeface="Arial MT"/>
                <a:cs typeface="Arial MT"/>
              </a:rPr>
              <a:t> </a:t>
            </a:r>
            <a:r>
              <a:rPr sz="1400" spc="-10" smtClean="0">
                <a:latin typeface="Arial MT"/>
                <a:cs typeface="Arial MT"/>
              </a:rPr>
              <a:t>e</a:t>
            </a:r>
            <a:r>
              <a:rPr lang="fr-FR" sz="1400" spc="-10" dirty="0" smtClean="0">
                <a:latin typeface="Arial MT"/>
                <a:cs typeface="Arial MT"/>
              </a:rPr>
              <a:t>n Médecine Légale</a:t>
            </a:r>
          </a:p>
          <a:p>
            <a:pPr marL="241300" indent="-229235">
              <a:lnSpc>
                <a:spcPct val="100000"/>
              </a:lnSpc>
              <a:spcBef>
                <a:spcPts val="105"/>
              </a:spcBef>
              <a:buFont typeface="Wingdings"/>
              <a:buChar char=""/>
              <a:tabLst>
                <a:tab pos="241935" algn="l"/>
              </a:tabLst>
            </a:pPr>
            <a:r>
              <a:rPr sz="1400" b="1" spc="-5" smtClean="0">
                <a:latin typeface="Arial"/>
                <a:cs typeface="Arial"/>
              </a:rPr>
              <a:t>Module</a:t>
            </a:r>
            <a:r>
              <a:rPr sz="1400" b="1" smtClean="0">
                <a:latin typeface="Arial"/>
                <a:cs typeface="Arial"/>
              </a:rPr>
              <a:t> </a:t>
            </a:r>
            <a:r>
              <a:rPr sz="1400" b="1" dirty="0">
                <a:latin typeface="Arial"/>
                <a:cs typeface="Arial"/>
              </a:rPr>
              <a:t>:</a:t>
            </a:r>
            <a:r>
              <a:rPr sz="1400" b="1" spc="-5" dirty="0">
                <a:latin typeface="Arial"/>
                <a:cs typeface="Arial"/>
              </a:rPr>
              <a:t> </a:t>
            </a:r>
            <a:r>
              <a:rPr sz="1400" spc="-5" dirty="0">
                <a:latin typeface="Arial MT"/>
                <a:cs typeface="Arial MT"/>
              </a:rPr>
              <a:t>Santé,</a:t>
            </a:r>
            <a:r>
              <a:rPr sz="1400" spc="5" dirty="0">
                <a:latin typeface="Arial MT"/>
                <a:cs typeface="Arial MT"/>
              </a:rPr>
              <a:t> </a:t>
            </a:r>
            <a:r>
              <a:rPr sz="1400" spc="-5" dirty="0">
                <a:latin typeface="Arial MT"/>
                <a:cs typeface="Arial MT"/>
              </a:rPr>
              <a:t>Société</a:t>
            </a:r>
            <a:r>
              <a:rPr sz="1400" spc="5" dirty="0">
                <a:latin typeface="Arial MT"/>
                <a:cs typeface="Arial MT"/>
              </a:rPr>
              <a:t> </a:t>
            </a:r>
            <a:r>
              <a:rPr sz="1400" spc="-10" dirty="0">
                <a:latin typeface="Arial MT"/>
                <a:cs typeface="Arial MT"/>
              </a:rPr>
              <a:t>et</a:t>
            </a:r>
            <a:r>
              <a:rPr sz="1400" spc="-5" dirty="0">
                <a:latin typeface="Arial MT"/>
                <a:cs typeface="Arial MT"/>
              </a:rPr>
              <a:t> Humanité </a:t>
            </a:r>
            <a:r>
              <a:rPr sz="1400" dirty="0">
                <a:latin typeface="Arial MT"/>
                <a:cs typeface="Arial MT"/>
              </a:rPr>
              <a:t>(SSH)</a:t>
            </a:r>
            <a:endParaRPr sz="1400">
              <a:latin typeface="Arial MT"/>
              <a:cs typeface="Arial MT"/>
            </a:endParaRPr>
          </a:p>
          <a:p>
            <a:pPr marL="241300" indent="-229235">
              <a:lnSpc>
                <a:spcPct val="100000"/>
              </a:lnSpc>
              <a:spcBef>
                <a:spcPts val="60"/>
              </a:spcBef>
              <a:buFont typeface="Wingdings"/>
              <a:buChar char=""/>
              <a:tabLst>
                <a:tab pos="241935" algn="l"/>
              </a:tabLst>
            </a:pPr>
            <a:r>
              <a:rPr sz="1400" dirty="0">
                <a:latin typeface="Arial MT"/>
                <a:cs typeface="Arial MT"/>
              </a:rPr>
              <a:t>Cours </a:t>
            </a:r>
            <a:r>
              <a:rPr sz="1400" spc="-5" dirty="0">
                <a:latin typeface="Arial MT"/>
                <a:cs typeface="Arial MT"/>
              </a:rPr>
              <a:t>destiné</a:t>
            </a:r>
            <a:r>
              <a:rPr sz="1400" spc="-10" dirty="0">
                <a:latin typeface="Arial MT"/>
                <a:cs typeface="Arial MT"/>
              </a:rPr>
              <a:t> </a:t>
            </a:r>
            <a:r>
              <a:rPr sz="1400" dirty="0">
                <a:latin typeface="Arial MT"/>
                <a:cs typeface="Arial MT"/>
              </a:rPr>
              <a:t>aux</a:t>
            </a:r>
            <a:r>
              <a:rPr sz="1400" spc="-15" dirty="0">
                <a:latin typeface="Arial MT"/>
                <a:cs typeface="Arial MT"/>
              </a:rPr>
              <a:t> </a:t>
            </a:r>
            <a:r>
              <a:rPr sz="1400" dirty="0">
                <a:latin typeface="Arial MT"/>
                <a:cs typeface="Arial MT"/>
              </a:rPr>
              <a:t>étudiants</a:t>
            </a:r>
            <a:r>
              <a:rPr sz="1400" spc="-5" dirty="0">
                <a:latin typeface="Arial MT"/>
                <a:cs typeface="Arial MT"/>
              </a:rPr>
              <a:t> </a:t>
            </a:r>
            <a:r>
              <a:rPr sz="1400" dirty="0">
                <a:latin typeface="Arial MT"/>
                <a:cs typeface="Arial MT"/>
              </a:rPr>
              <a:t>de</a:t>
            </a:r>
            <a:r>
              <a:rPr sz="1400" spc="-10" dirty="0">
                <a:latin typeface="Arial MT"/>
                <a:cs typeface="Arial MT"/>
              </a:rPr>
              <a:t> </a:t>
            </a:r>
            <a:r>
              <a:rPr sz="1400" spc="-5" dirty="0">
                <a:latin typeface="Arial MT"/>
                <a:cs typeface="Arial MT"/>
              </a:rPr>
              <a:t>première</a:t>
            </a:r>
            <a:r>
              <a:rPr sz="1400" dirty="0">
                <a:latin typeface="Arial MT"/>
                <a:cs typeface="Arial MT"/>
              </a:rPr>
              <a:t> </a:t>
            </a:r>
            <a:r>
              <a:rPr sz="1400" spc="-5" dirty="0">
                <a:latin typeface="Arial MT"/>
                <a:cs typeface="Arial MT"/>
              </a:rPr>
              <a:t>année</a:t>
            </a:r>
            <a:r>
              <a:rPr sz="1400" spc="5" dirty="0">
                <a:latin typeface="Arial MT"/>
                <a:cs typeface="Arial MT"/>
              </a:rPr>
              <a:t> </a:t>
            </a:r>
            <a:r>
              <a:rPr sz="1400" spc="-5" dirty="0">
                <a:latin typeface="Arial MT"/>
                <a:cs typeface="Arial MT"/>
              </a:rPr>
              <a:t>Médecine</a:t>
            </a:r>
            <a:endParaRPr sz="1400">
              <a:latin typeface="Arial MT"/>
              <a:cs typeface="Arial MT"/>
            </a:endParaRPr>
          </a:p>
        </p:txBody>
      </p:sp>
      <p:sp>
        <p:nvSpPr>
          <p:cNvPr id="5" name="object 5"/>
          <p:cNvSpPr txBox="1"/>
          <p:nvPr/>
        </p:nvSpPr>
        <p:spPr>
          <a:xfrm>
            <a:off x="2878900" y="5984216"/>
            <a:ext cx="3394806" cy="228268"/>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Arial"/>
                <a:cs typeface="Arial"/>
              </a:rPr>
              <a:t>Année Universitaire</a:t>
            </a:r>
            <a:r>
              <a:rPr sz="1400" b="1" spc="5" dirty="0">
                <a:latin typeface="Arial"/>
                <a:cs typeface="Arial"/>
              </a:rPr>
              <a:t> </a:t>
            </a:r>
            <a:r>
              <a:rPr sz="1400" b="1">
                <a:latin typeface="Arial"/>
                <a:cs typeface="Arial"/>
              </a:rPr>
              <a:t>:</a:t>
            </a:r>
            <a:r>
              <a:rPr sz="1400" b="1" spc="-15">
                <a:latin typeface="Arial"/>
                <a:cs typeface="Arial"/>
              </a:rPr>
              <a:t> </a:t>
            </a:r>
            <a:r>
              <a:rPr sz="1400" b="1" smtClean="0">
                <a:latin typeface="Arial"/>
                <a:cs typeface="Arial"/>
              </a:rPr>
              <a:t>20</a:t>
            </a:r>
            <a:r>
              <a:rPr lang="fr-FR" sz="1400" b="1" dirty="0" smtClean="0">
                <a:latin typeface="Arial"/>
                <a:cs typeface="Arial"/>
              </a:rPr>
              <a:t>20</a:t>
            </a:r>
            <a:r>
              <a:rPr sz="1400" b="1" spc="-15" smtClean="0">
                <a:latin typeface="Arial"/>
                <a:cs typeface="Arial"/>
              </a:rPr>
              <a:t> </a:t>
            </a:r>
            <a:r>
              <a:rPr sz="1400" b="1">
                <a:latin typeface="Arial"/>
                <a:cs typeface="Arial"/>
              </a:rPr>
              <a:t>-</a:t>
            </a:r>
            <a:r>
              <a:rPr sz="1400" b="1" spc="-10">
                <a:latin typeface="Arial"/>
                <a:cs typeface="Arial"/>
              </a:rPr>
              <a:t> </a:t>
            </a:r>
            <a:r>
              <a:rPr sz="1400" b="1" spc="-5" smtClean="0">
                <a:latin typeface="Arial"/>
                <a:cs typeface="Arial"/>
              </a:rPr>
              <a:t>20</a:t>
            </a:r>
            <a:r>
              <a:rPr lang="fr-FR" sz="1400" b="1" spc="-5" dirty="0" smtClean="0">
                <a:latin typeface="Arial"/>
                <a:cs typeface="Arial"/>
              </a:rPr>
              <a:t>21</a:t>
            </a:r>
            <a:endParaRPr sz="140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FB6D692-874B-463A-88C2-C780C3C2BA6A}"/>
              </a:ext>
            </a:extLst>
          </p:cNvPr>
          <p:cNvSpPr/>
          <p:nvPr/>
        </p:nvSpPr>
        <p:spPr>
          <a:xfrm>
            <a:off x="1981411" y="125662"/>
            <a:ext cx="5181227" cy="553998"/>
          </a:xfrm>
          <a:prstGeom prst="rect">
            <a:avLst/>
          </a:prstGeom>
          <a:solidFill>
            <a:schemeClr val="accent6">
              <a:lumMod val="75000"/>
            </a:schemeClr>
          </a:solidFill>
        </p:spPr>
        <p:txBody>
          <a:bodyPr wrap="none" lIns="91440" tIns="45720" rIns="91440" bIns="45720">
            <a:spAutoFit/>
          </a:bodyPr>
          <a:lstStyle/>
          <a:p>
            <a:pPr algn="ct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2.2- La vaccination </a:t>
            </a:r>
            <a:r>
              <a:rPr lang="en-US" sz="30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générique</a:t>
            </a: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20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a:t>
            </a:r>
            <a:endPar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6553F54F-1E56-41C2-97D7-904A5D2F6D6D}"/>
              </a:ext>
            </a:extLst>
          </p:cNvPr>
          <p:cNvSpPr/>
          <p:nvPr/>
        </p:nvSpPr>
        <p:spPr>
          <a:xfrm>
            <a:off x="0" y="2001339"/>
            <a:ext cx="9144000"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1914</a:t>
            </a:r>
            <a:r>
              <a:rPr lang="fr-FR" sz="2400" dirty="0">
                <a:latin typeface="Arial" panose="020B0604020202020204" pitchFamily="34" charset="0"/>
                <a:ea typeface="Calibri" panose="020F0502020204030204" pitchFamily="34" charset="0"/>
                <a:cs typeface="Arial" panose="020B0604020202020204" pitchFamily="34" charset="0"/>
              </a:rPr>
              <a:t> : le premier </a:t>
            </a:r>
            <a:r>
              <a:rPr lang="fr-FR" sz="2400" b="1" dirty="0">
                <a:latin typeface="Arial" panose="020B0604020202020204" pitchFamily="34" charset="0"/>
                <a:ea typeface="Calibri" panose="020F0502020204030204" pitchFamily="34" charset="0"/>
                <a:cs typeface="Arial" panose="020B0604020202020204" pitchFamily="34" charset="0"/>
              </a:rPr>
              <a:t>vaccin tué </a:t>
            </a:r>
            <a:r>
              <a:rPr lang="fr-FR" sz="2400" dirty="0">
                <a:latin typeface="Arial" panose="020B0604020202020204" pitchFamily="34" charset="0"/>
                <a:ea typeface="Calibri" panose="020F0502020204030204" pitchFamily="34" charset="0"/>
                <a:cs typeface="Arial" panose="020B0604020202020204" pitchFamily="34" charset="0"/>
              </a:rPr>
              <a:t>contre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typhoïde</a:t>
            </a:r>
            <a:r>
              <a:rPr lang="fr-FR" sz="2400" dirty="0">
                <a:latin typeface="Arial" panose="020B0604020202020204" pitchFamily="34" charset="0"/>
                <a:ea typeface="Calibri" panose="020F0502020204030204" pitchFamily="34" charset="0"/>
                <a:cs typeface="Arial" panose="020B0604020202020204" pitchFamily="34" charset="0"/>
              </a:rPr>
              <a:t>.</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 xmlns:a16="http://schemas.microsoft.com/office/drawing/2014/main" id="{470EA01E-B074-4B4F-BEF4-54D4BB1875C6}"/>
              </a:ext>
            </a:extLst>
          </p:cNvPr>
          <p:cNvSpPr/>
          <p:nvPr/>
        </p:nvSpPr>
        <p:spPr>
          <a:xfrm>
            <a:off x="0" y="2941530"/>
            <a:ext cx="9144000"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1922</a:t>
            </a:r>
            <a:r>
              <a:rPr lang="fr-FR" sz="2400" dirty="0">
                <a:latin typeface="Arial" panose="020B0604020202020204" pitchFamily="34" charset="0"/>
                <a:ea typeface="Calibri" panose="020F0502020204030204" pitchFamily="34" charset="0"/>
                <a:cs typeface="Arial" panose="020B0604020202020204" pitchFamily="34" charset="0"/>
              </a:rPr>
              <a:t> : le BCG contre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tuberculose</a:t>
            </a:r>
            <a:r>
              <a:rPr lang="fr-FR" sz="2400" dirty="0">
                <a:latin typeface="Arial" panose="020B0604020202020204" pitchFamily="34" charset="0"/>
                <a:ea typeface="Calibri" panose="020F0502020204030204" pitchFamily="34" charset="0"/>
                <a:cs typeface="Arial" panose="020B0604020202020204" pitchFamily="34" charset="0"/>
              </a:rPr>
              <a:t>.</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8">
            <a:extLst>
              <a:ext uri="{FF2B5EF4-FFF2-40B4-BE49-F238E27FC236}">
                <a16:creationId xmlns="" xmlns:a16="http://schemas.microsoft.com/office/drawing/2014/main" id="{82E5DCAA-F5F7-4991-9649-AA6EDDD26C89}"/>
              </a:ext>
            </a:extLst>
          </p:cNvPr>
          <p:cNvSpPr/>
          <p:nvPr/>
        </p:nvSpPr>
        <p:spPr>
          <a:xfrm>
            <a:off x="0" y="3881721"/>
            <a:ext cx="9144000"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1926</a:t>
            </a:r>
            <a:r>
              <a:rPr lang="fr-FR" sz="2400" dirty="0">
                <a:latin typeface="Arial" panose="020B0604020202020204" pitchFamily="34" charset="0"/>
                <a:ea typeface="Calibri" panose="020F0502020204030204" pitchFamily="34" charset="0"/>
                <a:cs typeface="Arial" panose="020B0604020202020204" pitchFamily="34" charset="0"/>
              </a:rPr>
              <a:t> : la toxine diphtérique contre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diphtérie</a:t>
            </a:r>
            <a:r>
              <a:rPr lang="fr-FR" sz="2400" dirty="0">
                <a:latin typeface="Arial" panose="020B0604020202020204" pitchFamily="34" charset="0"/>
                <a:ea typeface="Calibri" panose="020F0502020204030204" pitchFamily="34" charset="0"/>
                <a:cs typeface="Arial" panose="020B0604020202020204" pitchFamily="34" charset="0"/>
              </a:rPr>
              <a:t>.</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Rectangle 9">
            <a:extLst>
              <a:ext uri="{FF2B5EF4-FFF2-40B4-BE49-F238E27FC236}">
                <a16:creationId xmlns="" xmlns:a16="http://schemas.microsoft.com/office/drawing/2014/main" id="{45030448-2CC1-4146-B0C4-2EF3932A1C59}"/>
              </a:ext>
            </a:extLst>
          </p:cNvPr>
          <p:cNvSpPr/>
          <p:nvPr/>
        </p:nvSpPr>
        <p:spPr>
          <a:xfrm>
            <a:off x="0" y="4821912"/>
            <a:ext cx="9144000"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1930</a:t>
            </a:r>
            <a:r>
              <a:rPr lang="fr-FR" sz="2400" dirty="0">
                <a:latin typeface="Arial" panose="020B0604020202020204" pitchFamily="34" charset="0"/>
                <a:ea typeface="Calibri" panose="020F0502020204030204" pitchFamily="34" charset="0"/>
                <a:cs typeface="Arial" panose="020B0604020202020204" pitchFamily="34" charset="0"/>
              </a:rPr>
              <a:t> : le vaccin contre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coqueluche</a:t>
            </a:r>
            <a:r>
              <a:rPr lang="fr-FR" sz="2400" dirty="0">
                <a:latin typeface="Arial" panose="020B0604020202020204" pitchFamily="34" charset="0"/>
                <a:ea typeface="Calibri" panose="020F0502020204030204" pitchFamily="34" charset="0"/>
                <a:cs typeface="Arial" panose="020B0604020202020204" pitchFamily="34" charset="0"/>
              </a:rPr>
              <a:t>.</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02687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67F40BF-708E-4F99-92D2-CEA9C331E755}"/>
              </a:ext>
            </a:extLst>
          </p:cNvPr>
          <p:cNvSpPr/>
          <p:nvPr/>
        </p:nvSpPr>
        <p:spPr>
          <a:xfrm>
            <a:off x="562765" y="125662"/>
            <a:ext cx="8018542" cy="553998"/>
          </a:xfrm>
          <a:prstGeom prst="rect">
            <a:avLst/>
          </a:prstGeom>
          <a:solidFill>
            <a:schemeClr val="accent6">
              <a:lumMod val="75000"/>
            </a:schemeClr>
          </a:solidFill>
        </p:spPr>
        <p:txBody>
          <a:bodyPr wrap="none" lIns="91440" tIns="45720" rIns="91440" bIns="45720">
            <a:spAutoFit/>
          </a:bodyPr>
          <a:lstStyle/>
          <a:p>
            <a:pPr algn="ct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2.3- Les </a:t>
            </a:r>
            <a:r>
              <a:rPr lang="en-US" sz="30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vaccins</a:t>
            </a: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0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viraux</a:t>
            </a: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et la vaccination anti-Polio</a:t>
            </a:r>
          </a:p>
        </p:txBody>
      </p:sp>
      <p:sp>
        <p:nvSpPr>
          <p:cNvPr id="3" name="Rectangle 2">
            <a:extLst>
              <a:ext uri="{FF2B5EF4-FFF2-40B4-BE49-F238E27FC236}">
                <a16:creationId xmlns="" xmlns:a16="http://schemas.microsoft.com/office/drawing/2014/main" id="{FA77E75B-19EE-402E-996B-63F1DE5E6B02}"/>
              </a:ext>
            </a:extLst>
          </p:cNvPr>
          <p:cNvSpPr/>
          <p:nvPr/>
        </p:nvSpPr>
        <p:spPr>
          <a:xfrm>
            <a:off x="-2" y="1253642"/>
            <a:ext cx="6858000" cy="461665"/>
          </a:xfrm>
          <a:prstGeom prst="rect">
            <a:avLst/>
          </a:prstGeom>
        </p:spPr>
        <p:txBody>
          <a:bodyPr wrap="square">
            <a:spAutoFit/>
          </a:bodyPr>
          <a:lstStyle/>
          <a:p>
            <a:pPr marL="342900" indent="-342900">
              <a:buFont typeface="Wingdings" panose="05000000000000000000" pitchFamily="2" charset="2"/>
              <a:buChar char="Ø"/>
            </a:pPr>
            <a:r>
              <a:rPr lang="fr-FR" sz="2400" dirty="0">
                <a:latin typeface="Arial" panose="020B0604020202020204" pitchFamily="34" charset="0"/>
                <a:ea typeface="Calibri" panose="020F0502020204030204" pitchFamily="34" charset="0"/>
              </a:rPr>
              <a:t>Après les bactéries et leurs toxines, les </a:t>
            </a:r>
            <a:r>
              <a:rPr lang="fr-FR" sz="2400" b="1" dirty="0">
                <a:solidFill>
                  <a:srgbClr val="C00000"/>
                </a:solidFill>
                <a:latin typeface="Arial" panose="020B0604020202020204" pitchFamily="34" charset="0"/>
                <a:ea typeface="Calibri" panose="020F0502020204030204" pitchFamily="34" charset="0"/>
              </a:rPr>
              <a:t>virus</a:t>
            </a:r>
            <a:r>
              <a:rPr lang="fr-FR" sz="2400" dirty="0">
                <a:latin typeface="Arial" panose="020B0604020202020204" pitchFamily="34" charset="0"/>
                <a:ea typeface="Calibri" panose="020F0502020204030204" pitchFamily="34" charset="0"/>
              </a:rPr>
              <a:t>. </a:t>
            </a:r>
            <a:endParaRPr lang="fr-FR" sz="2400" dirty="0"/>
          </a:p>
        </p:txBody>
      </p:sp>
      <p:sp>
        <p:nvSpPr>
          <p:cNvPr id="4" name="Rectangle 3">
            <a:extLst>
              <a:ext uri="{FF2B5EF4-FFF2-40B4-BE49-F238E27FC236}">
                <a16:creationId xmlns="" xmlns:a16="http://schemas.microsoft.com/office/drawing/2014/main" id="{04791249-BC33-4E29-AA2E-01E46C866FAE}"/>
              </a:ext>
            </a:extLst>
          </p:cNvPr>
          <p:cNvSpPr/>
          <p:nvPr/>
        </p:nvSpPr>
        <p:spPr>
          <a:xfrm>
            <a:off x="0" y="2246969"/>
            <a:ext cx="6668085" cy="1569660"/>
          </a:xfrm>
          <a:prstGeom prst="rect">
            <a:avLst/>
          </a:prstGeom>
        </p:spPr>
        <p:txBody>
          <a:bodyPr wrap="square">
            <a:spAutoFit/>
          </a:bodyPr>
          <a:lstStyle/>
          <a:p>
            <a:pPr marL="342900" indent="-34290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À partir de </a:t>
            </a:r>
            <a:r>
              <a:rPr lang="fr-FR" sz="2400" b="1" dirty="0">
                <a:latin typeface="Arial" panose="020B0604020202020204" pitchFamily="34" charset="0"/>
                <a:ea typeface="Calibri" panose="020F0502020204030204" pitchFamily="34" charset="0"/>
              </a:rPr>
              <a:t>1949</a:t>
            </a:r>
            <a:r>
              <a:rPr lang="fr-FR" sz="2400" dirty="0">
                <a:latin typeface="Arial" panose="020B0604020202020204" pitchFamily="34" charset="0"/>
                <a:ea typeface="Calibri" panose="020F0502020204030204" pitchFamily="34" charset="0"/>
              </a:rPr>
              <a:t>, des milieux vivants cellulaires (</a:t>
            </a:r>
            <a:r>
              <a:rPr lang="fr-FR" sz="2400" b="1" dirty="0">
                <a:latin typeface="Arial" panose="020B0604020202020204" pitchFamily="34" charset="0"/>
                <a:ea typeface="Calibri" panose="020F0502020204030204" pitchFamily="34" charset="0"/>
              </a:rPr>
              <a:t>John Enders</a:t>
            </a:r>
            <a:r>
              <a:rPr lang="fr-FR" sz="2400" dirty="0">
                <a:latin typeface="Arial" panose="020B0604020202020204" pitchFamily="34" charset="0"/>
                <a:ea typeface="Calibri" panose="020F0502020204030204" pitchFamily="34" charset="0"/>
              </a:rPr>
              <a:t>) permettent de cultiver les virus et d’entamer un nouveau chapitre de la vaccination. </a:t>
            </a:r>
            <a:endParaRPr lang="fr-FR" sz="2400" dirty="0"/>
          </a:p>
        </p:txBody>
      </p:sp>
      <p:pic>
        <p:nvPicPr>
          <p:cNvPr id="6" name="Picture 5">
            <a:extLst>
              <a:ext uri="{FF2B5EF4-FFF2-40B4-BE49-F238E27FC236}">
                <a16:creationId xmlns="" xmlns:a16="http://schemas.microsoft.com/office/drawing/2014/main" id="{C1D0EF0D-F8F3-4FF3-AA2A-4E15D41772BA}"/>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857998" y="1656028"/>
            <a:ext cx="2095500" cy="2273045"/>
          </a:xfrm>
          <a:prstGeom prst="rect">
            <a:avLst/>
          </a:prstGeom>
        </p:spPr>
      </p:pic>
      <p:sp>
        <p:nvSpPr>
          <p:cNvPr id="7" name="Rectangle 6">
            <a:extLst>
              <a:ext uri="{FF2B5EF4-FFF2-40B4-BE49-F238E27FC236}">
                <a16:creationId xmlns="" xmlns:a16="http://schemas.microsoft.com/office/drawing/2014/main" id="{F45C642D-B912-4D19-B87B-42D63FA0E17E}"/>
              </a:ext>
            </a:extLst>
          </p:cNvPr>
          <p:cNvSpPr/>
          <p:nvPr/>
        </p:nvSpPr>
        <p:spPr>
          <a:xfrm>
            <a:off x="-1" y="4529570"/>
            <a:ext cx="6858000" cy="2048318"/>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La </a:t>
            </a:r>
            <a:r>
              <a:rPr lang="fr-FR" sz="2400" b="1" dirty="0">
                <a:latin typeface="Arial" panose="020B0604020202020204" pitchFamily="34" charset="0"/>
                <a:ea typeface="Calibri" panose="020F0502020204030204" pitchFamily="34" charset="0"/>
                <a:cs typeface="Arial" panose="020B0604020202020204" pitchFamily="34" charset="0"/>
              </a:rPr>
              <a:t>poliomyélite</a:t>
            </a:r>
            <a:r>
              <a:rPr lang="fr-FR" sz="2400" dirty="0">
                <a:latin typeface="Arial" panose="020B0604020202020204" pitchFamily="34" charset="0"/>
                <a:ea typeface="Calibri" panose="020F0502020204030204" pitchFamily="34" charset="0"/>
                <a:cs typeface="Arial" panose="020B0604020202020204" pitchFamily="34" charset="0"/>
              </a:rPr>
              <a:t> est une maladie virale qui tue et estropie les enfants d’âge scolaire. Confrontés à l’épidémie de </a:t>
            </a:r>
            <a:r>
              <a:rPr lang="fr-FR" sz="2400" b="1" dirty="0">
                <a:latin typeface="Arial" panose="020B0604020202020204" pitchFamily="34" charset="0"/>
                <a:ea typeface="Calibri" panose="020F0502020204030204" pitchFamily="34" charset="0"/>
                <a:cs typeface="Arial" panose="020B0604020202020204" pitchFamily="34" charset="0"/>
              </a:rPr>
              <a:t>1952</a:t>
            </a:r>
            <a:r>
              <a:rPr lang="fr-FR" sz="2400" dirty="0">
                <a:latin typeface="Arial" panose="020B0604020202020204" pitchFamily="34" charset="0"/>
                <a:ea typeface="Calibri" panose="020F0502020204030204" pitchFamily="34" charset="0"/>
                <a:cs typeface="Arial" panose="020B0604020202020204" pitchFamily="34" charset="0"/>
              </a:rPr>
              <a:t>, les dirigeants américains font le choix du type de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vaccin tué injectable </a:t>
            </a:r>
            <a:r>
              <a:rPr lang="fr-FR" sz="2400" dirty="0">
                <a:latin typeface="Arial" panose="020B0604020202020204" pitchFamily="34" charset="0"/>
                <a:ea typeface="Calibri" panose="020F0502020204030204" pitchFamily="34" charset="0"/>
                <a:cs typeface="Arial" panose="020B0604020202020204" pitchFamily="34" charset="0"/>
              </a:rPr>
              <a:t>préparé par </a:t>
            </a:r>
            <a:r>
              <a:rPr lang="fr-FR" sz="2400" b="1" dirty="0">
                <a:latin typeface="Arial" panose="020B0604020202020204" pitchFamily="34" charset="0"/>
                <a:ea typeface="Calibri" panose="020F0502020204030204" pitchFamily="34" charset="0"/>
                <a:cs typeface="Arial" panose="020B0604020202020204" pitchFamily="34" charset="0"/>
              </a:rPr>
              <a:t>Jonas </a:t>
            </a:r>
            <a:r>
              <a:rPr lang="fr-FR" sz="2400" b="1" dirty="0" err="1">
                <a:latin typeface="Arial" panose="020B0604020202020204" pitchFamily="34" charset="0"/>
                <a:ea typeface="Calibri" panose="020F0502020204030204" pitchFamily="34" charset="0"/>
                <a:cs typeface="Arial" panose="020B0604020202020204" pitchFamily="34" charset="0"/>
              </a:rPr>
              <a:t>Salk</a:t>
            </a:r>
            <a:endParaRPr lang="fr-FR"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 xmlns:a16="http://schemas.microsoft.com/office/drawing/2014/main" id="{71F1E02C-5536-49CB-91D8-D3FEF803F8FF}"/>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857998" y="4164037"/>
            <a:ext cx="2095501" cy="2693963"/>
          </a:xfrm>
          <a:prstGeom prst="rect">
            <a:avLst/>
          </a:prstGeom>
        </p:spPr>
      </p:pic>
    </p:spTree>
    <p:extLst>
      <p:ext uri="{BB962C8B-B14F-4D97-AF65-F5344CB8AC3E}">
        <p14:creationId xmlns="" xmlns:p14="http://schemas.microsoft.com/office/powerpoint/2010/main" val="218539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C3ACB12-BADE-48C0-8E34-82D6871B1C21}"/>
              </a:ext>
            </a:extLst>
          </p:cNvPr>
          <p:cNvSpPr/>
          <p:nvPr/>
        </p:nvSpPr>
        <p:spPr>
          <a:xfrm>
            <a:off x="1814712" y="125662"/>
            <a:ext cx="5514651" cy="553998"/>
          </a:xfrm>
          <a:prstGeom prst="rect">
            <a:avLst/>
          </a:prstGeom>
          <a:solidFill>
            <a:schemeClr val="accent6">
              <a:lumMod val="75000"/>
            </a:schemeClr>
          </a:solidFill>
        </p:spPr>
        <p:txBody>
          <a:bodyPr wrap="none" lIns="91440" tIns="45720" rIns="91440" bIns="45720">
            <a:spAutoFit/>
          </a:bodyPr>
          <a:lstStyle/>
          <a:p>
            <a:pPr algn="ct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2.4- La multiplication des </a:t>
            </a:r>
            <a:r>
              <a:rPr lang="en-US" sz="30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vaccins</a:t>
            </a:r>
            <a:endPar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6DE18AE0-C238-4EE6-8F88-41BEDE68CF3F}"/>
              </a:ext>
            </a:extLst>
          </p:cNvPr>
          <p:cNvSpPr/>
          <p:nvPr/>
        </p:nvSpPr>
        <p:spPr>
          <a:xfrm>
            <a:off x="0" y="1351729"/>
            <a:ext cx="9003323" cy="1569660"/>
          </a:xfrm>
          <a:prstGeom prst="rect">
            <a:avLst/>
          </a:prstGeom>
        </p:spPr>
        <p:txBody>
          <a:bodyPr wrap="square">
            <a:spAutoFit/>
          </a:bodyPr>
          <a:lstStyle/>
          <a:p>
            <a:pPr marL="342900" indent="-34290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Grâce aux </a:t>
            </a:r>
            <a:r>
              <a:rPr lang="fr-FR" sz="2400" b="1" dirty="0">
                <a:solidFill>
                  <a:srgbClr val="C00000"/>
                </a:solidFill>
                <a:latin typeface="Arial" panose="020B0604020202020204" pitchFamily="34" charset="0"/>
                <a:ea typeface="Calibri" panose="020F0502020204030204" pitchFamily="34" charset="0"/>
              </a:rPr>
              <a:t>cultures cellulaires</a:t>
            </a:r>
            <a:r>
              <a:rPr lang="fr-FR" sz="2400" dirty="0">
                <a:latin typeface="Arial" panose="020B0604020202020204" pitchFamily="34" charset="0"/>
                <a:ea typeface="Calibri" panose="020F0502020204030204" pitchFamily="34" charset="0"/>
              </a:rPr>
              <a:t>, des vaccins s’adressent à d’autres affections virales de l’enfance ont été découverts : </a:t>
            </a:r>
            <a:r>
              <a:rPr lang="fr-FR" sz="2400" b="1" dirty="0">
                <a:solidFill>
                  <a:srgbClr val="C00000"/>
                </a:solidFill>
                <a:latin typeface="Arial" panose="020B0604020202020204" pitchFamily="34" charset="0"/>
                <a:ea typeface="Calibri" panose="020F0502020204030204" pitchFamily="34" charset="0"/>
              </a:rPr>
              <a:t>rougeole</a:t>
            </a:r>
            <a:r>
              <a:rPr lang="fr-FR" sz="2400" dirty="0">
                <a:latin typeface="Arial" panose="020B0604020202020204" pitchFamily="34" charset="0"/>
                <a:ea typeface="Calibri" panose="020F0502020204030204" pitchFamily="34" charset="0"/>
              </a:rPr>
              <a:t> (1962), </a:t>
            </a:r>
            <a:r>
              <a:rPr lang="fr-FR" sz="2400" b="1" dirty="0">
                <a:solidFill>
                  <a:srgbClr val="C00000"/>
                </a:solidFill>
                <a:latin typeface="Arial" panose="020B0604020202020204" pitchFamily="34" charset="0"/>
                <a:ea typeface="Calibri" panose="020F0502020204030204" pitchFamily="34" charset="0"/>
              </a:rPr>
              <a:t>oreillons</a:t>
            </a:r>
            <a:r>
              <a:rPr lang="fr-FR" sz="2400" dirty="0">
                <a:latin typeface="Arial" panose="020B0604020202020204" pitchFamily="34" charset="0"/>
                <a:ea typeface="Calibri" panose="020F0502020204030204" pitchFamily="34" charset="0"/>
              </a:rPr>
              <a:t> (1967), </a:t>
            </a:r>
            <a:r>
              <a:rPr lang="fr-FR" sz="2400" b="1" dirty="0">
                <a:solidFill>
                  <a:srgbClr val="C00000"/>
                </a:solidFill>
                <a:latin typeface="Arial" panose="020B0604020202020204" pitchFamily="34" charset="0"/>
                <a:ea typeface="Calibri" panose="020F0502020204030204" pitchFamily="34" charset="0"/>
              </a:rPr>
              <a:t>rubéole</a:t>
            </a:r>
            <a:r>
              <a:rPr lang="fr-FR" sz="2400" dirty="0">
                <a:latin typeface="Arial" panose="020B0604020202020204" pitchFamily="34" charset="0"/>
                <a:ea typeface="Calibri" panose="020F0502020204030204" pitchFamily="34" charset="0"/>
              </a:rPr>
              <a:t> (1969), </a:t>
            </a:r>
            <a:r>
              <a:rPr lang="fr-FR" sz="2400" b="1" dirty="0">
                <a:solidFill>
                  <a:srgbClr val="C00000"/>
                </a:solidFill>
                <a:latin typeface="Arial" panose="020B0604020202020204" pitchFamily="34" charset="0"/>
                <a:ea typeface="Calibri" panose="020F0502020204030204" pitchFamily="34" charset="0"/>
              </a:rPr>
              <a:t>varicelle</a:t>
            </a:r>
            <a:r>
              <a:rPr lang="fr-FR" sz="2400" dirty="0">
                <a:latin typeface="Arial" panose="020B0604020202020204" pitchFamily="34" charset="0"/>
                <a:ea typeface="Calibri" panose="020F0502020204030204" pitchFamily="34" charset="0"/>
              </a:rPr>
              <a:t> (1974). </a:t>
            </a:r>
            <a:endParaRPr lang="fr-FR" sz="2400" dirty="0"/>
          </a:p>
        </p:txBody>
      </p:sp>
      <p:sp>
        <p:nvSpPr>
          <p:cNvPr id="4" name="Rectangle 3">
            <a:extLst>
              <a:ext uri="{FF2B5EF4-FFF2-40B4-BE49-F238E27FC236}">
                <a16:creationId xmlns="" xmlns:a16="http://schemas.microsoft.com/office/drawing/2014/main" id="{582867AB-741B-4188-B669-A8CAC479B187}"/>
              </a:ext>
            </a:extLst>
          </p:cNvPr>
          <p:cNvSpPr/>
          <p:nvPr/>
        </p:nvSpPr>
        <p:spPr>
          <a:xfrm>
            <a:off x="0" y="3105835"/>
            <a:ext cx="9144000" cy="461665"/>
          </a:xfrm>
          <a:prstGeom prst="rect">
            <a:avLst/>
          </a:prstGeom>
        </p:spPr>
        <p:txBody>
          <a:bodyPr wrap="square">
            <a:spAutoFit/>
          </a:bodyPr>
          <a:lstStyle/>
          <a:p>
            <a:pPr marL="342900" indent="-342900">
              <a:buFont typeface="Wingdings" panose="05000000000000000000" pitchFamily="2" charset="2"/>
              <a:buChar char="Ø"/>
            </a:pPr>
            <a:r>
              <a:rPr lang="fr-FR" sz="2400" dirty="0">
                <a:latin typeface="Arial" panose="020B0604020202020204" pitchFamily="34" charset="0"/>
                <a:ea typeface="Calibri" panose="020F0502020204030204" pitchFamily="34" charset="0"/>
              </a:rPr>
              <a:t>Le vaccin inactivé contre la </a:t>
            </a:r>
            <a:r>
              <a:rPr lang="fr-FR" sz="2400" b="1" dirty="0">
                <a:solidFill>
                  <a:srgbClr val="C00000"/>
                </a:solidFill>
                <a:latin typeface="Arial" panose="020B0604020202020204" pitchFamily="34" charset="0"/>
                <a:ea typeface="Calibri" panose="020F0502020204030204" pitchFamily="34" charset="0"/>
              </a:rPr>
              <a:t>grippe</a:t>
            </a:r>
            <a:r>
              <a:rPr lang="fr-FR" sz="2400" dirty="0">
                <a:latin typeface="Arial" panose="020B0604020202020204" pitchFamily="34" charset="0"/>
                <a:ea typeface="Calibri" panose="020F0502020204030204" pitchFamily="34" charset="0"/>
              </a:rPr>
              <a:t> lancé dans les années 1970</a:t>
            </a:r>
            <a:endParaRPr lang="fr-FR" sz="2400" dirty="0"/>
          </a:p>
        </p:txBody>
      </p:sp>
      <p:sp>
        <p:nvSpPr>
          <p:cNvPr id="6" name="Rectangle 5">
            <a:extLst>
              <a:ext uri="{FF2B5EF4-FFF2-40B4-BE49-F238E27FC236}">
                <a16:creationId xmlns="" xmlns:a16="http://schemas.microsoft.com/office/drawing/2014/main" id="{91EA2226-ADCE-43E9-AF94-DF4A538E6280}"/>
              </a:ext>
            </a:extLst>
          </p:cNvPr>
          <p:cNvSpPr/>
          <p:nvPr/>
        </p:nvSpPr>
        <p:spPr>
          <a:xfrm>
            <a:off x="0" y="3952856"/>
            <a:ext cx="4797083" cy="2593018"/>
          </a:xfrm>
          <a:prstGeom prst="rect">
            <a:avLst/>
          </a:prstGeom>
        </p:spPr>
        <p:txBody>
          <a:bodyPr wrap="square">
            <a:spAutoFit/>
          </a:bodyPr>
          <a:lstStyle/>
          <a:p>
            <a:pPr marL="342900" indent="-342900">
              <a:buFont typeface="Wingdings" panose="05000000000000000000" pitchFamily="2" charset="2"/>
              <a:buChar char="Ø"/>
            </a:pPr>
            <a:r>
              <a:rPr lang="fr-FR" sz="2400" dirty="0">
                <a:latin typeface="Arial" panose="020B0604020202020204" pitchFamily="34" charset="0"/>
                <a:ea typeface="Calibri" panose="020F0502020204030204" pitchFamily="34" charset="0"/>
              </a:rPr>
              <a:t>1977 : </a:t>
            </a:r>
            <a:r>
              <a:rPr lang="fr-FR" sz="2400" b="1" dirty="0">
                <a:solidFill>
                  <a:srgbClr val="C00000"/>
                </a:solidFill>
                <a:latin typeface="Arial" panose="020B0604020202020204" pitchFamily="34" charset="0"/>
                <a:ea typeface="Calibri" panose="020F0502020204030204" pitchFamily="34" charset="0"/>
              </a:rPr>
              <a:t>Pneumocoque</a:t>
            </a:r>
          </a:p>
          <a:p>
            <a:pPr marL="342900" indent="-342900">
              <a:buFont typeface="Wingdings" panose="05000000000000000000" pitchFamily="2" charset="2"/>
              <a:buChar char="Ø"/>
            </a:pPr>
            <a:endParaRPr lang="fr-FR" sz="1050" b="1" dirty="0">
              <a:solidFill>
                <a:srgbClr val="C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fr-FR" sz="2400" dirty="0">
                <a:latin typeface="Arial" panose="020B0604020202020204" pitchFamily="34" charset="0"/>
              </a:rPr>
              <a:t>1978 : </a:t>
            </a:r>
            <a:r>
              <a:rPr lang="fr-FR" sz="2400" b="1" dirty="0">
                <a:solidFill>
                  <a:srgbClr val="C00000"/>
                </a:solidFill>
                <a:latin typeface="Arial" panose="020B0604020202020204" pitchFamily="34" charset="0"/>
              </a:rPr>
              <a:t>Méningocoque</a:t>
            </a:r>
          </a:p>
          <a:p>
            <a:pPr marL="342900" indent="-342900">
              <a:buFont typeface="Wingdings" panose="05000000000000000000" pitchFamily="2" charset="2"/>
              <a:buChar char="Ø"/>
            </a:pPr>
            <a:endParaRPr lang="fr-FR" sz="1050" b="1" dirty="0">
              <a:solidFill>
                <a:srgbClr val="C00000"/>
              </a:solidFill>
              <a:latin typeface="Arial" panose="020B0604020202020204" pitchFamily="34" charset="0"/>
            </a:endParaRPr>
          </a:p>
          <a:p>
            <a:pPr marL="342900" indent="-342900">
              <a:buFont typeface="Wingdings" panose="05000000000000000000" pitchFamily="2" charset="2"/>
              <a:buChar char="Ø"/>
            </a:pPr>
            <a:r>
              <a:rPr lang="fr-FR" sz="2400" dirty="0">
                <a:latin typeface="Arial" panose="020B0604020202020204" pitchFamily="34" charset="0"/>
              </a:rPr>
              <a:t>1981 : </a:t>
            </a:r>
            <a:r>
              <a:rPr lang="fr-FR" sz="2400" b="1" dirty="0">
                <a:solidFill>
                  <a:srgbClr val="C00000"/>
                </a:solidFill>
                <a:latin typeface="Arial" panose="020B0604020202020204" pitchFamily="34" charset="0"/>
              </a:rPr>
              <a:t>Hépatite</a:t>
            </a:r>
            <a:r>
              <a:rPr lang="fr-FR" sz="2400" dirty="0">
                <a:latin typeface="Arial" panose="020B0604020202020204" pitchFamily="34" charset="0"/>
              </a:rPr>
              <a:t> </a:t>
            </a:r>
            <a:r>
              <a:rPr lang="fr-FR" sz="2400" b="1" dirty="0">
                <a:solidFill>
                  <a:srgbClr val="C00000"/>
                </a:solidFill>
                <a:latin typeface="Arial" panose="020B0604020202020204" pitchFamily="34" charset="0"/>
              </a:rPr>
              <a:t>B</a:t>
            </a:r>
          </a:p>
          <a:p>
            <a:pPr marL="342900" indent="-342900">
              <a:buFont typeface="Wingdings" panose="05000000000000000000" pitchFamily="2" charset="2"/>
              <a:buChar char="Ø"/>
            </a:pPr>
            <a:endParaRPr lang="fr-FR" sz="1050" b="1" dirty="0">
              <a:solidFill>
                <a:srgbClr val="C00000"/>
              </a:solidFill>
              <a:latin typeface="Arial" panose="020B0604020202020204" pitchFamily="34" charset="0"/>
            </a:endParaRPr>
          </a:p>
          <a:p>
            <a:pPr marL="342900" indent="-342900">
              <a:buFont typeface="Wingdings" panose="05000000000000000000" pitchFamily="2" charset="2"/>
              <a:buChar char="Ø"/>
            </a:pPr>
            <a:r>
              <a:rPr lang="fr-FR" sz="2400" dirty="0">
                <a:latin typeface="Arial" panose="020B0604020202020204" pitchFamily="34" charset="0"/>
              </a:rPr>
              <a:t>1985 : </a:t>
            </a:r>
            <a:r>
              <a:rPr lang="fr-FR" sz="2400" b="1" dirty="0" err="1">
                <a:solidFill>
                  <a:srgbClr val="C00000"/>
                </a:solidFill>
                <a:latin typeface="Arial" panose="020B0604020202020204" pitchFamily="34" charset="0"/>
              </a:rPr>
              <a:t>Hemophilus</a:t>
            </a:r>
            <a:endParaRPr lang="fr-FR" sz="2400" b="1" dirty="0">
              <a:solidFill>
                <a:srgbClr val="C00000"/>
              </a:solidFill>
              <a:latin typeface="Arial" panose="020B0604020202020204" pitchFamily="34" charset="0"/>
            </a:endParaRPr>
          </a:p>
          <a:p>
            <a:pPr marL="342900" indent="-342900">
              <a:buFont typeface="Wingdings" panose="05000000000000000000" pitchFamily="2" charset="2"/>
              <a:buChar char="Ø"/>
            </a:pPr>
            <a:endParaRPr lang="fr-FR" sz="1050" b="1" dirty="0">
              <a:solidFill>
                <a:srgbClr val="C00000"/>
              </a:solidFill>
              <a:latin typeface="Arial" panose="020B0604020202020204" pitchFamily="34" charset="0"/>
            </a:endParaRPr>
          </a:p>
          <a:p>
            <a:pPr marL="342900" indent="-342900">
              <a:buFont typeface="Wingdings" panose="05000000000000000000" pitchFamily="2" charset="2"/>
              <a:buChar char="Ø"/>
            </a:pPr>
            <a:r>
              <a:rPr lang="fr-FR" sz="2400" dirty="0">
                <a:latin typeface="Arial" panose="020B0604020202020204" pitchFamily="34" charset="0"/>
              </a:rPr>
              <a:t>1998 : </a:t>
            </a:r>
            <a:r>
              <a:rPr lang="fr-FR" sz="2400" b="1" dirty="0">
                <a:solidFill>
                  <a:srgbClr val="C00000"/>
                </a:solidFill>
                <a:latin typeface="Arial" panose="020B0604020202020204" pitchFamily="34" charset="0"/>
              </a:rPr>
              <a:t>Borréliose</a:t>
            </a:r>
            <a:r>
              <a:rPr lang="fr-FR" sz="2400" dirty="0">
                <a:latin typeface="Arial" panose="020B0604020202020204" pitchFamily="34" charset="0"/>
              </a:rPr>
              <a:t>, </a:t>
            </a:r>
            <a:r>
              <a:rPr lang="fr-FR" sz="2400" b="1" dirty="0">
                <a:solidFill>
                  <a:srgbClr val="C00000"/>
                </a:solidFill>
                <a:latin typeface="Arial" panose="020B0604020202020204" pitchFamily="34" charset="0"/>
              </a:rPr>
              <a:t>Rotavirus</a:t>
            </a:r>
            <a:r>
              <a:rPr lang="fr-FR" sz="2400" dirty="0">
                <a:latin typeface="Arial" panose="020B0604020202020204" pitchFamily="34" charset="0"/>
              </a:rPr>
              <a:t>.</a:t>
            </a:r>
            <a:endParaRPr lang="fr-FR" sz="2400" dirty="0"/>
          </a:p>
        </p:txBody>
      </p:sp>
    </p:spTree>
    <p:extLst>
      <p:ext uri="{BB962C8B-B14F-4D97-AF65-F5344CB8AC3E}">
        <p14:creationId xmlns="" xmlns:p14="http://schemas.microsoft.com/office/powerpoint/2010/main" val="188517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1436A1B-D51A-449E-B3B9-9C5EAEB235FA}"/>
              </a:ext>
            </a:extLst>
          </p:cNvPr>
          <p:cNvSpPr/>
          <p:nvPr/>
        </p:nvSpPr>
        <p:spPr>
          <a:xfrm>
            <a:off x="2079179" y="125662"/>
            <a:ext cx="4985660" cy="584775"/>
          </a:xfrm>
          <a:prstGeom prst="rect">
            <a:avLst/>
          </a:prstGeom>
          <a:solidFill>
            <a:srgbClr val="002060"/>
          </a:solidFill>
        </p:spPr>
        <p:txBody>
          <a:bodyPr wrap="none" lIns="91440" tIns="45720" rIns="91440" bIns="45720">
            <a:spAutoFit/>
          </a:bodyPr>
          <a:lstStyle/>
          <a:p>
            <a:pPr algn="ctr"/>
            <a:r>
              <a:rPr lang="en-US" sz="32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a:t>
            </a: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Intérêt</a:t>
            </a:r>
            <a:r>
              <a:rPr lang="en-US" sz="32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de la vaccination </a:t>
            </a:r>
            <a:r>
              <a:rPr lang="en-US" sz="2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a:t>
            </a:r>
            <a:endPar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5F86C4E9-DA46-4332-B889-493E28011359}"/>
              </a:ext>
            </a:extLst>
          </p:cNvPr>
          <p:cNvSpPr/>
          <p:nvPr/>
        </p:nvSpPr>
        <p:spPr>
          <a:xfrm>
            <a:off x="0" y="2179597"/>
            <a:ext cx="9144000" cy="830997"/>
          </a:xfrm>
          <a:prstGeom prst="rect">
            <a:avLst/>
          </a:prstGeom>
        </p:spPr>
        <p:txBody>
          <a:bodyPr wrap="square">
            <a:spAutoFit/>
          </a:bodyPr>
          <a:lstStyle/>
          <a:p>
            <a:pPr marL="342900" indent="-34290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La vaccination a apporté une contribution essentielle à </a:t>
            </a:r>
            <a:r>
              <a:rPr lang="fr-FR" sz="2400" b="1" dirty="0">
                <a:latin typeface="Arial" panose="020B0604020202020204" pitchFamily="34" charset="0"/>
                <a:ea typeface="Calibri" panose="020F0502020204030204" pitchFamily="34" charset="0"/>
              </a:rPr>
              <a:t>l’effondrement</a:t>
            </a:r>
            <a:r>
              <a:rPr lang="fr-FR" sz="2400" dirty="0">
                <a:latin typeface="Arial" panose="020B0604020202020204" pitchFamily="34" charset="0"/>
                <a:ea typeface="Calibri" panose="020F0502020204030204" pitchFamily="34" charset="0"/>
              </a:rPr>
              <a:t> de la mortalité liée aux </a:t>
            </a:r>
            <a:r>
              <a:rPr lang="fr-FR" sz="2400" b="1" dirty="0">
                <a:latin typeface="Arial" panose="020B0604020202020204" pitchFamily="34" charset="0"/>
                <a:ea typeface="Calibri" panose="020F0502020204030204" pitchFamily="34" charset="0"/>
              </a:rPr>
              <a:t>maladies infectieuses</a:t>
            </a:r>
            <a:r>
              <a:rPr lang="fr-FR" sz="2400" dirty="0">
                <a:latin typeface="Arial" panose="020B0604020202020204" pitchFamily="34" charset="0"/>
                <a:ea typeface="Calibri" panose="020F0502020204030204" pitchFamily="34" charset="0"/>
              </a:rPr>
              <a:t>. </a:t>
            </a:r>
            <a:endParaRPr lang="fr-FR" sz="2400" dirty="0"/>
          </a:p>
        </p:txBody>
      </p:sp>
      <p:sp>
        <p:nvSpPr>
          <p:cNvPr id="4" name="Rectangle 3">
            <a:extLst>
              <a:ext uri="{FF2B5EF4-FFF2-40B4-BE49-F238E27FC236}">
                <a16:creationId xmlns="" xmlns:a16="http://schemas.microsoft.com/office/drawing/2014/main" id="{012B1066-4096-4B8E-A889-3A3359928EA6}"/>
              </a:ext>
            </a:extLst>
          </p:cNvPr>
          <p:cNvSpPr/>
          <p:nvPr/>
        </p:nvSpPr>
        <p:spPr>
          <a:xfrm>
            <a:off x="0" y="3920759"/>
            <a:ext cx="9144000" cy="1569660"/>
          </a:xfrm>
          <a:prstGeom prst="rect">
            <a:avLst/>
          </a:prstGeom>
        </p:spPr>
        <p:txBody>
          <a:bodyPr wrap="square">
            <a:spAutoFit/>
          </a:bodyPr>
          <a:lstStyle/>
          <a:p>
            <a:pPr marL="457200" indent="-45720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Elle a ainsi permis d’éradiquer la </a:t>
            </a:r>
            <a:r>
              <a:rPr lang="fr-FR" sz="2400" b="1" dirty="0">
                <a:solidFill>
                  <a:srgbClr val="C00000"/>
                </a:solidFill>
                <a:latin typeface="Arial" panose="020B0604020202020204" pitchFamily="34" charset="0"/>
                <a:ea typeface="Calibri" panose="020F0502020204030204" pitchFamily="34" charset="0"/>
              </a:rPr>
              <a:t>variole</a:t>
            </a:r>
            <a:r>
              <a:rPr lang="fr-FR" sz="2400" dirty="0">
                <a:latin typeface="Arial" panose="020B0604020202020204" pitchFamily="34" charset="0"/>
                <a:ea typeface="Calibri" panose="020F0502020204030204" pitchFamily="34" charset="0"/>
              </a:rPr>
              <a:t>, de faire chuter l’incidence mondiale de la </a:t>
            </a:r>
            <a:r>
              <a:rPr lang="fr-FR" sz="2400" b="1" dirty="0">
                <a:solidFill>
                  <a:srgbClr val="C00000"/>
                </a:solidFill>
                <a:latin typeface="Arial" panose="020B0604020202020204" pitchFamily="34" charset="0"/>
                <a:ea typeface="Calibri" panose="020F0502020204030204" pitchFamily="34" charset="0"/>
              </a:rPr>
              <a:t>poliomyélite</a:t>
            </a:r>
            <a:r>
              <a:rPr lang="fr-FR" sz="2400" dirty="0">
                <a:latin typeface="Arial" panose="020B0604020202020204" pitchFamily="34" charset="0"/>
                <a:ea typeface="Calibri" panose="020F0502020204030204" pitchFamily="34" charset="0"/>
              </a:rPr>
              <a:t> de 99 % depuis 1988 et de faire baisser de 79 % le nombre de décès dus au virus de la </a:t>
            </a:r>
            <a:r>
              <a:rPr lang="fr-FR" sz="2400" b="1" dirty="0">
                <a:solidFill>
                  <a:srgbClr val="C00000"/>
                </a:solidFill>
                <a:latin typeface="Arial" panose="020B0604020202020204" pitchFamily="34" charset="0"/>
                <a:ea typeface="Calibri" panose="020F0502020204030204" pitchFamily="34" charset="0"/>
              </a:rPr>
              <a:t>rougeole</a:t>
            </a:r>
            <a:r>
              <a:rPr lang="fr-FR" sz="2400" dirty="0">
                <a:latin typeface="Arial" panose="020B0604020202020204" pitchFamily="34" charset="0"/>
                <a:ea typeface="Calibri" panose="020F0502020204030204" pitchFamily="34" charset="0"/>
              </a:rPr>
              <a:t> dans le monde. </a:t>
            </a:r>
            <a:endParaRPr lang="fr-FR" sz="2400" dirty="0"/>
          </a:p>
        </p:txBody>
      </p:sp>
    </p:spTree>
    <p:extLst>
      <p:ext uri="{BB962C8B-B14F-4D97-AF65-F5344CB8AC3E}">
        <p14:creationId xmlns="" xmlns:p14="http://schemas.microsoft.com/office/powerpoint/2010/main" val="380554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1436A1B-D51A-449E-B3B9-9C5EAEB235FA}"/>
              </a:ext>
            </a:extLst>
          </p:cNvPr>
          <p:cNvSpPr/>
          <p:nvPr/>
        </p:nvSpPr>
        <p:spPr>
          <a:xfrm>
            <a:off x="2079179" y="125662"/>
            <a:ext cx="4985660" cy="584775"/>
          </a:xfrm>
          <a:prstGeom prst="rect">
            <a:avLst/>
          </a:prstGeom>
          <a:solidFill>
            <a:srgbClr val="002060"/>
          </a:solidFill>
        </p:spPr>
        <p:txBody>
          <a:bodyPr wrap="none" lIns="91440" tIns="45720" rIns="91440" bIns="45720">
            <a:spAutoFit/>
          </a:bodyPr>
          <a:lstStyle/>
          <a:p>
            <a:pPr algn="ctr"/>
            <a:r>
              <a:rPr lang="en-US" sz="32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a:t>
            </a: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Intérêt</a:t>
            </a:r>
            <a:r>
              <a:rPr lang="en-US" sz="32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de la vaccination </a:t>
            </a:r>
            <a:r>
              <a:rPr lang="en-US" sz="2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a:t>
            </a:r>
            <a:endPar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5F86C4E9-DA46-4332-B889-493E28011359}"/>
              </a:ext>
            </a:extLst>
          </p:cNvPr>
          <p:cNvSpPr/>
          <p:nvPr/>
        </p:nvSpPr>
        <p:spPr>
          <a:xfrm>
            <a:off x="0" y="2038920"/>
            <a:ext cx="9144000" cy="1200329"/>
          </a:xfrm>
          <a:prstGeom prst="rect">
            <a:avLst/>
          </a:prstGeom>
        </p:spPr>
        <p:txBody>
          <a:bodyPr wrap="square">
            <a:spAutoFit/>
          </a:bodyPr>
          <a:lstStyle/>
          <a:p>
            <a:pPr marL="342900" indent="-34290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Selon l’Organisation mondiale de la santé (OMS), elle permet d’éviter </a:t>
            </a:r>
            <a:r>
              <a:rPr lang="fr-FR" sz="2400" b="1" dirty="0">
                <a:latin typeface="Arial" panose="020B0604020202020204" pitchFamily="34" charset="0"/>
                <a:ea typeface="Calibri" panose="020F0502020204030204" pitchFamily="34" charset="0"/>
              </a:rPr>
              <a:t>deux à trois millions de décès </a:t>
            </a:r>
            <a:r>
              <a:rPr lang="fr-FR" sz="2400" dirty="0">
                <a:latin typeface="Arial" panose="020B0604020202020204" pitchFamily="34" charset="0"/>
                <a:ea typeface="Calibri" panose="020F0502020204030204" pitchFamily="34" charset="0"/>
              </a:rPr>
              <a:t>par an dus à la </a:t>
            </a:r>
            <a:r>
              <a:rPr lang="fr-FR" sz="2400" b="1" dirty="0">
                <a:solidFill>
                  <a:srgbClr val="C00000"/>
                </a:solidFill>
                <a:latin typeface="Arial" panose="020B0604020202020204" pitchFamily="34" charset="0"/>
                <a:ea typeface="Calibri" panose="020F0502020204030204" pitchFamily="34" charset="0"/>
              </a:rPr>
              <a:t>diphtérie</a:t>
            </a:r>
            <a:r>
              <a:rPr lang="fr-FR" sz="2400" dirty="0">
                <a:latin typeface="Arial" panose="020B0604020202020204" pitchFamily="34" charset="0"/>
                <a:ea typeface="Calibri" panose="020F0502020204030204" pitchFamily="34" charset="0"/>
              </a:rPr>
              <a:t>, au </a:t>
            </a:r>
            <a:r>
              <a:rPr lang="fr-FR" sz="2400" b="1" dirty="0">
                <a:solidFill>
                  <a:srgbClr val="C00000"/>
                </a:solidFill>
                <a:latin typeface="Arial" panose="020B0604020202020204" pitchFamily="34" charset="0"/>
                <a:ea typeface="Calibri" panose="020F0502020204030204" pitchFamily="34" charset="0"/>
              </a:rPr>
              <a:t>tétanos</a:t>
            </a:r>
            <a:r>
              <a:rPr lang="fr-FR" sz="2400" dirty="0">
                <a:latin typeface="Arial" panose="020B0604020202020204" pitchFamily="34" charset="0"/>
                <a:ea typeface="Calibri" panose="020F0502020204030204" pitchFamily="34" charset="0"/>
              </a:rPr>
              <a:t>, à la </a:t>
            </a:r>
            <a:r>
              <a:rPr lang="fr-FR" sz="2400" b="1" dirty="0">
                <a:solidFill>
                  <a:srgbClr val="C00000"/>
                </a:solidFill>
                <a:latin typeface="Arial" panose="020B0604020202020204" pitchFamily="34" charset="0"/>
                <a:ea typeface="Calibri" panose="020F0502020204030204" pitchFamily="34" charset="0"/>
              </a:rPr>
              <a:t>coqueluche</a:t>
            </a:r>
            <a:r>
              <a:rPr lang="fr-FR" sz="2400" dirty="0">
                <a:latin typeface="Arial" panose="020B0604020202020204" pitchFamily="34" charset="0"/>
                <a:ea typeface="Calibri" panose="020F0502020204030204" pitchFamily="34" charset="0"/>
              </a:rPr>
              <a:t> et à la </a:t>
            </a:r>
            <a:r>
              <a:rPr lang="fr-FR" sz="2400" b="1" dirty="0">
                <a:solidFill>
                  <a:srgbClr val="C00000"/>
                </a:solidFill>
                <a:latin typeface="Arial" panose="020B0604020202020204" pitchFamily="34" charset="0"/>
                <a:ea typeface="Calibri" panose="020F0502020204030204" pitchFamily="34" charset="0"/>
              </a:rPr>
              <a:t>rougeole</a:t>
            </a:r>
            <a:r>
              <a:rPr lang="fr-FR" sz="2400" dirty="0">
                <a:latin typeface="Arial" panose="020B0604020202020204" pitchFamily="34" charset="0"/>
                <a:ea typeface="Calibri" panose="020F0502020204030204" pitchFamily="34" charset="0"/>
              </a:rPr>
              <a:t>.</a:t>
            </a:r>
            <a:endParaRPr lang="fr-FR" sz="2400" dirty="0"/>
          </a:p>
        </p:txBody>
      </p:sp>
      <p:sp>
        <p:nvSpPr>
          <p:cNvPr id="4" name="Rectangle 3">
            <a:extLst>
              <a:ext uri="{FF2B5EF4-FFF2-40B4-BE49-F238E27FC236}">
                <a16:creationId xmlns="" xmlns:a16="http://schemas.microsoft.com/office/drawing/2014/main" id="{012B1066-4096-4B8E-A889-3A3359928EA6}"/>
              </a:ext>
            </a:extLst>
          </p:cNvPr>
          <p:cNvSpPr/>
          <p:nvPr/>
        </p:nvSpPr>
        <p:spPr>
          <a:xfrm>
            <a:off x="0" y="3920759"/>
            <a:ext cx="9144000" cy="830997"/>
          </a:xfrm>
          <a:prstGeom prst="rect">
            <a:avLst/>
          </a:prstGeom>
        </p:spPr>
        <p:txBody>
          <a:bodyPr wrap="square">
            <a:spAutoFit/>
          </a:bodyPr>
          <a:lstStyle/>
          <a:p>
            <a:pPr marL="457200" indent="-45720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Tout en étant </a:t>
            </a:r>
            <a:r>
              <a:rPr lang="fr-FR" sz="2400" b="1" dirty="0">
                <a:latin typeface="Arial" panose="020B0604020202020204" pitchFamily="34" charset="0"/>
                <a:ea typeface="Calibri" panose="020F0502020204030204" pitchFamily="34" charset="0"/>
              </a:rPr>
              <a:t>peu coûteuse</a:t>
            </a:r>
            <a:r>
              <a:rPr lang="fr-FR" sz="2400" dirty="0">
                <a:latin typeface="Arial" panose="020B0604020202020204" pitchFamily="34" charset="0"/>
                <a:ea typeface="Calibri" panose="020F0502020204030204" pitchFamily="34" charset="0"/>
              </a:rPr>
              <a:t>, la vaccination est ainsi une des actions de santé publique parmi les plus </a:t>
            </a:r>
            <a:r>
              <a:rPr lang="fr-FR" sz="2400" b="1" dirty="0">
                <a:latin typeface="Arial" panose="020B0604020202020204" pitchFamily="34" charset="0"/>
                <a:ea typeface="Calibri" panose="020F0502020204030204" pitchFamily="34" charset="0"/>
              </a:rPr>
              <a:t>efficaces</a:t>
            </a:r>
            <a:r>
              <a:rPr lang="fr-FR" sz="2400" dirty="0">
                <a:latin typeface="Arial" panose="020B0604020202020204" pitchFamily="34" charset="0"/>
                <a:ea typeface="Calibri" panose="020F0502020204030204" pitchFamily="34" charset="0"/>
              </a:rPr>
              <a:t>.</a:t>
            </a:r>
            <a:endParaRPr lang="fr-FR" sz="2400" dirty="0"/>
          </a:p>
        </p:txBody>
      </p:sp>
    </p:spTree>
    <p:extLst>
      <p:ext uri="{BB962C8B-B14F-4D97-AF65-F5344CB8AC3E}">
        <p14:creationId xmlns="" xmlns:p14="http://schemas.microsoft.com/office/powerpoint/2010/main" val="9361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1FFBA76-BD2A-4B95-A702-54DBA3EFF115}"/>
              </a:ext>
            </a:extLst>
          </p:cNvPr>
          <p:cNvSpPr/>
          <p:nvPr/>
        </p:nvSpPr>
        <p:spPr>
          <a:xfrm>
            <a:off x="2705761" y="125662"/>
            <a:ext cx="3732496" cy="584775"/>
          </a:xfrm>
          <a:prstGeom prst="rect">
            <a:avLst/>
          </a:prstGeom>
          <a:solidFill>
            <a:srgbClr val="002060"/>
          </a:solidFill>
        </p:spPr>
        <p:txBody>
          <a:bodyPr wrap="none" lIns="91440" tIns="45720" rIns="91440" bIns="45720">
            <a:spAutoFit/>
          </a:bodyPr>
          <a:lstStyle/>
          <a:p>
            <a:pPr algn="ct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4- Le PEV </a:t>
            </a:r>
            <a:r>
              <a:rPr lang="en-US" sz="32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en</a:t>
            </a: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Algérie</a:t>
            </a:r>
            <a:endPar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B9A563E4-23F0-484B-BCF2-CC9624ACF3AB}"/>
              </a:ext>
            </a:extLst>
          </p:cNvPr>
          <p:cNvSpPr/>
          <p:nvPr/>
        </p:nvSpPr>
        <p:spPr>
          <a:xfrm>
            <a:off x="351692" y="969718"/>
            <a:ext cx="8440615" cy="467629"/>
          </a:xfrm>
          <a:prstGeom prst="rect">
            <a:avLst/>
          </a:prstGeom>
        </p:spPr>
        <p:txBody>
          <a:bodyPr wrap="square">
            <a:spAutoFit/>
          </a:bodyPr>
          <a:lstStyle/>
          <a:p>
            <a:pPr algn="ct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La vaccination en Algérie est passée par plusieurs étapes :</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 xmlns:a16="http://schemas.microsoft.com/office/drawing/2014/main" id="{D78CE802-08B0-4585-AD2B-0CD7BF446D88}"/>
              </a:ext>
            </a:extLst>
          </p:cNvPr>
          <p:cNvSpPr/>
          <p:nvPr/>
        </p:nvSpPr>
        <p:spPr>
          <a:xfrm>
            <a:off x="-1" y="1681844"/>
            <a:ext cx="6458106"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1966 : </a:t>
            </a:r>
            <a:r>
              <a:rPr lang="fr-FR" sz="2400" dirty="0">
                <a:latin typeface="Arial" panose="020B0604020202020204" pitchFamily="34" charset="0"/>
                <a:ea typeface="Calibri" panose="020F0502020204030204" pitchFamily="34" charset="0"/>
                <a:cs typeface="Arial" panose="020B0604020202020204" pitchFamily="34" charset="0"/>
              </a:rPr>
              <a:t>BCG (vaccin contre la Tuberculose)</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 xmlns:a16="http://schemas.microsoft.com/office/drawing/2014/main" id="{E875D464-7BC2-418D-83F4-6C71EBBC007D}"/>
              </a:ext>
            </a:extLst>
          </p:cNvPr>
          <p:cNvSpPr/>
          <p:nvPr/>
        </p:nvSpPr>
        <p:spPr>
          <a:xfrm>
            <a:off x="0" y="2413319"/>
            <a:ext cx="8440615"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1969</a:t>
            </a:r>
            <a:r>
              <a:rPr lang="fr-FR" sz="2400" dirty="0">
                <a:latin typeface="Arial" panose="020B0604020202020204" pitchFamily="34" charset="0"/>
                <a:ea typeface="Calibri" panose="020F0502020204030204" pitchFamily="34" charset="0"/>
                <a:cs typeface="Arial" panose="020B0604020202020204" pitchFamily="34" charset="0"/>
              </a:rPr>
              <a:t> : Diphtérie, Tétanos, Coqueluche, Polio, et Variole</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 xmlns:a16="http://schemas.microsoft.com/office/drawing/2014/main" id="{44E4056A-643B-41B2-BE60-1D9A9D532F22}"/>
              </a:ext>
            </a:extLst>
          </p:cNvPr>
          <p:cNvSpPr/>
          <p:nvPr/>
        </p:nvSpPr>
        <p:spPr>
          <a:xfrm>
            <a:off x="27097" y="3143800"/>
            <a:ext cx="6837935"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1985</a:t>
            </a:r>
            <a:r>
              <a:rPr lang="fr-FR" sz="2400" dirty="0">
                <a:latin typeface="Arial" panose="020B0604020202020204" pitchFamily="34" charset="0"/>
                <a:ea typeface="Calibri" panose="020F0502020204030204" pitchFamily="34" charset="0"/>
                <a:cs typeface="Arial" panose="020B0604020202020204" pitchFamily="34" charset="0"/>
              </a:rPr>
              <a:t> : Rougeole, et suppression de la Variole</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Rectangle 6">
            <a:extLst>
              <a:ext uri="{FF2B5EF4-FFF2-40B4-BE49-F238E27FC236}">
                <a16:creationId xmlns="" xmlns:a16="http://schemas.microsoft.com/office/drawing/2014/main" id="{561F7CCC-6FBB-4232-B698-310EDEB7C615}"/>
              </a:ext>
            </a:extLst>
          </p:cNvPr>
          <p:cNvSpPr/>
          <p:nvPr/>
        </p:nvSpPr>
        <p:spPr>
          <a:xfrm>
            <a:off x="27097" y="3863344"/>
            <a:ext cx="5065406"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2000</a:t>
            </a:r>
            <a:r>
              <a:rPr lang="fr-FR" sz="2400" dirty="0">
                <a:latin typeface="Arial" panose="020B0604020202020204" pitchFamily="34" charset="0"/>
                <a:ea typeface="Calibri" panose="020F0502020204030204" pitchFamily="34" charset="0"/>
                <a:cs typeface="Arial" panose="020B0604020202020204" pitchFamily="34" charset="0"/>
              </a:rPr>
              <a:t> : Hépatite B</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 xmlns:a16="http://schemas.microsoft.com/office/drawing/2014/main" id="{5E244F26-08A7-4E82-8D6D-66951ACB7419}"/>
              </a:ext>
            </a:extLst>
          </p:cNvPr>
          <p:cNvSpPr/>
          <p:nvPr/>
        </p:nvSpPr>
        <p:spPr>
          <a:xfrm>
            <a:off x="0" y="4594767"/>
            <a:ext cx="7386575"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2007</a:t>
            </a:r>
            <a:r>
              <a:rPr lang="fr-FR" sz="2400" dirty="0">
                <a:latin typeface="Arial" panose="020B0604020202020204" pitchFamily="34" charset="0"/>
                <a:ea typeface="Calibri" panose="020F0502020204030204" pitchFamily="34" charset="0"/>
                <a:cs typeface="Arial" panose="020B0604020202020204" pitchFamily="34" charset="0"/>
              </a:rPr>
              <a:t> : </a:t>
            </a:r>
            <a:r>
              <a:rPr lang="fr-FR" sz="2400" dirty="0" err="1">
                <a:latin typeface="Arial" panose="020B0604020202020204" pitchFamily="34" charset="0"/>
                <a:ea typeface="Calibri" panose="020F0502020204030204" pitchFamily="34" charset="0"/>
                <a:cs typeface="Arial" panose="020B0604020202020204" pitchFamily="34" charset="0"/>
              </a:rPr>
              <a:t>Hémophilus</a:t>
            </a:r>
            <a:r>
              <a:rPr lang="fr-FR" sz="2400" dirty="0">
                <a:latin typeface="Arial" panose="020B0604020202020204" pitchFamily="34" charset="0"/>
                <a:ea typeface="Calibri" panose="020F0502020204030204" pitchFamily="34" charset="0"/>
                <a:cs typeface="Arial" panose="020B0604020202020204" pitchFamily="34" charset="0"/>
              </a:rPr>
              <a:t> </a:t>
            </a:r>
            <a:r>
              <a:rPr lang="fr-FR" sz="2400" dirty="0" err="1">
                <a:latin typeface="Arial" panose="020B0604020202020204" pitchFamily="34" charset="0"/>
                <a:ea typeface="Calibri" panose="020F0502020204030204" pitchFamily="34" charset="0"/>
                <a:cs typeface="Arial" panose="020B0604020202020204" pitchFamily="34" charset="0"/>
              </a:rPr>
              <a:t>influanzae</a:t>
            </a:r>
            <a:r>
              <a:rPr lang="fr-FR" sz="2400" dirty="0">
                <a:latin typeface="Arial" panose="020B0604020202020204" pitchFamily="34" charset="0"/>
                <a:ea typeface="Calibri" panose="020F0502020204030204" pitchFamily="34" charset="0"/>
                <a:cs typeface="Arial" panose="020B0604020202020204" pitchFamily="34" charset="0"/>
              </a:rPr>
              <a:t> B</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angle 8">
            <a:extLst>
              <a:ext uri="{FF2B5EF4-FFF2-40B4-BE49-F238E27FC236}">
                <a16:creationId xmlns="" xmlns:a16="http://schemas.microsoft.com/office/drawing/2014/main" id="{942203E5-EC81-4FB3-A26E-287AB49B9738}"/>
              </a:ext>
            </a:extLst>
          </p:cNvPr>
          <p:cNvSpPr/>
          <p:nvPr/>
        </p:nvSpPr>
        <p:spPr>
          <a:xfrm>
            <a:off x="0" y="5325248"/>
            <a:ext cx="8976225" cy="853952"/>
          </a:xfrm>
          <a:prstGeom prst="rect">
            <a:avLst/>
          </a:prstGeom>
        </p:spPr>
        <p:txBody>
          <a:bodyPr wrap="square">
            <a:spAutoFit/>
          </a:bodyPr>
          <a:lstStyle/>
          <a:p>
            <a:pPr marL="342900" indent="-342900" algn="just">
              <a:lnSpc>
                <a:spcPct val="107000"/>
              </a:lnSpc>
              <a:spcAft>
                <a:spcPts val="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2014</a:t>
            </a:r>
            <a:r>
              <a:rPr lang="fr-FR" sz="2400" dirty="0">
                <a:latin typeface="Arial" panose="020B0604020202020204" pitchFamily="34" charset="0"/>
                <a:ea typeface="Calibri" panose="020F0502020204030204" pitchFamily="34" charset="0"/>
                <a:cs typeface="Arial" panose="020B0604020202020204" pitchFamily="34" charset="0"/>
              </a:rPr>
              <a:t> : Nouveau calendrier vaccinal, introduction du Pneumocoque et ROR (Rougeole – Oreillons – Rubéole)</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angle 9">
            <a:extLst>
              <a:ext uri="{FF2B5EF4-FFF2-40B4-BE49-F238E27FC236}">
                <a16:creationId xmlns="" xmlns:a16="http://schemas.microsoft.com/office/drawing/2014/main" id="{109434C8-B83D-4B4D-B22B-76B166D4C93C}"/>
              </a:ext>
            </a:extLst>
          </p:cNvPr>
          <p:cNvSpPr/>
          <p:nvPr/>
        </p:nvSpPr>
        <p:spPr>
          <a:xfrm>
            <a:off x="-1" y="6442052"/>
            <a:ext cx="6638633" cy="46762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b="1" dirty="0">
                <a:latin typeface="Arial" panose="020B0604020202020204" pitchFamily="34" charset="0"/>
                <a:ea typeface="Calibri" panose="020F0502020204030204" pitchFamily="34" charset="0"/>
                <a:cs typeface="Arial" panose="020B0604020202020204" pitchFamily="34" charset="0"/>
              </a:rPr>
              <a:t>2018</a:t>
            </a:r>
            <a:r>
              <a:rPr lang="fr-FR" sz="2400" dirty="0">
                <a:latin typeface="Arial" panose="020B0604020202020204" pitchFamily="34" charset="0"/>
                <a:ea typeface="Calibri" panose="020F0502020204030204" pitchFamily="34" charset="0"/>
                <a:cs typeface="Arial" panose="020B0604020202020204" pitchFamily="34" charset="0"/>
              </a:rPr>
              <a:t> : Calendrier vaccinal actuel :</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92141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460BE42A-87A6-4CAD-90E8-312203BD9210}"/>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 xmlns:p14="http://schemas.microsoft.com/office/powerpoint/2010/main" val="470512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02FF3E97-4A66-40AE-A9D1-D43A8261ADDF}"/>
              </a:ext>
            </a:extLst>
          </p:cNvPr>
          <p:cNvGraphicFramePr>
            <a:graphicFrameLocks noGrp="1"/>
          </p:cNvGraphicFramePr>
          <p:nvPr>
            <p:extLst>
              <p:ext uri="{D42A27DB-BD31-4B8C-83A1-F6EECF244321}">
                <p14:modId xmlns="" xmlns:p14="http://schemas.microsoft.com/office/powerpoint/2010/main" val="1936439836"/>
              </p:ext>
            </p:extLst>
          </p:nvPr>
        </p:nvGraphicFramePr>
        <p:xfrm>
          <a:off x="0" y="42227"/>
          <a:ext cx="9144000" cy="6773545"/>
        </p:xfrm>
        <a:graphic>
          <a:graphicData uri="http://schemas.openxmlformats.org/drawingml/2006/table">
            <a:tbl>
              <a:tblPr firstRow="1" bandRow="1">
                <a:tableStyleId>{5C22544A-7EE6-4342-B048-85BDC9FD1C3A}</a:tableStyleId>
              </a:tblPr>
              <a:tblGrid>
                <a:gridCol w="1969477">
                  <a:extLst>
                    <a:ext uri="{9D8B030D-6E8A-4147-A177-3AD203B41FA5}">
                      <a16:colId xmlns="" xmlns:a16="http://schemas.microsoft.com/office/drawing/2014/main" val="527067162"/>
                    </a:ext>
                  </a:extLst>
                </a:gridCol>
                <a:gridCol w="7174523">
                  <a:extLst>
                    <a:ext uri="{9D8B030D-6E8A-4147-A177-3AD203B41FA5}">
                      <a16:colId xmlns="" xmlns:a16="http://schemas.microsoft.com/office/drawing/2014/main" val="3348872527"/>
                    </a:ext>
                  </a:extLst>
                </a:gridCol>
              </a:tblGrid>
              <a:tr h="520505">
                <a:tc>
                  <a:txBody>
                    <a:bodyPr/>
                    <a:lstStyle/>
                    <a:p>
                      <a:pPr algn="ctr"/>
                      <a:r>
                        <a:rPr lang="fr-FR" sz="2400" dirty="0">
                          <a:latin typeface="Arial" panose="020B0604020202020204" pitchFamily="34" charset="0"/>
                          <a:cs typeface="Arial" panose="020B0604020202020204" pitchFamily="34" charset="0"/>
                        </a:rPr>
                        <a:t>Age de la vaccination</a:t>
                      </a:r>
                    </a:p>
                  </a:txBody>
                  <a:tcPr/>
                </a:tc>
                <a:tc>
                  <a:txBody>
                    <a:bodyPr/>
                    <a:lstStyle/>
                    <a:p>
                      <a:pPr algn="ctr"/>
                      <a:r>
                        <a:rPr lang="fr-FR" sz="2400" dirty="0">
                          <a:latin typeface="Arial" panose="020B0604020202020204" pitchFamily="34" charset="0"/>
                          <a:cs typeface="Arial" panose="020B0604020202020204" pitchFamily="34" charset="0"/>
                        </a:rPr>
                        <a:t>VACCINS</a:t>
                      </a:r>
                    </a:p>
                  </a:txBody>
                  <a:tcPr/>
                </a:tc>
                <a:extLst>
                  <a:ext uri="{0D108BD9-81ED-4DB2-BD59-A6C34878D82A}">
                    <a16:rowId xmlns="" xmlns:a16="http://schemas.microsoft.com/office/drawing/2014/main" val="198085274"/>
                  </a:ext>
                </a:extLst>
              </a:tr>
              <a:tr h="631825">
                <a:tc>
                  <a:txBody>
                    <a:bodyPr/>
                    <a:lstStyle/>
                    <a:p>
                      <a:pPr algn="ctr"/>
                      <a:r>
                        <a:rPr lang="fr-FR" sz="2400" b="1" dirty="0">
                          <a:solidFill>
                            <a:srgbClr val="C00000"/>
                          </a:solidFill>
                          <a:latin typeface="Arial" panose="020B0604020202020204" pitchFamily="34" charset="0"/>
                          <a:cs typeface="Arial" panose="020B0604020202020204" pitchFamily="34" charset="0"/>
                        </a:rPr>
                        <a:t>Naissance</a:t>
                      </a:r>
                      <a:r>
                        <a:rPr lang="fr-FR" sz="2400" dirty="0">
                          <a:latin typeface="Arial" panose="020B0604020202020204" pitchFamily="34" charset="0"/>
                          <a:cs typeface="Arial" panose="020B0604020202020204" pitchFamily="34" charset="0"/>
                        </a:rPr>
                        <a:t> </a:t>
                      </a:r>
                    </a:p>
                  </a:txBody>
                  <a:tcPr/>
                </a:tc>
                <a:tc>
                  <a:txBody>
                    <a:bodyPr/>
                    <a:lstStyle/>
                    <a:p>
                      <a:r>
                        <a:rPr lang="fr-FR" sz="2400" dirty="0">
                          <a:latin typeface="Arial" panose="020B0604020202020204" pitchFamily="34" charset="0"/>
                          <a:cs typeface="Arial" panose="020B0604020202020204" pitchFamily="34" charset="0"/>
                        </a:rPr>
                        <a:t>BCG</a:t>
                      </a:r>
                    </a:p>
                    <a:p>
                      <a:r>
                        <a:rPr lang="fr-FR" sz="2400" dirty="0">
                          <a:latin typeface="Arial" panose="020B0604020202020204" pitchFamily="34" charset="0"/>
                          <a:cs typeface="Arial" panose="020B0604020202020204" pitchFamily="34" charset="0"/>
                        </a:rPr>
                        <a:t>Anti Hépatite B</a:t>
                      </a:r>
                    </a:p>
                  </a:txBody>
                  <a:tcPr/>
                </a:tc>
                <a:extLst>
                  <a:ext uri="{0D108BD9-81ED-4DB2-BD59-A6C34878D82A}">
                    <a16:rowId xmlns="" xmlns:a16="http://schemas.microsoft.com/office/drawing/2014/main" val="1100779076"/>
                  </a:ext>
                </a:extLst>
              </a:tr>
              <a:tr h="631825">
                <a:tc>
                  <a:txBody>
                    <a:bodyPr/>
                    <a:lstStyle/>
                    <a:p>
                      <a:pPr algn="ctr"/>
                      <a:r>
                        <a:rPr lang="fr-FR" sz="2400" b="1" dirty="0">
                          <a:solidFill>
                            <a:srgbClr val="C00000"/>
                          </a:solidFill>
                          <a:latin typeface="Arial" panose="020B0604020202020204" pitchFamily="34" charset="0"/>
                          <a:cs typeface="Arial" panose="020B0604020202020204" pitchFamily="34" charset="0"/>
                        </a:rPr>
                        <a:t>2 mois</a:t>
                      </a:r>
                    </a:p>
                  </a:txBody>
                  <a:tcPr/>
                </a:tc>
                <a:tc>
                  <a:txBody>
                    <a:bodyPr/>
                    <a:lstStyle/>
                    <a:p>
                      <a:r>
                        <a:rPr lang="fr-FR" sz="2400" dirty="0" err="1">
                          <a:latin typeface="Arial" panose="020B0604020202020204" pitchFamily="34" charset="0"/>
                          <a:cs typeface="Arial" panose="020B0604020202020204" pitchFamily="34" charset="0"/>
                        </a:rPr>
                        <a:t>Anti-diphtérique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anti-tétanique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anti-coquelucheux</a:t>
                      </a:r>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haemophilus</a:t>
                      </a:r>
                      <a:r>
                        <a:rPr lang="fr-FR" sz="2400" dirty="0">
                          <a:latin typeface="Arial" panose="020B0604020202020204" pitchFamily="34" charset="0"/>
                          <a:cs typeface="Arial" panose="020B0604020202020204" pitchFamily="34" charset="0"/>
                        </a:rPr>
                        <a:t> influenza B</a:t>
                      </a: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polimyélitique</a:t>
                      </a:r>
                      <a:r>
                        <a:rPr lang="fr-FR" sz="2400" dirty="0">
                          <a:latin typeface="Arial" panose="020B0604020202020204" pitchFamily="34" charset="0"/>
                          <a:cs typeface="Arial" panose="020B0604020202020204" pitchFamily="34" charset="0"/>
                        </a:rPr>
                        <a:t> (voie injectable)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latin typeface="Arial" panose="020B0604020202020204" pitchFamily="34" charset="0"/>
                          <a:cs typeface="Arial" panose="020B0604020202020204" pitchFamily="34" charset="0"/>
                        </a:rPr>
                        <a:t>Anti Hépatite B</a:t>
                      </a:r>
                    </a:p>
                    <a:p>
                      <a:r>
                        <a:rPr lang="fr-FR" sz="2400" dirty="0" err="1">
                          <a:latin typeface="Arial" panose="020B0604020202020204" pitchFamily="34" charset="0"/>
                          <a:cs typeface="Arial" panose="020B0604020202020204" pitchFamily="34" charset="0"/>
                        </a:rPr>
                        <a:t>Anti-pneumococcique</a:t>
                      </a:r>
                      <a:r>
                        <a:rPr lang="fr-FR" sz="2400" dirty="0">
                          <a:latin typeface="Arial" panose="020B0604020202020204" pitchFamily="34" charset="0"/>
                          <a:cs typeface="Arial" panose="020B0604020202020204" pitchFamily="34" charset="0"/>
                        </a:rPr>
                        <a:t> 13</a:t>
                      </a:r>
                    </a:p>
                    <a:p>
                      <a:endParaRPr lang="fr-FR" sz="9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538785899"/>
                  </a:ext>
                </a:extLst>
              </a:tr>
              <a:tr h="631825">
                <a:tc>
                  <a:txBody>
                    <a:bodyPr/>
                    <a:lstStyle/>
                    <a:p>
                      <a:pPr algn="ctr"/>
                      <a:r>
                        <a:rPr lang="fr-FR" sz="2400" b="1" dirty="0">
                          <a:solidFill>
                            <a:srgbClr val="C00000"/>
                          </a:solidFill>
                          <a:latin typeface="Arial" panose="020B0604020202020204" pitchFamily="34" charset="0"/>
                          <a:cs typeface="Arial" panose="020B0604020202020204" pitchFamily="34" charset="0"/>
                        </a:rPr>
                        <a:t>4 mois</a:t>
                      </a:r>
                    </a:p>
                  </a:txBody>
                  <a:tcPr/>
                </a:tc>
                <a:tc>
                  <a:txBody>
                    <a:bodyPr/>
                    <a:lstStyle/>
                    <a:p>
                      <a:r>
                        <a:rPr lang="fr-FR" sz="2400" dirty="0" err="1">
                          <a:latin typeface="Arial" panose="020B0604020202020204" pitchFamily="34" charset="0"/>
                          <a:cs typeface="Arial" panose="020B0604020202020204" pitchFamily="34" charset="0"/>
                        </a:rPr>
                        <a:t>Anti-diphtérique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anti-tétanique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anti-coquelucheux</a:t>
                      </a:r>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haemophilus</a:t>
                      </a:r>
                      <a:r>
                        <a:rPr lang="fr-FR" sz="2400" dirty="0">
                          <a:latin typeface="Arial" panose="020B0604020202020204" pitchFamily="34" charset="0"/>
                          <a:cs typeface="Arial" panose="020B0604020202020204" pitchFamily="34" charset="0"/>
                        </a:rPr>
                        <a:t> influenza B</a:t>
                      </a: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polimyélitique</a:t>
                      </a:r>
                      <a:r>
                        <a:rPr lang="fr-FR" sz="2400" dirty="0">
                          <a:latin typeface="Arial" panose="020B0604020202020204" pitchFamily="34" charset="0"/>
                          <a:cs typeface="Arial" panose="020B0604020202020204" pitchFamily="34" charset="0"/>
                        </a:rPr>
                        <a:t> (voie injectable)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latin typeface="Arial" panose="020B0604020202020204" pitchFamily="34" charset="0"/>
                          <a:cs typeface="Arial" panose="020B0604020202020204" pitchFamily="34" charset="0"/>
                        </a:rPr>
                        <a:t>Anti Hépatite B</a:t>
                      </a:r>
                    </a:p>
                    <a:p>
                      <a:r>
                        <a:rPr lang="fr-FR" sz="2400" dirty="0" err="1">
                          <a:latin typeface="Arial" panose="020B0604020202020204" pitchFamily="34" charset="0"/>
                          <a:cs typeface="Arial" panose="020B0604020202020204" pitchFamily="34" charset="0"/>
                        </a:rPr>
                        <a:t>Anti-pneumococcique</a:t>
                      </a:r>
                      <a:r>
                        <a:rPr lang="fr-FR" sz="2400" dirty="0">
                          <a:latin typeface="Arial" panose="020B0604020202020204" pitchFamily="34" charset="0"/>
                          <a:cs typeface="Arial" panose="020B0604020202020204" pitchFamily="34" charset="0"/>
                        </a:rPr>
                        <a:t> 13</a:t>
                      </a: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polimyélitique</a:t>
                      </a:r>
                      <a:r>
                        <a:rPr lang="fr-FR" sz="2400" dirty="0">
                          <a:latin typeface="Arial" panose="020B0604020202020204" pitchFamily="34" charset="0"/>
                          <a:cs typeface="Arial" panose="020B0604020202020204" pitchFamily="34" charset="0"/>
                        </a:rPr>
                        <a:t> (voie orale)</a:t>
                      </a:r>
                    </a:p>
                    <a:p>
                      <a:endParaRPr lang="fr-FR" sz="1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154378196"/>
                  </a:ext>
                </a:extLst>
              </a:tr>
              <a:tr h="631825">
                <a:tc>
                  <a:txBody>
                    <a:bodyPr/>
                    <a:lstStyle/>
                    <a:p>
                      <a:pPr algn="ctr"/>
                      <a:r>
                        <a:rPr lang="fr-FR" sz="2400" b="1" dirty="0">
                          <a:solidFill>
                            <a:srgbClr val="C00000"/>
                          </a:solidFill>
                          <a:latin typeface="Arial" panose="020B0604020202020204" pitchFamily="34" charset="0"/>
                          <a:cs typeface="Arial" panose="020B0604020202020204" pitchFamily="34" charset="0"/>
                        </a:rPr>
                        <a:t>11 mois</a:t>
                      </a:r>
                    </a:p>
                  </a:txBody>
                  <a:tcPr/>
                </a:tc>
                <a:tc>
                  <a:txBody>
                    <a:bodyPr/>
                    <a:lstStyle/>
                    <a:p>
                      <a:r>
                        <a:rPr lang="fr-FR" sz="2400" dirty="0" err="1">
                          <a:latin typeface="Arial" panose="020B0604020202020204" pitchFamily="34" charset="0"/>
                          <a:cs typeface="Arial" panose="020B0604020202020204" pitchFamily="34" charset="0"/>
                        </a:rPr>
                        <a:t>Anti-rougeoleux</a:t>
                      </a:r>
                      <a:r>
                        <a:rPr lang="fr-FR" sz="2400" dirty="0">
                          <a:latin typeface="Arial" panose="020B0604020202020204" pitchFamily="34" charset="0"/>
                          <a:cs typeface="Arial" panose="020B0604020202020204" pitchFamily="34" charset="0"/>
                        </a:rPr>
                        <a:t>, anti-</a:t>
                      </a:r>
                      <a:r>
                        <a:rPr lang="fr-FR" sz="2400" dirty="0" err="1">
                          <a:latin typeface="Arial" panose="020B0604020202020204" pitchFamily="34" charset="0"/>
                          <a:cs typeface="Arial" panose="020B0604020202020204" pitchFamily="34" charset="0"/>
                        </a:rPr>
                        <a:t>ourléen</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anti-rubéoleux</a:t>
                      </a:r>
                      <a:r>
                        <a:rPr lang="fr-FR" sz="2400" dirty="0">
                          <a:latin typeface="Arial" panose="020B0604020202020204" pitchFamily="34" charset="0"/>
                          <a:cs typeface="Arial" panose="020B0604020202020204" pitchFamily="34" charset="0"/>
                        </a:rPr>
                        <a:t> (ROR)</a:t>
                      </a:r>
                    </a:p>
                  </a:txBody>
                  <a:tcPr/>
                </a:tc>
                <a:extLst>
                  <a:ext uri="{0D108BD9-81ED-4DB2-BD59-A6C34878D82A}">
                    <a16:rowId xmlns="" xmlns:a16="http://schemas.microsoft.com/office/drawing/2014/main" val="3527580334"/>
                  </a:ext>
                </a:extLst>
              </a:tr>
            </a:tbl>
          </a:graphicData>
        </a:graphic>
      </p:graphicFrame>
    </p:spTree>
    <p:extLst>
      <p:ext uri="{BB962C8B-B14F-4D97-AF65-F5344CB8AC3E}">
        <p14:creationId xmlns="" xmlns:p14="http://schemas.microsoft.com/office/powerpoint/2010/main" val="144385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02FF3E97-4A66-40AE-A9D1-D43A8261ADDF}"/>
              </a:ext>
            </a:extLst>
          </p:cNvPr>
          <p:cNvGraphicFramePr>
            <a:graphicFrameLocks noGrp="1"/>
          </p:cNvGraphicFramePr>
          <p:nvPr>
            <p:extLst>
              <p:ext uri="{D42A27DB-BD31-4B8C-83A1-F6EECF244321}">
                <p14:modId xmlns="" xmlns:p14="http://schemas.microsoft.com/office/powerpoint/2010/main" val="827134647"/>
              </p:ext>
            </p:extLst>
          </p:nvPr>
        </p:nvGraphicFramePr>
        <p:xfrm>
          <a:off x="0" y="0"/>
          <a:ext cx="9144000" cy="6857999"/>
        </p:xfrm>
        <a:graphic>
          <a:graphicData uri="http://schemas.openxmlformats.org/drawingml/2006/table">
            <a:tbl>
              <a:tblPr firstRow="1" bandRow="1">
                <a:tableStyleId>{5C22544A-7EE6-4342-B048-85BDC9FD1C3A}</a:tableStyleId>
              </a:tblPr>
              <a:tblGrid>
                <a:gridCol w="1969477">
                  <a:extLst>
                    <a:ext uri="{9D8B030D-6E8A-4147-A177-3AD203B41FA5}">
                      <a16:colId xmlns="" xmlns:a16="http://schemas.microsoft.com/office/drawing/2014/main" val="527067162"/>
                    </a:ext>
                  </a:extLst>
                </a:gridCol>
                <a:gridCol w="7174523">
                  <a:extLst>
                    <a:ext uri="{9D8B030D-6E8A-4147-A177-3AD203B41FA5}">
                      <a16:colId xmlns="" xmlns:a16="http://schemas.microsoft.com/office/drawing/2014/main" val="3348872527"/>
                    </a:ext>
                  </a:extLst>
                </a:gridCol>
              </a:tblGrid>
              <a:tr h="826557">
                <a:tc>
                  <a:txBody>
                    <a:bodyPr/>
                    <a:lstStyle/>
                    <a:p>
                      <a:pPr algn="ctr"/>
                      <a:r>
                        <a:rPr lang="fr-FR" sz="2400" dirty="0">
                          <a:latin typeface="Arial" panose="020B0604020202020204" pitchFamily="34" charset="0"/>
                          <a:cs typeface="Arial" panose="020B0604020202020204" pitchFamily="34" charset="0"/>
                        </a:rPr>
                        <a:t>Age de la vaccination</a:t>
                      </a:r>
                    </a:p>
                  </a:txBody>
                  <a:tcPr/>
                </a:tc>
                <a:tc>
                  <a:txBody>
                    <a:bodyPr/>
                    <a:lstStyle/>
                    <a:p>
                      <a:pPr algn="ctr"/>
                      <a:r>
                        <a:rPr lang="fr-FR" sz="2400" dirty="0">
                          <a:latin typeface="Arial" panose="020B0604020202020204" pitchFamily="34" charset="0"/>
                          <a:cs typeface="Arial" panose="020B0604020202020204" pitchFamily="34" charset="0"/>
                        </a:rPr>
                        <a:t>VACCINS</a:t>
                      </a:r>
                    </a:p>
                  </a:txBody>
                  <a:tcPr/>
                </a:tc>
                <a:extLst>
                  <a:ext uri="{0D108BD9-81ED-4DB2-BD59-A6C34878D82A}">
                    <a16:rowId xmlns="" xmlns:a16="http://schemas.microsoft.com/office/drawing/2014/main" val="198085274"/>
                  </a:ext>
                </a:extLst>
              </a:tr>
              <a:tr h="2295991">
                <a:tc>
                  <a:txBody>
                    <a:bodyPr/>
                    <a:lstStyle/>
                    <a:p>
                      <a:pPr algn="ctr"/>
                      <a:r>
                        <a:rPr lang="fr-FR" sz="2400" b="1" dirty="0">
                          <a:solidFill>
                            <a:srgbClr val="C00000"/>
                          </a:solidFill>
                          <a:latin typeface="Arial" panose="020B0604020202020204" pitchFamily="34" charset="0"/>
                          <a:cs typeface="Arial" panose="020B0604020202020204" pitchFamily="34" charset="0"/>
                        </a:rPr>
                        <a:t>12 mois</a:t>
                      </a:r>
                      <a:endParaRPr lang="fr-FR" sz="2400" dirty="0">
                        <a:latin typeface="Arial" panose="020B0604020202020204" pitchFamily="34" charset="0"/>
                        <a:cs typeface="Arial" panose="020B0604020202020204" pitchFamily="34" charset="0"/>
                      </a:endParaRPr>
                    </a:p>
                  </a:txBody>
                  <a:tcPr/>
                </a:tc>
                <a:tc>
                  <a:txBody>
                    <a:bodyPr/>
                    <a:lstStyle/>
                    <a:p>
                      <a:r>
                        <a:rPr lang="fr-FR" sz="2400" dirty="0" err="1">
                          <a:latin typeface="Arial" panose="020B0604020202020204" pitchFamily="34" charset="0"/>
                          <a:cs typeface="Arial" panose="020B0604020202020204" pitchFamily="34" charset="0"/>
                        </a:rPr>
                        <a:t>Anti-diphtérique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anti-tétanique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anti-coquelucheux</a:t>
                      </a:r>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haemophilus</a:t>
                      </a:r>
                      <a:r>
                        <a:rPr lang="fr-FR" sz="2400" dirty="0">
                          <a:latin typeface="Arial" panose="020B0604020202020204" pitchFamily="34" charset="0"/>
                          <a:cs typeface="Arial" panose="020B0604020202020204" pitchFamily="34" charset="0"/>
                        </a:rPr>
                        <a:t> influenza B</a:t>
                      </a: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polimyélitique</a:t>
                      </a:r>
                      <a:r>
                        <a:rPr lang="fr-FR" sz="2400" dirty="0">
                          <a:latin typeface="Arial" panose="020B0604020202020204" pitchFamily="34" charset="0"/>
                          <a:cs typeface="Arial" panose="020B0604020202020204" pitchFamily="34" charset="0"/>
                        </a:rPr>
                        <a:t> (voie injectable)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latin typeface="Arial" panose="020B0604020202020204" pitchFamily="34" charset="0"/>
                          <a:cs typeface="Arial" panose="020B0604020202020204" pitchFamily="34" charset="0"/>
                        </a:rPr>
                        <a:t>Anti Hépatite B</a:t>
                      </a:r>
                    </a:p>
                    <a:p>
                      <a:r>
                        <a:rPr lang="fr-FR" sz="2400" dirty="0" err="1">
                          <a:latin typeface="Arial" panose="020B0604020202020204" pitchFamily="34" charset="0"/>
                          <a:cs typeface="Arial" panose="020B0604020202020204" pitchFamily="34" charset="0"/>
                        </a:rPr>
                        <a:t>Anti-pneumococcique</a:t>
                      </a:r>
                      <a:r>
                        <a:rPr lang="fr-FR" sz="2400" dirty="0">
                          <a:latin typeface="Arial" panose="020B0604020202020204" pitchFamily="34" charset="0"/>
                          <a:cs typeface="Arial" panose="020B0604020202020204" pitchFamily="34" charset="0"/>
                        </a:rPr>
                        <a:t> 13</a:t>
                      </a: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polimyélitique</a:t>
                      </a:r>
                      <a:r>
                        <a:rPr lang="fr-FR" sz="2400" dirty="0">
                          <a:latin typeface="Arial" panose="020B0604020202020204" pitchFamily="34" charset="0"/>
                          <a:cs typeface="Arial" panose="020B0604020202020204" pitchFamily="34" charset="0"/>
                        </a:rPr>
                        <a:t> (voie orale)</a:t>
                      </a:r>
                    </a:p>
                  </a:txBody>
                  <a:tcPr/>
                </a:tc>
                <a:extLst>
                  <a:ext uri="{0D108BD9-81ED-4DB2-BD59-A6C34878D82A}">
                    <a16:rowId xmlns="" xmlns:a16="http://schemas.microsoft.com/office/drawing/2014/main" val="1100779076"/>
                  </a:ext>
                </a:extLst>
              </a:tr>
              <a:tr h="612477">
                <a:tc>
                  <a:txBody>
                    <a:bodyPr/>
                    <a:lstStyle/>
                    <a:p>
                      <a:pPr algn="ctr"/>
                      <a:r>
                        <a:rPr lang="fr-FR" sz="2400" b="1" dirty="0">
                          <a:solidFill>
                            <a:srgbClr val="C00000"/>
                          </a:solidFill>
                          <a:latin typeface="Arial" panose="020B0604020202020204" pitchFamily="34" charset="0"/>
                          <a:cs typeface="Arial" panose="020B0604020202020204" pitchFamily="34" charset="0"/>
                        </a:rPr>
                        <a:t>18 mois</a:t>
                      </a:r>
                    </a:p>
                  </a:txBody>
                  <a:tcPr/>
                </a:tc>
                <a:tc>
                  <a:txBody>
                    <a:bodyPr/>
                    <a:lstStyle/>
                    <a:p>
                      <a:r>
                        <a:rPr lang="fr-FR" sz="2400" dirty="0" err="1">
                          <a:latin typeface="Arial" panose="020B0604020202020204" pitchFamily="34" charset="0"/>
                          <a:cs typeface="Arial" panose="020B0604020202020204" pitchFamily="34" charset="0"/>
                        </a:rPr>
                        <a:t>Anti-rougeoleux</a:t>
                      </a:r>
                      <a:r>
                        <a:rPr lang="fr-FR" sz="2400" dirty="0">
                          <a:latin typeface="Arial" panose="020B0604020202020204" pitchFamily="34" charset="0"/>
                          <a:cs typeface="Arial" panose="020B0604020202020204" pitchFamily="34" charset="0"/>
                        </a:rPr>
                        <a:t>, anti-</a:t>
                      </a:r>
                      <a:r>
                        <a:rPr lang="fr-FR" sz="2400" dirty="0" err="1">
                          <a:latin typeface="Arial" panose="020B0604020202020204" pitchFamily="34" charset="0"/>
                          <a:cs typeface="Arial" panose="020B0604020202020204" pitchFamily="34" charset="0"/>
                        </a:rPr>
                        <a:t>ourléen</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anti-rubéoleux</a:t>
                      </a:r>
                      <a:r>
                        <a:rPr lang="fr-FR" sz="2400" dirty="0">
                          <a:latin typeface="Arial" panose="020B0604020202020204" pitchFamily="34" charset="0"/>
                          <a:cs typeface="Arial" panose="020B0604020202020204" pitchFamily="34" charset="0"/>
                        </a:rPr>
                        <a:t> (ROR)</a:t>
                      </a:r>
                    </a:p>
                  </a:txBody>
                  <a:tcPr/>
                </a:tc>
                <a:extLst>
                  <a:ext uri="{0D108BD9-81ED-4DB2-BD59-A6C34878D82A}">
                    <a16:rowId xmlns="" xmlns:a16="http://schemas.microsoft.com/office/drawing/2014/main" val="1538785899"/>
                  </a:ext>
                </a:extLst>
              </a:tr>
              <a:tr h="979623">
                <a:tc>
                  <a:txBody>
                    <a:bodyPr/>
                    <a:lstStyle/>
                    <a:p>
                      <a:pPr algn="ctr"/>
                      <a:r>
                        <a:rPr lang="fr-FR" sz="2400" b="1" dirty="0">
                          <a:solidFill>
                            <a:srgbClr val="C00000"/>
                          </a:solidFill>
                          <a:latin typeface="Arial" panose="020B0604020202020204" pitchFamily="34" charset="0"/>
                          <a:cs typeface="Arial" panose="020B0604020202020204" pitchFamily="34" charset="0"/>
                        </a:rPr>
                        <a:t>6 ans</a:t>
                      </a:r>
                    </a:p>
                  </a:txBody>
                  <a:tcPr/>
                </a:tc>
                <a:tc>
                  <a:txBody>
                    <a:bodyPr/>
                    <a:lstStyle/>
                    <a:p>
                      <a:r>
                        <a:rPr lang="fr-FR" sz="2400" dirty="0" err="1">
                          <a:latin typeface="Arial" panose="020B0604020202020204" pitchFamily="34" charset="0"/>
                          <a:cs typeface="Arial" panose="020B0604020202020204" pitchFamily="34" charset="0"/>
                        </a:rPr>
                        <a:t>Anti-diphtérique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anti-tétanique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anti-coquelucheux</a:t>
                      </a:r>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Anti-</a:t>
                      </a:r>
                      <a:r>
                        <a:rPr lang="fr-FR" sz="2400" dirty="0" err="1">
                          <a:latin typeface="Arial" panose="020B0604020202020204" pitchFamily="34" charset="0"/>
                          <a:cs typeface="Arial" panose="020B0604020202020204" pitchFamily="34" charset="0"/>
                        </a:rPr>
                        <a:t>polimyélitique</a:t>
                      </a:r>
                      <a:r>
                        <a:rPr lang="fr-FR" sz="2400" dirty="0">
                          <a:latin typeface="Arial" panose="020B0604020202020204" pitchFamily="34" charset="0"/>
                          <a:cs typeface="Arial" panose="020B0604020202020204" pitchFamily="34" charset="0"/>
                        </a:rPr>
                        <a:t> (voie injectable)</a:t>
                      </a:r>
                    </a:p>
                    <a:p>
                      <a:endParaRPr lang="fr-FR" sz="1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154378196"/>
                  </a:ext>
                </a:extLst>
              </a:tr>
              <a:tr h="612477">
                <a:tc>
                  <a:txBody>
                    <a:bodyPr/>
                    <a:lstStyle/>
                    <a:p>
                      <a:pPr algn="ctr"/>
                      <a:r>
                        <a:rPr lang="fr-FR" sz="2400" b="1" dirty="0">
                          <a:solidFill>
                            <a:srgbClr val="C00000"/>
                          </a:solidFill>
                          <a:latin typeface="Arial" panose="020B0604020202020204" pitchFamily="34" charset="0"/>
                          <a:cs typeface="Arial" panose="020B0604020202020204" pitchFamily="34" charset="0"/>
                        </a:rPr>
                        <a:t>11-13 ans</a:t>
                      </a:r>
                    </a:p>
                  </a:txBody>
                  <a:tcPr/>
                </a:tc>
                <a:tc>
                  <a:txBody>
                    <a:bodyPr/>
                    <a:lstStyle/>
                    <a:p>
                      <a:r>
                        <a:rPr lang="fr-FR" sz="2400" dirty="0" err="1">
                          <a:latin typeface="Arial" panose="020B0604020202020204" pitchFamily="34" charset="0"/>
                          <a:cs typeface="Arial" panose="020B0604020202020204" pitchFamily="34" charset="0"/>
                        </a:rPr>
                        <a:t>Anti-diphtérique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anti-tétanique</a:t>
                      </a:r>
                      <a:r>
                        <a:rPr lang="fr-FR" sz="2400" dirty="0">
                          <a:latin typeface="Arial" panose="020B0604020202020204" pitchFamily="34" charset="0"/>
                          <a:cs typeface="Arial" panose="020B0604020202020204" pitchFamily="34" charset="0"/>
                        </a:rPr>
                        <a:t> (Adulte)</a:t>
                      </a:r>
                    </a:p>
                  </a:txBody>
                  <a:tcPr/>
                </a:tc>
                <a:extLst>
                  <a:ext uri="{0D108BD9-81ED-4DB2-BD59-A6C34878D82A}">
                    <a16:rowId xmlns="" xmlns:a16="http://schemas.microsoft.com/office/drawing/2014/main" val="3527580334"/>
                  </a:ext>
                </a:extLst>
              </a:tr>
              <a:tr h="612477">
                <a:tc>
                  <a:txBody>
                    <a:bodyPr/>
                    <a:lstStyle/>
                    <a:p>
                      <a:pPr algn="ctr"/>
                      <a:r>
                        <a:rPr lang="fr-FR" sz="2400" b="1" dirty="0">
                          <a:solidFill>
                            <a:srgbClr val="C00000"/>
                          </a:solidFill>
                          <a:latin typeface="Arial" panose="020B0604020202020204" pitchFamily="34" charset="0"/>
                          <a:cs typeface="Arial" panose="020B0604020202020204" pitchFamily="34" charset="0"/>
                        </a:rPr>
                        <a:t>16-18 ans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err="1">
                          <a:latin typeface="Arial" panose="020B0604020202020204" pitchFamily="34" charset="0"/>
                          <a:cs typeface="Arial" panose="020B0604020202020204" pitchFamily="34" charset="0"/>
                        </a:rPr>
                        <a:t>Anti-diphtérique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anti-tétanique</a:t>
                      </a:r>
                      <a:r>
                        <a:rPr lang="fr-FR" sz="2400" dirty="0">
                          <a:latin typeface="Arial" panose="020B0604020202020204" pitchFamily="34" charset="0"/>
                          <a:cs typeface="Arial" panose="020B0604020202020204" pitchFamily="34" charset="0"/>
                        </a:rPr>
                        <a:t> (Adulte)</a:t>
                      </a:r>
                    </a:p>
                  </a:txBody>
                  <a:tcPr/>
                </a:tc>
                <a:extLst>
                  <a:ext uri="{0D108BD9-81ED-4DB2-BD59-A6C34878D82A}">
                    <a16:rowId xmlns="" xmlns:a16="http://schemas.microsoft.com/office/drawing/2014/main" val="4105819000"/>
                  </a:ext>
                </a:extLst>
              </a:tr>
              <a:tr h="918397">
                <a:tc>
                  <a:txBody>
                    <a:bodyPr/>
                    <a:lstStyle/>
                    <a:p>
                      <a:pPr algn="ctr"/>
                      <a:r>
                        <a:rPr lang="fr-FR" sz="1800" b="1" dirty="0">
                          <a:solidFill>
                            <a:srgbClr val="C00000"/>
                          </a:solidFill>
                          <a:latin typeface="Arial" panose="020B0604020202020204" pitchFamily="34" charset="0"/>
                          <a:cs typeface="Arial" panose="020B0604020202020204" pitchFamily="34" charset="0"/>
                        </a:rPr>
                        <a:t>Tous les 10 ans à partir de 18 ans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err="1">
                          <a:latin typeface="Arial" panose="020B0604020202020204" pitchFamily="34" charset="0"/>
                          <a:cs typeface="Arial" panose="020B0604020202020204" pitchFamily="34" charset="0"/>
                        </a:rPr>
                        <a:t>Anti-diphtérique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anti-tétanique</a:t>
                      </a:r>
                      <a:r>
                        <a:rPr lang="fr-FR" sz="2400" dirty="0">
                          <a:latin typeface="Arial" panose="020B0604020202020204" pitchFamily="34" charset="0"/>
                          <a:cs typeface="Arial" panose="020B0604020202020204" pitchFamily="34" charset="0"/>
                        </a:rPr>
                        <a:t> (Adulte)</a:t>
                      </a:r>
                    </a:p>
                  </a:txBody>
                  <a:tcPr/>
                </a:tc>
                <a:extLst>
                  <a:ext uri="{0D108BD9-81ED-4DB2-BD59-A6C34878D82A}">
                    <a16:rowId xmlns="" xmlns:a16="http://schemas.microsoft.com/office/drawing/2014/main" val="3901860957"/>
                  </a:ext>
                </a:extLst>
              </a:tr>
            </a:tbl>
          </a:graphicData>
        </a:graphic>
      </p:graphicFrame>
    </p:spTree>
    <p:extLst>
      <p:ext uri="{BB962C8B-B14F-4D97-AF65-F5344CB8AC3E}">
        <p14:creationId xmlns="" xmlns:p14="http://schemas.microsoft.com/office/powerpoint/2010/main" val="3072832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01A3D65-D0E6-4EF7-B471-27A9CD9732BB}"/>
              </a:ext>
            </a:extLst>
          </p:cNvPr>
          <p:cNvSpPr/>
          <p:nvPr/>
        </p:nvSpPr>
        <p:spPr>
          <a:xfrm>
            <a:off x="29363" y="125662"/>
            <a:ext cx="5735866" cy="584775"/>
          </a:xfrm>
          <a:prstGeom prst="rect">
            <a:avLst/>
          </a:prstGeom>
          <a:solidFill>
            <a:srgbClr val="002060"/>
          </a:solidFill>
        </p:spPr>
        <p:txBody>
          <a:bodyPr wrap="none" lIns="91440" tIns="45720" rIns="91440" bIns="45720">
            <a:spAutoFit/>
          </a:bodyPr>
          <a:lstStyle/>
          <a:p>
            <a:pPr algn="ctr"/>
            <a:r>
              <a:rPr lang="en-US" sz="32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5</a:t>
            </a: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b="0" cap="none" spc="0" dirty="0" err="1" smtClean="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Ethique</a:t>
            </a:r>
            <a:r>
              <a:rPr lang="en-US" sz="3200" b="0" cap="none" spc="0" dirty="0" smtClean="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et </a:t>
            </a:r>
            <a:r>
              <a:rPr lang="en-US" sz="3200" b="0" cap="none" spc="0" dirty="0" err="1" smtClean="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politique</a:t>
            </a:r>
            <a:r>
              <a:rPr lang="en-US" sz="3200" b="0" cap="none" spc="0" dirty="0" smtClean="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b="0" cap="none" spc="0" dirty="0" err="1" smtClean="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vaccinale</a:t>
            </a:r>
            <a:r>
              <a:rPr lang="en-US" sz="3200" b="0" cap="none" spc="0" dirty="0" smtClean="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endPar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34BE45B6-F4B5-4134-A96A-71F25388F190}"/>
              </a:ext>
            </a:extLst>
          </p:cNvPr>
          <p:cNvSpPr/>
          <p:nvPr/>
        </p:nvSpPr>
        <p:spPr>
          <a:xfrm>
            <a:off x="0" y="1440489"/>
            <a:ext cx="8803956" cy="3785652"/>
          </a:xfrm>
          <a:prstGeom prst="rect">
            <a:avLst/>
          </a:prstGeom>
        </p:spPr>
        <p:txBody>
          <a:bodyPr wrap="square">
            <a:spAutoFit/>
          </a:bodyPr>
          <a:lstStyle/>
          <a:p>
            <a:pPr algn="just">
              <a:spcAft>
                <a:spcPts val="0"/>
              </a:spcAft>
            </a:pPr>
            <a:r>
              <a:rPr lang="fr-FR" sz="2400" dirty="0" smtClean="0">
                <a:solidFill>
                  <a:srgbClr val="000000"/>
                </a:solidFill>
                <a:latin typeface="Times New Roman"/>
                <a:ea typeface="Arial"/>
              </a:rPr>
              <a:t>La concrétisation du droit des citoyens algériens à la protection de leur santé inscrit dans ses constitutions successives est basée sur la gratuité des soins pour tous les citoyens : cette politique vaccinale a pour but de maitriser les épidémies (programme d’éradication du paludisme, programme de lutte contre la tuberculose, programme élargi de vaccination (PEV).</a:t>
            </a:r>
            <a:endParaRPr lang="fr-FR" sz="2800" dirty="0" smtClean="0">
              <a:solidFill>
                <a:srgbClr val="000000"/>
              </a:solidFill>
              <a:latin typeface="Arial"/>
              <a:ea typeface="Arial"/>
            </a:endParaRPr>
          </a:p>
          <a:p>
            <a:pPr algn="just">
              <a:spcAft>
                <a:spcPts val="0"/>
              </a:spcAft>
            </a:pPr>
            <a:r>
              <a:rPr lang="fr-FR" sz="2400" dirty="0" smtClean="0">
                <a:solidFill>
                  <a:srgbClr val="000000"/>
                </a:solidFill>
                <a:latin typeface="Times New Roman"/>
                <a:ea typeface="Arial"/>
              </a:rPr>
              <a:t>La recommandation vaccinale met en valeur le rôle des professionnels de santé dans la mise en œuvre de la politique vaccinale, en se basant sur une éthique du consentement et du choix éclairé.</a:t>
            </a:r>
            <a:endParaRPr lang="fr-FR" sz="2800" dirty="0" smtClean="0">
              <a:solidFill>
                <a:srgbClr val="000000"/>
              </a:solidFill>
              <a:latin typeface="Arial"/>
              <a:ea typeface="Arial"/>
            </a:endParaRPr>
          </a:p>
          <a:p>
            <a:endParaRPr lang="fr-FR" sz="2400" dirty="0"/>
          </a:p>
        </p:txBody>
      </p:sp>
    </p:spTree>
    <p:extLst>
      <p:ext uri="{BB962C8B-B14F-4D97-AF65-F5344CB8AC3E}">
        <p14:creationId xmlns="" xmlns:p14="http://schemas.microsoft.com/office/powerpoint/2010/main" val="327844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2EAB7ED-F339-4A28-829C-507AEC2E5121}"/>
              </a:ext>
            </a:extLst>
          </p:cNvPr>
          <p:cNvSpPr/>
          <p:nvPr/>
        </p:nvSpPr>
        <p:spPr>
          <a:xfrm>
            <a:off x="3810412" y="125662"/>
            <a:ext cx="1523173" cy="707886"/>
          </a:xfrm>
          <a:prstGeom prst="rect">
            <a:avLst/>
          </a:prstGeom>
          <a:solidFill>
            <a:schemeClr val="accent2">
              <a:lumMod val="20000"/>
              <a:lumOff val="80000"/>
            </a:schemeClr>
          </a:solidFill>
        </p:spPr>
        <p:txBody>
          <a:bodyPr wrap="none" lIns="91440" tIns="45720" rIns="91440" bIns="45720">
            <a:spAutoFit/>
          </a:bodyPr>
          <a:lstStyle/>
          <a:p>
            <a:pPr algn="ctr"/>
            <a:r>
              <a:rPr lang="en-US" sz="40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PLAN</a:t>
            </a:r>
          </a:p>
        </p:txBody>
      </p:sp>
      <p:sp>
        <p:nvSpPr>
          <p:cNvPr id="5" name="Rectangle 4">
            <a:extLst>
              <a:ext uri="{FF2B5EF4-FFF2-40B4-BE49-F238E27FC236}">
                <a16:creationId xmlns="" xmlns:a16="http://schemas.microsoft.com/office/drawing/2014/main" id="{3999EFF1-F087-461C-B397-BC0D79E004A1}"/>
              </a:ext>
            </a:extLst>
          </p:cNvPr>
          <p:cNvSpPr/>
          <p:nvPr/>
        </p:nvSpPr>
        <p:spPr>
          <a:xfrm>
            <a:off x="203980" y="1292618"/>
            <a:ext cx="8736036" cy="5550237"/>
          </a:xfrm>
          <a:prstGeom prst="rect">
            <a:avLst/>
          </a:prstGeom>
        </p:spPr>
        <p:txBody>
          <a:bodyPr wrap="square">
            <a:spAutoFit/>
          </a:bodyPr>
          <a:lstStyle/>
          <a:p>
            <a:pPr marL="342900" lvl="0" indent="-342900">
              <a:lnSpc>
                <a:spcPct val="150000"/>
              </a:lnSpc>
              <a:buFont typeface="+mj-lt"/>
              <a:buAutoNum type="arabicPeriod"/>
            </a:pPr>
            <a:r>
              <a:rPr lang="fr-FR" sz="2400" dirty="0">
                <a:latin typeface="Times New Roman" panose="02020603050405020304" pitchFamily="18" charset="0"/>
                <a:ea typeface="Calibri" panose="020F0502020204030204" pitchFamily="34" charset="0"/>
                <a:cs typeface="Times New Roman" panose="02020603050405020304" pitchFamily="18" charset="0"/>
              </a:rPr>
              <a:t>Introduction</a:t>
            </a:r>
          </a:p>
          <a:p>
            <a:pPr marL="342900" lvl="0" indent="-342900">
              <a:lnSpc>
                <a:spcPct val="150000"/>
              </a:lnSpc>
              <a:spcAft>
                <a:spcPts val="0"/>
              </a:spcAft>
              <a:buFont typeface="+mj-lt"/>
              <a:buAutoNum type="arabicPeriod"/>
            </a:pPr>
            <a:r>
              <a:rPr lang="fr-FR" sz="2400" dirty="0">
                <a:latin typeface="Times New Roman" panose="02020603050405020304" pitchFamily="18" charset="0"/>
                <a:ea typeface="Calibri" panose="020F0502020204030204" pitchFamily="34" charset="0"/>
                <a:cs typeface="Times New Roman" panose="02020603050405020304" pitchFamily="18" charset="0"/>
              </a:rPr>
              <a:t>De l’inoculation à la vaccination</a:t>
            </a:r>
          </a:p>
          <a:p>
            <a:pPr marL="1127760">
              <a:lnSpc>
                <a:spcPct val="150000"/>
              </a:lnSpc>
              <a:spcAft>
                <a:spcPts val="0"/>
              </a:spcAft>
            </a:pPr>
            <a:r>
              <a:rPr lang="fr-FR" sz="2200" dirty="0">
                <a:latin typeface="Times New Roman" panose="02020603050405020304" pitchFamily="18" charset="0"/>
                <a:ea typeface="Calibri" panose="020F0502020204030204" pitchFamily="34" charset="0"/>
                <a:cs typeface="Times New Roman" panose="02020603050405020304" pitchFamily="18" charset="0"/>
              </a:rPr>
              <a:t>2.1- Edouard Jenner et la vaccination antivariolique</a:t>
            </a:r>
          </a:p>
          <a:p>
            <a:pPr marL="1127760">
              <a:lnSpc>
                <a:spcPct val="150000"/>
              </a:lnSpc>
              <a:spcAft>
                <a:spcPts val="0"/>
              </a:spcAft>
            </a:pPr>
            <a:r>
              <a:rPr lang="fr-FR" sz="2200" dirty="0">
                <a:latin typeface="Times New Roman" panose="02020603050405020304" pitchFamily="18" charset="0"/>
                <a:ea typeface="Calibri" panose="020F0502020204030204" pitchFamily="34" charset="0"/>
                <a:cs typeface="Times New Roman" panose="02020603050405020304" pitchFamily="18" charset="0"/>
              </a:rPr>
              <a:t>2.2- La vaccination générique</a:t>
            </a:r>
          </a:p>
          <a:p>
            <a:pPr marL="1127760">
              <a:lnSpc>
                <a:spcPct val="150000"/>
              </a:lnSpc>
              <a:spcAft>
                <a:spcPts val="0"/>
              </a:spcAft>
            </a:pPr>
            <a:r>
              <a:rPr lang="fr-FR" sz="2200" dirty="0">
                <a:latin typeface="Times New Roman" panose="02020603050405020304" pitchFamily="18" charset="0"/>
                <a:ea typeface="Calibri" panose="020F0502020204030204" pitchFamily="34" charset="0"/>
                <a:cs typeface="Times New Roman" panose="02020603050405020304" pitchFamily="18" charset="0"/>
              </a:rPr>
              <a:t>2.3- Les vaccins viraux et la vaccination antipoliomyélitique</a:t>
            </a:r>
          </a:p>
          <a:p>
            <a:pPr marL="1127760">
              <a:lnSpc>
                <a:spcPct val="150000"/>
              </a:lnSpc>
              <a:spcAft>
                <a:spcPts val="0"/>
              </a:spcAft>
            </a:pPr>
            <a:r>
              <a:rPr lang="fr-FR" sz="2200" dirty="0">
                <a:latin typeface="Times New Roman" panose="02020603050405020304" pitchFamily="18" charset="0"/>
                <a:ea typeface="Calibri" panose="020F0502020204030204" pitchFamily="34" charset="0"/>
                <a:cs typeface="Times New Roman" panose="02020603050405020304" pitchFamily="18" charset="0"/>
              </a:rPr>
              <a:t>2.4- La multiplication des vaccins</a:t>
            </a:r>
          </a:p>
          <a:p>
            <a:pPr lvl="0">
              <a:lnSpc>
                <a:spcPct val="150000"/>
              </a:lnSpc>
              <a:spcAft>
                <a:spcPts val="0"/>
              </a:spcAft>
            </a:pPr>
            <a:r>
              <a:rPr lang="fr-FR" sz="2400" dirty="0">
                <a:latin typeface="Times New Roman" panose="02020603050405020304" pitchFamily="18" charset="0"/>
                <a:ea typeface="Calibri" panose="020F0502020204030204" pitchFamily="34" charset="0"/>
                <a:cs typeface="Times New Roman" panose="02020603050405020304" pitchFamily="18" charset="0"/>
              </a:rPr>
              <a:t>3. Intérêt de la vaccination</a:t>
            </a:r>
          </a:p>
          <a:p>
            <a:pPr lvl="0">
              <a:lnSpc>
                <a:spcPct val="150000"/>
              </a:lnSpc>
              <a:spcAft>
                <a:spcPts val="0"/>
              </a:spcAft>
            </a:pPr>
            <a:r>
              <a:rPr lang="fr-FR" sz="2400" dirty="0">
                <a:latin typeface="Times New Roman" panose="02020603050405020304" pitchFamily="18" charset="0"/>
                <a:ea typeface="Calibri" panose="020F0502020204030204" pitchFamily="34" charset="0"/>
                <a:cs typeface="Times New Roman" panose="02020603050405020304" pitchFamily="18" charset="0"/>
              </a:rPr>
              <a:t>4. Le Programme </a:t>
            </a:r>
            <a:r>
              <a:rPr lang="fr-FR" sz="2400" dirty="0">
                <a:latin typeface="Times New Roman" panose="02020603050405020304" pitchFamily="18" charset="0"/>
                <a:cs typeface="Times New Roman" panose="02020603050405020304" pitchFamily="18" charset="0"/>
              </a:rPr>
              <a:t>É</a:t>
            </a:r>
            <a:r>
              <a:rPr lang="fr-FR" sz="2400" dirty="0">
                <a:latin typeface="Times New Roman" panose="02020603050405020304" pitchFamily="18" charset="0"/>
                <a:ea typeface="Calibri" panose="020F0502020204030204" pitchFamily="34" charset="0"/>
                <a:cs typeface="Times New Roman" panose="02020603050405020304" pitchFamily="18" charset="0"/>
              </a:rPr>
              <a:t>largi de Vaccination (PEV) en Algérie</a:t>
            </a:r>
          </a:p>
          <a:p>
            <a:pPr lvl="0">
              <a:lnSpc>
                <a:spcPct val="150000"/>
              </a:lnSpc>
              <a:spcAft>
                <a:spcPts val="800"/>
              </a:spcAft>
            </a:pPr>
            <a:r>
              <a:rPr lang="fr-FR" sz="2400" dirty="0">
                <a:latin typeface="Times New Roman" panose="02020603050405020304" pitchFamily="18" charset="0"/>
                <a:ea typeface="Calibri" panose="020F0502020204030204" pitchFamily="34" charset="0"/>
                <a:cs typeface="Times New Roman" panose="02020603050405020304" pitchFamily="18" charset="0"/>
              </a:rPr>
              <a:t>5. </a:t>
            </a:r>
            <a:r>
              <a:rPr lang="fr-FR" sz="2400" dirty="0" smtClean="0">
                <a:latin typeface="Times New Roman" panose="02020603050405020304" pitchFamily="18" charset="0"/>
                <a:ea typeface="Calibri" panose="020F0502020204030204" pitchFamily="34" charset="0"/>
                <a:cs typeface="Times New Roman" panose="02020603050405020304" pitchFamily="18" charset="0"/>
              </a:rPr>
              <a:t>Politique et éthique vaccinale</a:t>
            </a:r>
          </a:p>
          <a:p>
            <a:pPr lvl="0">
              <a:lnSpc>
                <a:spcPct val="150000"/>
              </a:lnSpc>
              <a:spcAft>
                <a:spcPts val="800"/>
              </a:spcAft>
            </a:pPr>
            <a:r>
              <a:rPr lang="fr-FR" sz="2400" dirty="0" smtClean="0">
                <a:latin typeface="Times New Roman" panose="02020603050405020304" pitchFamily="18" charset="0"/>
                <a:ea typeface="Calibri" panose="020F0502020204030204" pitchFamily="34" charset="0"/>
                <a:cs typeface="Times New Roman" panose="02020603050405020304" pitchFamily="18" charset="0"/>
              </a:rPr>
              <a:t>6. Conclusion</a:t>
            </a: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146892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01A3D65-D0E6-4EF7-B471-27A9CD9732BB}"/>
              </a:ext>
            </a:extLst>
          </p:cNvPr>
          <p:cNvSpPr/>
          <p:nvPr/>
        </p:nvSpPr>
        <p:spPr>
          <a:xfrm>
            <a:off x="29363" y="125662"/>
            <a:ext cx="2499403" cy="584775"/>
          </a:xfrm>
          <a:prstGeom prst="rect">
            <a:avLst/>
          </a:prstGeom>
          <a:solidFill>
            <a:srgbClr val="002060"/>
          </a:solidFill>
        </p:spPr>
        <p:txBody>
          <a:bodyPr wrap="none" lIns="91440" tIns="45720" rIns="91440" bIns="45720">
            <a:spAutoFit/>
          </a:bodyPr>
          <a:lstStyle/>
          <a:p>
            <a:pPr algn="ct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6</a:t>
            </a:r>
            <a:r>
              <a:rPr lang="en-US" sz="3200" b="0" cap="none" spc="0" dirty="0" smtClean="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Conclusion</a:t>
            </a:r>
            <a:endPar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34BE45B6-F4B5-4134-A96A-71F25388F190}"/>
              </a:ext>
            </a:extLst>
          </p:cNvPr>
          <p:cNvSpPr/>
          <p:nvPr/>
        </p:nvSpPr>
        <p:spPr>
          <a:xfrm>
            <a:off x="0" y="1651504"/>
            <a:ext cx="8846159" cy="3785652"/>
          </a:xfrm>
          <a:prstGeom prst="rect">
            <a:avLst/>
          </a:prstGeom>
        </p:spPr>
        <p:txBody>
          <a:bodyPr wrap="square">
            <a:spAutoFit/>
          </a:bodyPr>
          <a:lstStyle/>
          <a:p>
            <a:pPr algn="just">
              <a:spcAft>
                <a:spcPts val="0"/>
              </a:spcAft>
            </a:pPr>
            <a:r>
              <a:rPr lang="fr-FR" sz="2400" dirty="0" smtClean="0">
                <a:solidFill>
                  <a:srgbClr val="000000"/>
                </a:solidFill>
                <a:latin typeface="Times New Roman"/>
                <a:ea typeface="Arial"/>
              </a:rPr>
              <a:t>Une amélioration tangible des taux de couverture vaccinale au niveau national a permis de réduire leur incidence : de plusieurs milliers de cas par an pour </a:t>
            </a:r>
            <a:r>
              <a:rPr lang="fr-FR" sz="2400" dirty="0" smtClean="0">
                <a:solidFill>
                  <a:srgbClr val="000000"/>
                </a:solidFill>
                <a:highlight>
                  <a:srgbClr val="FFFF00"/>
                </a:highlight>
                <a:latin typeface="Times New Roman"/>
                <a:ea typeface="Arial"/>
              </a:rPr>
              <a:t>la rougeole, la diphtérie et la </a:t>
            </a:r>
            <a:r>
              <a:rPr lang="fr-FR" sz="2400" dirty="0" smtClean="0">
                <a:solidFill>
                  <a:srgbClr val="000000"/>
                </a:solidFill>
                <a:highlight>
                  <a:srgbClr val="FFFF00"/>
                </a:highlight>
                <a:latin typeface="Times New Roman"/>
                <a:ea typeface="Arial"/>
              </a:rPr>
              <a:t>poliomyéli</a:t>
            </a:r>
            <a:r>
              <a:rPr lang="fr-FR" sz="2400" u="sng" dirty="0" smtClean="0">
                <a:solidFill>
                  <a:srgbClr val="000000"/>
                </a:solidFill>
                <a:highlight>
                  <a:srgbClr val="FFFF00"/>
                </a:highlight>
                <a:latin typeface="Times New Roman"/>
                <a:ea typeface="Arial"/>
              </a:rPr>
              <a:t>te </a:t>
            </a:r>
            <a:r>
              <a:rPr lang="fr-FR" sz="2400" dirty="0" smtClean="0">
                <a:solidFill>
                  <a:srgbClr val="000000"/>
                </a:solidFill>
                <a:latin typeface="Times New Roman"/>
                <a:ea typeface="Arial"/>
              </a:rPr>
              <a:t>dans </a:t>
            </a:r>
            <a:r>
              <a:rPr lang="fr-FR" sz="2400" dirty="0" smtClean="0">
                <a:solidFill>
                  <a:srgbClr val="000000"/>
                </a:solidFill>
                <a:latin typeface="Times New Roman"/>
                <a:ea typeface="Arial"/>
              </a:rPr>
              <a:t>les années 1970, on est passé à zéro cas pour la poliomyélite, quelques cas pour la diphtérie et moins de deux mille cas pour la rougeole en 2000.</a:t>
            </a:r>
            <a:endParaRPr lang="fr-FR" sz="2800" dirty="0" smtClean="0">
              <a:solidFill>
                <a:srgbClr val="000000"/>
              </a:solidFill>
              <a:latin typeface="Arial"/>
              <a:ea typeface="Arial"/>
            </a:endParaRPr>
          </a:p>
          <a:p>
            <a:pPr algn="just">
              <a:spcAft>
                <a:spcPts val="0"/>
              </a:spcAft>
            </a:pPr>
            <a:r>
              <a:rPr lang="fr-FR" sz="2400" dirty="0" smtClean="0">
                <a:solidFill>
                  <a:srgbClr val="000000"/>
                </a:solidFill>
                <a:latin typeface="Times New Roman"/>
                <a:ea typeface="Arial"/>
              </a:rPr>
              <a:t>La maitrise </a:t>
            </a:r>
            <a:r>
              <a:rPr lang="fr-FR" sz="2400" dirty="0" smtClean="0">
                <a:solidFill>
                  <a:srgbClr val="000000"/>
                </a:solidFill>
                <a:latin typeface="Times New Roman"/>
                <a:ea typeface="Arial"/>
              </a:rPr>
              <a:t>des maladies transmissibles passe obligatoirement par </a:t>
            </a:r>
            <a:r>
              <a:rPr lang="fr-FR" sz="2400" b="1" dirty="0" smtClean="0">
                <a:solidFill>
                  <a:srgbClr val="000000"/>
                </a:solidFill>
                <a:latin typeface="Times New Roman"/>
                <a:ea typeface="Arial"/>
              </a:rPr>
              <a:t>la poursuite du programme de vaccination</a:t>
            </a:r>
            <a:r>
              <a:rPr lang="fr-FR" sz="2400" dirty="0" smtClean="0">
                <a:solidFill>
                  <a:srgbClr val="000000"/>
                </a:solidFill>
                <a:latin typeface="Times New Roman"/>
                <a:ea typeface="Arial"/>
              </a:rPr>
              <a:t>, car l’un des paradoxes de la vaccination est qu’elle doit s’intensifier au fur et à mesure que la maladie contre laquelle elle protège disparaît. </a:t>
            </a:r>
            <a:endParaRPr lang="fr-FR" sz="2800" dirty="0" smtClean="0">
              <a:solidFill>
                <a:srgbClr val="000000"/>
              </a:solidFill>
              <a:latin typeface="Arial"/>
              <a:ea typeface="Arial"/>
            </a:endParaRPr>
          </a:p>
          <a:p>
            <a:pPr>
              <a:buFontTx/>
              <a:buChar char="-"/>
            </a:pPr>
            <a:endParaRPr lang="fr-FR" sz="2400" dirty="0"/>
          </a:p>
        </p:txBody>
      </p:sp>
    </p:spTree>
    <p:extLst>
      <p:ext uri="{BB962C8B-B14F-4D97-AF65-F5344CB8AC3E}">
        <p14:creationId xmlns="" xmlns:p14="http://schemas.microsoft.com/office/powerpoint/2010/main" val="327844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FB719C0B-608E-4C8E-BF0D-DA36CC7353D0}"/>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 xmlns:a16="http://schemas.microsoft.com/office/drawing/2014/main" id="{E8BC7976-EFD7-46F8-8556-EC9A5561227B}"/>
              </a:ext>
            </a:extLst>
          </p:cNvPr>
          <p:cNvSpPr/>
          <p:nvPr/>
        </p:nvSpPr>
        <p:spPr>
          <a:xfrm>
            <a:off x="7849772" y="6471138"/>
            <a:ext cx="1294228" cy="3868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solidFill>
                <a:schemeClr val="tx1"/>
              </a:solidFill>
            </a:endParaRPr>
          </a:p>
        </p:txBody>
      </p:sp>
    </p:spTree>
    <p:extLst>
      <p:ext uri="{BB962C8B-B14F-4D97-AF65-F5344CB8AC3E}">
        <p14:creationId xmlns="" xmlns:p14="http://schemas.microsoft.com/office/powerpoint/2010/main" val="297428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3A696A7-21DC-4C4F-A69B-0494D3A35B22}"/>
              </a:ext>
            </a:extLst>
          </p:cNvPr>
          <p:cNvSpPr/>
          <p:nvPr/>
        </p:nvSpPr>
        <p:spPr>
          <a:xfrm>
            <a:off x="3043380" y="125662"/>
            <a:ext cx="3057247" cy="584775"/>
          </a:xfrm>
          <a:prstGeom prst="rect">
            <a:avLst/>
          </a:prstGeom>
          <a:solidFill>
            <a:srgbClr val="002060"/>
          </a:solidFill>
        </p:spPr>
        <p:txBody>
          <a:bodyPr wrap="none" lIns="91440" tIns="45720" rIns="91440" bIns="45720">
            <a:spAutoFit/>
          </a:bodyPr>
          <a:lstStyle/>
          <a:p>
            <a:pPr algn="ct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 Introduction </a:t>
            </a:r>
            <a:r>
              <a:rPr lang="en-US" sz="2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a:t>
            </a:r>
            <a:endPar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3C12E910-3079-45CD-8B0B-5071585632A2}"/>
              </a:ext>
            </a:extLst>
          </p:cNvPr>
          <p:cNvSpPr/>
          <p:nvPr/>
        </p:nvSpPr>
        <p:spPr>
          <a:xfrm>
            <a:off x="0" y="1095387"/>
            <a:ext cx="9144000" cy="853952"/>
          </a:xfrm>
          <a:prstGeom prst="rect">
            <a:avLst/>
          </a:prstGeom>
        </p:spPr>
        <p:txBody>
          <a:bodyPr wrap="square">
            <a:spAutoFit/>
          </a:bodyPr>
          <a:lstStyle/>
          <a:p>
            <a:pPr marL="285750" indent="-28575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En Algérie, comme dans le monde, la vaccination est l’un des meilleurs outils pour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prévenir</a:t>
            </a:r>
            <a:r>
              <a:rPr lang="fr-FR" sz="2400" dirty="0">
                <a:latin typeface="Arial" panose="020B0604020202020204" pitchFamily="34" charset="0"/>
                <a:ea typeface="Calibri" panose="020F0502020204030204" pitchFamily="34" charset="0"/>
                <a:cs typeface="Arial" panose="020B0604020202020204" pitchFamily="34" charset="0"/>
              </a:rPr>
              <a:t> les </a:t>
            </a:r>
            <a:r>
              <a:rPr lang="fr-FR" sz="2400" i="1" u="sng" dirty="0">
                <a:latin typeface="Arial" panose="020B0604020202020204" pitchFamily="34" charset="0"/>
                <a:ea typeface="Calibri" panose="020F0502020204030204" pitchFamily="34" charset="0"/>
                <a:cs typeface="Arial" panose="020B0604020202020204" pitchFamily="34" charset="0"/>
              </a:rPr>
              <a:t>maladies infectieuses graves</a:t>
            </a:r>
            <a:r>
              <a:rPr lang="fr-FR" sz="2400" dirty="0">
                <a:latin typeface="Arial" panose="020B0604020202020204" pitchFamily="34" charset="0"/>
                <a:ea typeface="Calibri" panose="020F0502020204030204" pitchFamily="34" charset="0"/>
                <a:cs typeface="Arial" panose="020B0604020202020204" pitchFamily="34" charset="0"/>
              </a:rPr>
              <a:t>.</a:t>
            </a:r>
            <a:endParaRPr lang="fr-FR"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 xmlns:a16="http://schemas.microsoft.com/office/drawing/2014/main" id="{4856CE12-F5D2-473B-BE62-9B864BD31B07}"/>
              </a:ext>
            </a:extLst>
          </p:cNvPr>
          <p:cNvSpPr/>
          <p:nvPr/>
        </p:nvSpPr>
        <p:spPr>
          <a:xfrm>
            <a:off x="0" y="2758375"/>
            <a:ext cx="8961120" cy="830997"/>
          </a:xfrm>
          <a:prstGeom prst="rect">
            <a:avLst/>
          </a:prstGeom>
        </p:spPr>
        <p:txBody>
          <a:bodyPr wrap="square">
            <a:spAutoFit/>
          </a:bodyPr>
          <a:lstStyle/>
          <a:p>
            <a:pPr marL="342900" indent="-34290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Les vaccins, par rapport à d’autres médicaments, sont </a:t>
            </a:r>
            <a:r>
              <a:rPr lang="fr-FR" sz="2400" b="1" dirty="0">
                <a:solidFill>
                  <a:srgbClr val="C00000"/>
                </a:solidFill>
                <a:latin typeface="Arial" panose="020B0604020202020204" pitchFamily="34" charset="0"/>
                <a:ea typeface="Calibri" panose="020F0502020204030204" pitchFamily="34" charset="0"/>
              </a:rPr>
              <a:t>spécifiques</a:t>
            </a:r>
            <a:r>
              <a:rPr lang="fr-FR" sz="2400" dirty="0">
                <a:latin typeface="Arial" panose="020B0604020202020204" pitchFamily="34" charset="0"/>
                <a:ea typeface="Calibri" panose="020F0502020204030204" pitchFamily="34" charset="0"/>
              </a:rPr>
              <a:t>. </a:t>
            </a:r>
            <a:endParaRPr lang="fr-FR" sz="2400" dirty="0"/>
          </a:p>
        </p:txBody>
      </p:sp>
      <p:sp>
        <p:nvSpPr>
          <p:cNvPr id="5" name="Rectangle 4">
            <a:extLst>
              <a:ext uri="{FF2B5EF4-FFF2-40B4-BE49-F238E27FC236}">
                <a16:creationId xmlns="" xmlns:a16="http://schemas.microsoft.com/office/drawing/2014/main" id="{7592CDA0-A7F1-49C2-9941-8FB3EDC425B8}"/>
              </a:ext>
            </a:extLst>
          </p:cNvPr>
          <p:cNvSpPr/>
          <p:nvPr/>
        </p:nvSpPr>
        <p:spPr>
          <a:xfrm>
            <a:off x="0" y="4398408"/>
            <a:ext cx="9144000" cy="1653145"/>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Les vaccins sont administrés à des personnes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en bonne santé</a:t>
            </a:r>
            <a:r>
              <a:rPr lang="fr-FR" sz="2400" dirty="0">
                <a:latin typeface="Arial" panose="020B0604020202020204" pitchFamily="34" charset="0"/>
                <a:ea typeface="Calibri" panose="020F0502020204030204" pitchFamily="34" charset="0"/>
                <a:cs typeface="Arial" panose="020B0604020202020204" pitchFamily="34" charset="0"/>
              </a:rPr>
              <a:t> afin de les préserver d’une affection, mais également afin d’éviter la propagation de la maladie à l’ensemble de la population.</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35820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BFA86AA-AA40-458B-8159-1ABA27BF01FF}"/>
              </a:ext>
            </a:extLst>
          </p:cNvPr>
          <p:cNvSpPr/>
          <p:nvPr/>
        </p:nvSpPr>
        <p:spPr>
          <a:xfrm>
            <a:off x="3043380" y="125662"/>
            <a:ext cx="3057247" cy="584775"/>
          </a:xfrm>
          <a:prstGeom prst="rect">
            <a:avLst/>
          </a:prstGeom>
          <a:solidFill>
            <a:srgbClr val="002060"/>
          </a:solidFill>
        </p:spPr>
        <p:txBody>
          <a:bodyPr wrap="none" lIns="91440" tIns="45720" rIns="91440" bIns="45720">
            <a:spAutoFit/>
          </a:bodyPr>
          <a:lstStyle/>
          <a:p>
            <a:pPr algn="ct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 Introduction </a:t>
            </a:r>
            <a:r>
              <a:rPr lang="en-US" sz="2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a:t>
            </a:r>
            <a:endPar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10FE5DAC-A325-4570-9381-3BA169F54C0D}"/>
              </a:ext>
            </a:extLst>
          </p:cNvPr>
          <p:cNvSpPr/>
          <p:nvPr/>
        </p:nvSpPr>
        <p:spPr>
          <a:xfrm>
            <a:off x="0" y="2003224"/>
            <a:ext cx="9017391" cy="862800"/>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La politique vaccinale Algérienne a évolué depuis l’indépendance à nos jours, et a connu plusieurs étapes.</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 xmlns:a16="http://schemas.microsoft.com/office/drawing/2014/main" id="{7B610FD6-7A36-4BCA-9138-9E7E85F77531}"/>
              </a:ext>
            </a:extLst>
          </p:cNvPr>
          <p:cNvSpPr/>
          <p:nvPr/>
        </p:nvSpPr>
        <p:spPr>
          <a:xfrm>
            <a:off x="0" y="3832023"/>
            <a:ext cx="9017390" cy="862800"/>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Les recommandations vaccinales varient d’un pays à un autre selon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situation épidémiologique</a:t>
            </a:r>
            <a:r>
              <a:rPr lang="fr-FR" sz="2400" dirty="0">
                <a:latin typeface="Arial" panose="020B0604020202020204" pitchFamily="34" charset="0"/>
                <a:ea typeface="Calibri" panose="020F0502020204030204" pitchFamily="34" charset="0"/>
                <a:cs typeface="Arial" panose="020B0604020202020204" pitchFamily="34" charset="0"/>
              </a:rPr>
              <a:t>.</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91774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8ABA895-39F4-4579-9F49-7B2687704913}"/>
              </a:ext>
            </a:extLst>
          </p:cNvPr>
          <p:cNvSpPr/>
          <p:nvPr/>
        </p:nvSpPr>
        <p:spPr>
          <a:xfrm>
            <a:off x="1578240" y="125662"/>
            <a:ext cx="5987538" cy="584775"/>
          </a:xfrm>
          <a:prstGeom prst="rect">
            <a:avLst/>
          </a:prstGeom>
          <a:solidFill>
            <a:srgbClr val="002060"/>
          </a:solidFill>
        </p:spPr>
        <p:txBody>
          <a:bodyPr wrap="none" lIns="91440" tIns="45720" rIns="91440" bIns="45720">
            <a:spAutoFit/>
          </a:bodyPr>
          <a:lstStyle/>
          <a:p>
            <a:pPr algn="ct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 De </a:t>
            </a:r>
            <a:r>
              <a:rPr lang="en-US" sz="32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l’inoculation</a:t>
            </a:r>
            <a:r>
              <a:rPr lang="en-US" sz="32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à la vaccination</a:t>
            </a:r>
          </a:p>
        </p:txBody>
      </p:sp>
      <p:sp>
        <p:nvSpPr>
          <p:cNvPr id="3" name="Rectangle 2">
            <a:extLst>
              <a:ext uri="{FF2B5EF4-FFF2-40B4-BE49-F238E27FC236}">
                <a16:creationId xmlns="" xmlns:a16="http://schemas.microsoft.com/office/drawing/2014/main" id="{809ABCD5-7D9D-4815-A4DA-A4735B9D3EBA}"/>
              </a:ext>
            </a:extLst>
          </p:cNvPr>
          <p:cNvSpPr/>
          <p:nvPr/>
        </p:nvSpPr>
        <p:spPr>
          <a:xfrm>
            <a:off x="0" y="1608387"/>
            <a:ext cx="9144000" cy="1257973"/>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La vaccination est une stratégie de </a:t>
            </a:r>
            <a:r>
              <a:rPr lang="fr-FR" sz="2400" b="1" dirty="0">
                <a:latin typeface="Arial" panose="020B0604020202020204" pitchFamily="34" charset="0"/>
                <a:ea typeface="Calibri" panose="020F0502020204030204" pitchFamily="34" charset="0"/>
                <a:cs typeface="Arial" panose="020B0604020202020204" pitchFamily="34" charset="0"/>
              </a:rPr>
              <a:t>santé publique </a:t>
            </a:r>
            <a:r>
              <a:rPr lang="fr-FR" sz="2400" dirty="0">
                <a:latin typeface="Arial" panose="020B0604020202020204" pitchFamily="34" charset="0"/>
                <a:ea typeface="Calibri" panose="020F0502020204030204" pitchFamily="34" charset="0"/>
                <a:cs typeface="Arial" panose="020B0604020202020204" pitchFamily="34" charset="0"/>
              </a:rPr>
              <a:t>communément admise, qui a hérité d’une histoire héroïque substituant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prévention</a:t>
            </a:r>
            <a:r>
              <a:rPr lang="fr-FR" sz="2400" dirty="0">
                <a:latin typeface="Arial" panose="020B0604020202020204" pitchFamily="34" charset="0"/>
                <a:ea typeface="Calibri" panose="020F0502020204030204" pitchFamily="34" charset="0"/>
                <a:cs typeface="Arial" panose="020B0604020202020204" pitchFamily="34" charset="0"/>
              </a:rPr>
              <a:t> au traitement et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masse</a:t>
            </a:r>
            <a:r>
              <a:rPr lang="fr-FR" sz="2400" dirty="0">
                <a:latin typeface="Arial" panose="020B0604020202020204" pitchFamily="34" charset="0"/>
                <a:ea typeface="Calibri" panose="020F0502020204030204" pitchFamily="34" charset="0"/>
                <a:cs typeface="Arial" panose="020B0604020202020204" pitchFamily="34" charset="0"/>
              </a:rPr>
              <a:t> à l’individu.</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 xmlns:a16="http://schemas.microsoft.com/office/drawing/2014/main" id="{F0380F49-6A10-4297-8BA5-F534D6C30AFA}"/>
              </a:ext>
            </a:extLst>
          </p:cNvPr>
          <p:cNvSpPr/>
          <p:nvPr/>
        </p:nvSpPr>
        <p:spPr>
          <a:xfrm>
            <a:off x="0" y="3440753"/>
            <a:ext cx="9144000" cy="862800"/>
          </a:xfrm>
          <a:prstGeom prst="rect">
            <a:avLst/>
          </a:prstGeom>
        </p:spPr>
        <p:txBody>
          <a:bodyPr wrap="square">
            <a:spAutoFit/>
          </a:bodyPr>
          <a:lstStyle/>
          <a:p>
            <a:pPr marL="285750" indent="-28575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Elle représente aujourd’hui un outil privilégié pour les programmes visant </a:t>
            </a:r>
            <a:r>
              <a:rPr lang="fr-FR" sz="2400" b="1" dirty="0">
                <a:latin typeface="Arial" panose="020B0604020202020204" pitchFamily="34" charset="0"/>
                <a:ea typeface="Calibri" panose="020F0502020204030204" pitchFamily="34" charset="0"/>
                <a:cs typeface="Arial" panose="020B0604020202020204" pitchFamily="34" charset="0"/>
              </a:rPr>
              <a:t>l’éradication</a:t>
            </a:r>
            <a:r>
              <a:rPr lang="fr-FR" sz="2400" dirty="0">
                <a:latin typeface="Arial" panose="020B0604020202020204" pitchFamily="34" charset="0"/>
                <a:ea typeface="Calibri" panose="020F0502020204030204" pitchFamily="34" charset="0"/>
                <a:cs typeface="Arial" panose="020B0604020202020204" pitchFamily="34" charset="0"/>
              </a:rPr>
              <a:t> de certaines maladies. </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 xmlns:a16="http://schemas.microsoft.com/office/drawing/2014/main" id="{8B96DD20-3802-4709-BBCC-198F728CEAB2}"/>
              </a:ext>
            </a:extLst>
          </p:cNvPr>
          <p:cNvSpPr/>
          <p:nvPr/>
        </p:nvSpPr>
        <p:spPr>
          <a:xfrm>
            <a:off x="0" y="4877946"/>
            <a:ext cx="9144000" cy="862800"/>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C’est la vaccination contre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variole</a:t>
            </a:r>
            <a:r>
              <a:rPr lang="fr-FR" sz="2400" dirty="0">
                <a:latin typeface="Arial" panose="020B0604020202020204" pitchFamily="34" charset="0"/>
                <a:ea typeface="Calibri" panose="020F0502020204030204" pitchFamily="34" charset="0"/>
                <a:cs typeface="Arial" panose="020B0604020202020204" pitchFamily="34" charset="0"/>
              </a:rPr>
              <a:t> qui a amorcé cette avancée médicale et scientifique.</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403859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8E384CA-2CCF-4BD5-A725-8127B062818B}"/>
              </a:ext>
            </a:extLst>
          </p:cNvPr>
          <p:cNvSpPr/>
          <p:nvPr/>
        </p:nvSpPr>
        <p:spPr>
          <a:xfrm>
            <a:off x="234934" y="125662"/>
            <a:ext cx="8674169" cy="553998"/>
          </a:xfrm>
          <a:prstGeom prst="rect">
            <a:avLst/>
          </a:prstGeom>
          <a:solidFill>
            <a:schemeClr val="accent6">
              <a:lumMod val="75000"/>
            </a:schemeClr>
          </a:solidFill>
        </p:spPr>
        <p:txBody>
          <a:bodyPr wrap="none" lIns="91440" tIns="45720" rIns="91440" bIns="45720">
            <a:spAutoFit/>
          </a:bodyPr>
          <a:lstStyle/>
          <a:p>
            <a:pPr algn="ct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2.1- Edouard Jenner et la vaccination antivariolique </a:t>
            </a:r>
            <a:r>
              <a:rPr lang="en-US" sz="20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a:t>
            </a:r>
            <a:endPar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C49FA60B-DC6B-47FC-9F6B-4D618148B274}"/>
              </a:ext>
            </a:extLst>
          </p:cNvPr>
          <p:cNvSpPr/>
          <p:nvPr/>
        </p:nvSpPr>
        <p:spPr>
          <a:xfrm>
            <a:off x="0" y="1606121"/>
            <a:ext cx="4670473" cy="1569660"/>
          </a:xfrm>
          <a:prstGeom prst="rect">
            <a:avLst/>
          </a:prstGeom>
        </p:spPr>
        <p:txBody>
          <a:bodyPr wrap="square">
            <a:spAutoFit/>
          </a:bodyPr>
          <a:lstStyle/>
          <a:p>
            <a:pPr marL="285750" indent="-28575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La variole est une maladie facile à diagnostiquer avec ses </a:t>
            </a:r>
            <a:r>
              <a:rPr lang="fr-FR" sz="2400" b="1" dirty="0">
                <a:solidFill>
                  <a:srgbClr val="C00000"/>
                </a:solidFill>
                <a:latin typeface="Arial" panose="020B0604020202020204" pitchFamily="34" charset="0"/>
                <a:ea typeface="Calibri" panose="020F0502020204030204" pitchFamily="34" charset="0"/>
              </a:rPr>
              <a:t>pustules</a:t>
            </a:r>
            <a:r>
              <a:rPr lang="fr-FR" sz="2400" dirty="0">
                <a:latin typeface="Arial" panose="020B0604020202020204" pitchFamily="34" charset="0"/>
                <a:ea typeface="Calibri" panose="020F0502020204030204" pitchFamily="34" charset="0"/>
              </a:rPr>
              <a:t> sur tout le corps, hautement contagieuse. </a:t>
            </a:r>
            <a:endParaRPr lang="fr-FR" sz="2400" dirty="0"/>
          </a:p>
        </p:txBody>
      </p:sp>
      <p:pic>
        <p:nvPicPr>
          <p:cNvPr id="7" name="Picture 6">
            <a:extLst>
              <a:ext uri="{FF2B5EF4-FFF2-40B4-BE49-F238E27FC236}">
                <a16:creationId xmlns="" xmlns:a16="http://schemas.microsoft.com/office/drawing/2014/main" id="{6228262B-F073-4302-8F23-A96E07FF6C55}"/>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51692" y="3877160"/>
            <a:ext cx="4072597" cy="2734655"/>
          </a:xfrm>
          <a:prstGeom prst="rect">
            <a:avLst/>
          </a:prstGeom>
        </p:spPr>
      </p:pic>
      <p:pic>
        <p:nvPicPr>
          <p:cNvPr id="9" name="Picture 8">
            <a:extLst>
              <a:ext uri="{FF2B5EF4-FFF2-40B4-BE49-F238E27FC236}">
                <a16:creationId xmlns="" xmlns:a16="http://schemas.microsoft.com/office/drawing/2014/main" id="{540536DA-D342-43BA-A9FD-31C1995C9FAD}"/>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528603" y="933757"/>
            <a:ext cx="3263705" cy="3420826"/>
          </a:xfrm>
          <a:prstGeom prst="rect">
            <a:avLst/>
          </a:prstGeom>
        </p:spPr>
      </p:pic>
      <p:pic>
        <p:nvPicPr>
          <p:cNvPr id="11" name="Picture 10">
            <a:extLst>
              <a:ext uri="{FF2B5EF4-FFF2-40B4-BE49-F238E27FC236}">
                <a16:creationId xmlns="" xmlns:a16="http://schemas.microsoft.com/office/drawing/2014/main" id="{0ECDC4E2-CD94-47C9-BC00-0D91CC6FC4F4}"/>
              </a:ext>
            </a:extLst>
          </p:cNvPr>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719713" y="4608680"/>
            <a:ext cx="4100730" cy="2003135"/>
          </a:xfrm>
          <a:prstGeom prst="rect">
            <a:avLst/>
          </a:prstGeom>
        </p:spPr>
      </p:pic>
    </p:spTree>
    <p:extLst>
      <p:ext uri="{BB962C8B-B14F-4D97-AF65-F5344CB8AC3E}">
        <p14:creationId xmlns="" xmlns:p14="http://schemas.microsoft.com/office/powerpoint/2010/main" val="331511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8E384CA-2CCF-4BD5-A725-8127B062818B}"/>
              </a:ext>
            </a:extLst>
          </p:cNvPr>
          <p:cNvSpPr/>
          <p:nvPr/>
        </p:nvSpPr>
        <p:spPr>
          <a:xfrm>
            <a:off x="220507" y="125662"/>
            <a:ext cx="8703024" cy="553998"/>
          </a:xfrm>
          <a:prstGeom prst="rect">
            <a:avLst/>
          </a:prstGeom>
          <a:solidFill>
            <a:schemeClr val="accent6">
              <a:lumMod val="75000"/>
            </a:schemeClr>
          </a:solidFill>
        </p:spPr>
        <p:txBody>
          <a:bodyPr wrap="none" lIns="91440" tIns="45720" rIns="91440" bIns="45720">
            <a:spAutoFit/>
          </a:bodyPr>
          <a:lstStyle/>
          <a:p>
            <a:pPr algn="ct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2.1- Edouard Jenner et la vaccination antivariolique </a:t>
            </a:r>
            <a:r>
              <a:rPr lang="en-US" sz="2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a:t>
            </a:r>
            <a:endPar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 xmlns:a16="http://schemas.microsoft.com/office/drawing/2014/main" id="{0107553C-74C0-4534-9004-EE4430535541}"/>
              </a:ext>
            </a:extLst>
          </p:cNvPr>
          <p:cNvSpPr/>
          <p:nvPr/>
        </p:nvSpPr>
        <p:spPr>
          <a:xfrm>
            <a:off x="0" y="1606122"/>
            <a:ext cx="8703024" cy="830997"/>
          </a:xfrm>
          <a:prstGeom prst="rect">
            <a:avLst/>
          </a:prstGeom>
        </p:spPr>
        <p:txBody>
          <a:bodyPr wrap="square">
            <a:spAutoFit/>
          </a:bodyPr>
          <a:lstStyle/>
          <a:p>
            <a:pPr marL="285750" indent="-28575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Des rituels </a:t>
            </a:r>
            <a:r>
              <a:rPr lang="fr-FR" sz="2400" b="1" dirty="0">
                <a:latin typeface="Arial" panose="020B0604020202020204" pitchFamily="34" charset="0"/>
                <a:ea typeface="Calibri" panose="020F0502020204030204" pitchFamily="34" charset="0"/>
              </a:rPr>
              <a:t>prophylactiques</a:t>
            </a:r>
            <a:r>
              <a:rPr lang="fr-FR" sz="2400" dirty="0">
                <a:latin typeface="Arial" panose="020B0604020202020204" pitchFamily="34" charset="0"/>
                <a:ea typeface="Calibri" panose="020F0502020204030204" pitchFamily="34" charset="0"/>
              </a:rPr>
              <a:t> ont été décrites en </a:t>
            </a:r>
            <a:r>
              <a:rPr lang="fr-FR" sz="2400" b="1" dirty="0">
                <a:latin typeface="Arial" panose="020B0604020202020204" pitchFamily="34" charset="0"/>
                <a:ea typeface="Calibri" panose="020F0502020204030204" pitchFamily="34" charset="0"/>
              </a:rPr>
              <a:t>Chine</a:t>
            </a:r>
            <a:r>
              <a:rPr lang="fr-FR" sz="2400" dirty="0">
                <a:latin typeface="Arial" panose="020B0604020202020204" pitchFamily="34" charset="0"/>
                <a:ea typeface="Calibri" panose="020F0502020204030204" pitchFamily="34" charset="0"/>
              </a:rPr>
              <a:t>, vers le XVIe siècle :</a:t>
            </a:r>
          </a:p>
        </p:txBody>
      </p:sp>
      <p:sp>
        <p:nvSpPr>
          <p:cNvPr id="3" name="Rectangle 2">
            <a:extLst>
              <a:ext uri="{FF2B5EF4-FFF2-40B4-BE49-F238E27FC236}">
                <a16:creationId xmlns="" xmlns:a16="http://schemas.microsoft.com/office/drawing/2014/main" id="{94460117-CA88-4B55-B78D-774D2A5AD7DE}"/>
              </a:ext>
            </a:extLst>
          </p:cNvPr>
          <p:cNvSpPr/>
          <p:nvPr/>
        </p:nvSpPr>
        <p:spPr>
          <a:xfrm>
            <a:off x="1160582" y="2856470"/>
            <a:ext cx="7364439" cy="830997"/>
          </a:xfrm>
          <a:prstGeom prst="rect">
            <a:avLst/>
          </a:prstGeom>
        </p:spPr>
        <p:txBody>
          <a:bodyPr wrap="square">
            <a:spAutoFit/>
          </a:bodyPr>
          <a:lstStyle/>
          <a:p>
            <a:pPr marL="342900" indent="-342900">
              <a:buFont typeface="Wingdings" panose="05000000000000000000" pitchFamily="2" charset="2"/>
              <a:buChar char="ü"/>
            </a:pPr>
            <a:r>
              <a:rPr lang="fr-FR" sz="2400" dirty="0">
                <a:latin typeface="Arial" panose="020B0604020202020204" pitchFamily="34" charset="0"/>
                <a:ea typeface="Calibri" panose="020F0502020204030204" pitchFamily="34" charset="0"/>
              </a:rPr>
              <a:t>Une première méthode consistait à insuffler dans les </a:t>
            </a:r>
            <a:r>
              <a:rPr lang="fr-FR" sz="2400" b="1" dirty="0">
                <a:latin typeface="Arial" panose="020B0604020202020204" pitchFamily="34" charset="0"/>
                <a:ea typeface="Calibri" panose="020F0502020204030204" pitchFamily="34" charset="0"/>
              </a:rPr>
              <a:t>narines</a:t>
            </a:r>
            <a:r>
              <a:rPr lang="fr-FR" sz="2400" dirty="0">
                <a:latin typeface="Arial" panose="020B0604020202020204" pitchFamily="34" charset="0"/>
                <a:ea typeface="Calibri" panose="020F0502020204030204" pitchFamily="34" charset="0"/>
              </a:rPr>
              <a:t> une </a:t>
            </a:r>
            <a:r>
              <a:rPr lang="fr-FR" sz="2400" b="1" dirty="0">
                <a:solidFill>
                  <a:srgbClr val="C00000"/>
                </a:solidFill>
                <a:latin typeface="Arial" panose="020B0604020202020204" pitchFamily="34" charset="0"/>
                <a:ea typeface="Calibri" panose="020F0502020204030204" pitchFamily="34" charset="0"/>
              </a:rPr>
              <a:t>poudre de pustules</a:t>
            </a:r>
            <a:r>
              <a:rPr lang="fr-FR" sz="2400" dirty="0">
                <a:latin typeface="Arial" panose="020B0604020202020204" pitchFamily="34" charset="0"/>
                <a:ea typeface="Calibri" panose="020F0502020204030204" pitchFamily="34" charset="0"/>
              </a:rPr>
              <a:t>. </a:t>
            </a:r>
            <a:endParaRPr lang="fr-FR" sz="2400" dirty="0"/>
          </a:p>
        </p:txBody>
      </p:sp>
      <p:sp>
        <p:nvSpPr>
          <p:cNvPr id="7" name="Rectangle 6">
            <a:extLst>
              <a:ext uri="{FF2B5EF4-FFF2-40B4-BE49-F238E27FC236}">
                <a16:creationId xmlns="" xmlns:a16="http://schemas.microsoft.com/office/drawing/2014/main" id="{BA5FE7BA-9BE4-4AF0-8C1A-DE68CD982239}"/>
              </a:ext>
            </a:extLst>
          </p:cNvPr>
          <p:cNvSpPr/>
          <p:nvPr/>
        </p:nvSpPr>
        <p:spPr>
          <a:xfrm>
            <a:off x="1160582" y="4106819"/>
            <a:ext cx="7762949" cy="830997"/>
          </a:xfrm>
          <a:prstGeom prst="rect">
            <a:avLst/>
          </a:prstGeom>
        </p:spPr>
        <p:txBody>
          <a:bodyPr wrap="square">
            <a:spAutoFit/>
          </a:bodyPr>
          <a:lstStyle/>
          <a:p>
            <a:pPr marL="342900" indent="-342900">
              <a:buFont typeface="Wingdings" panose="05000000000000000000" pitchFamily="2" charset="2"/>
              <a:buChar char="ü"/>
            </a:pPr>
            <a:r>
              <a:rPr lang="fr-FR" sz="2400" dirty="0">
                <a:latin typeface="Arial" panose="020B0604020202020204" pitchFamily="34" charset="0"/>
                <a:ea typeface="Calibri" panose="020F0502020204030204" pitchFamily="34" charset="0"/>
              </a:rPr>
              <a:t>La deuxième procédait par insertion « </a:t>
            </a:r>
            <a:r>
              <a:rPr lang="fr-FR" sz="2400" b="1" dirty="0">
                <a:solidFill>
                  <a:srgbClr val="C00000"/>
                </a:solidFill>
                <a:latin typeface="Arial" panose="020B0604020202020204" pitchFamily="34" charset="0"/>
                <a:ea typeface="Calibri" panose="020F0502020204030204" pitchFamily="34" charset="0"/>
              </a:rPr>
              <a:t>inoculation</a:t>
            </a:r>
            <a:r>
              <a:rPr lang="fr-FR" sz="2400" dirty="0">
                <a:latin typeface="Arial" panose="020B0604020202020204" pitchFamily="34" charset="0"/>
                <a:ea typeface="Calibri" panose="020F0502020204030204" pitchFamily="34" charset="0"/>
              </a:rPr>
              <a:t> » de pus varioleux </a:t>
            </a:r>
            <a:r>
              <a:rPr lang="fr-FR" sz="2400" b="1" dirty="0">
                <a:latin typeface="Arial" panose="020B0604020202020204" pitchFamily="34" charset="0"/>
                <a:ea typeface="Calibri" panose="020F0502020204030204" pitchFamily="34" charset="0"/>
              </a:rPr>
              <a:t>sous la peau </a:t>
            </a:r>
            <a:r>
              <a:rPr lang="fr-FR" sz="2400" dirty="0">
                <a:latin typeface="Arial" panose="020B0604020202020204" pitchFamily="34" charset="0"/>
                <a:ea typeface="Calibri" panose="020F0502020204030204" pitchFamily="34" charset="0"/>
              </a:rPr>
              <a:t>avec une aiguille.</a:t>
            </a:r>
            <a:endParaRPr lang="fr-FR" sz="2400" dirty="0"/>
          </a:p>
        </p:txBody>
      </p:sp>
    </p:spTree>
    <p:extLst>
      <p:ext uri="{BB962C8B-B14F-4D97-AF65-F5344CB8AC3E}">
        <p14:creationId xmlns="" xmlns:p14="http://schemas.microsoft.com/office/powerpoint/2010/main" val="277044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8E384CA-2CCF-4BD5-A725-8127B062818B}"/>
              </a:ext>
            </a:extLst>
          </p:cNvPr>
          <p:cNvSpPr/>
          <p:nvPr/>
        </p:nvSpPr>
        <p:spPr>
          <a:xfrm>
            <a:off x="220507" y="125662"/>
            <a:ext cx="8703024" cy="553998"/>
          </a:xfrm>
          <a:prstGeom prst="rect">
            <a:avLst/>
          </a:prstGeom>
          <a:solidFill>
            <a:schemeClr val="accent6">
              <a:lumMod val="75000"/>
            </a:schemeClr>
          </a:solidFill>
        </p:spPr>
        <p:txBody>
          <a:bodyPr wrap="none" lIns="91440" tIns="45720" rIns="91440" bIns="45720">
            <a:spAutoFit/>
          </a:bodyPr>
          <a:lstStyle/>
          <a:p>
            <a:pPr algn="ct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2.1- Edouard Jenner et la vaccination antivariolique </a:t>
            </a:r>
            <a:r>
              <a:rPr lang="en-US" sz="2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a:t>
            </a:r>
            <a:endPar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0578A01E-3327-45A0-B1B8-E1F61E1784E5}"/>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20469" y="3281144"/>
            <a:ext cx="2912012" cy="3032536"/>
          </a:xfrm>
          <a:prstGeom prst="rect">
            <a:avLst/>
          </a:prstGeom>
        </p:spPr>
      </p:pic>
      <p:pic>
        <p:nvPicPr>
          <p:cNvPr id="6" name="Picture 5">
            <a:extLst>
              <a:ext uri="{FF2B5EF4-FFF2-40B4-BE49-F238E27FC236}">
                <a16:creationId xmlns="" xmlns:a16="http://schemas.microsoft.com/office/drawing/2014/main" id="{EDEE3D82-0628-4C38-8E29-BB0EBFD7E409}"/>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521537" y="3273946"/>
            <a:ext cx="5401994" cy="3032535"/>
          </a:xfrm>
          <a:prstGeom prst="rect">
            <a:avLst/>
          </a:prstGeom>
        </p:spPr>
      </p:pic>
      <p:sp>
        <p:nvSpPr>
          <p:cNvPr id="5" name="Rectangle 4">
            <a:extLst>
              <a:ext uri="{FF2B5EF4-FFF2-40B4-BE49-F238E27FC236}">
                <a16:creationId xmlns="" xmlns:a16="http://schemas.microsoft.com/office/drawing/2014/main" id="{D209320B-8D48-44AC-A61A-671368D6BB07}"/>
              </a:ext>
            </a:extLst>
          </p:cNvPr>
          <p:cNvSpPr/>
          <p:nvPr/>
        </p:nvSpPr>
        <p:spPr>
          <a:xfrm>
            <a:off x="0" y="1048754"/>
            <a:ext cx="8703024" cy="1200329"/>
          </a:xfrm>
          <a:prstGeom prst="rect">
            <a:avLst/>
          </a:prstGeom>
        </p:spPr>
        <p:txBody>
          <a:bodyPr wrap="square">
            <a:spAutoFit/>
          </a:bodyPr>
          <a:lstStyle/>
          <a:p>
            <a:pPr marL="285750" indent="-285750" algn="just">
              <a:buFont typeface="Wingdings" panose="05000000000000000000" pitchFamily="2" charset="2"/>
              <a:buChar char="Ø"/>
            </a:pPr>
            <a:r>
              <a:rPr lang="fr-FR" sz="2400" dirty="0">
                <a:latin typeface="Arial" panose="020B0604020202020204" pitchFamily="34" charset="0"/>
                <a:ea typeface="Calibri" panose="020F0502020204030204" pitchFamily="34" charset="0"/>
              </a:rPr>
              <a:t>En </a:t>
            </a:r>
            <a:r>
              <a:rPr lang="fr-FR" sz="2400" b="1" dirty="0">
                <a:solidFill>
                  <a:srgbClr val="C00000"/>
                </a:solidFill>
                <a:latin typeface="Arial" panose="020B0604020202020204" pitchFamily="34" charset="0"/>
                <a:ea typeface="Calibri" panose="020F0502020204030204" pitchFamily="34" charset="0"/>
              </a:rPr>
              <a:t>1796</a:t>
            </a:r>
            <a:r>
              <a:rPr lang="fr-FR" sz="2400" dirty="0">
                <a:latin typeface="Arial" panose="020B0604020202020204" pitchFamily="34" charset="0"/>
                <a:ea typeface="Calibri" panose="020F0502020204030204" pitchFamily="34" charset="0"/>
              </a:rPr>
              <a:t> : Edouard Jenner inocule une </a:t>
            </a:r>
            <a:r>
              <a:rPr lang="fr-FR" sz="2400" b="1" dirty="0">
                <a:solidFill>
                  <a:srgbClr val="C00000"/>
                </a:solidFill>
                <a:latin typeface="Arial" panose="020B0604020202020204" pitchFamily="34" charset="0"/>
                <a:ea typeface="Calibri" panose="020F0502020204030204" pitchFamily="34" charset="0"/>
              </a:rPr>
              <a:t>pustule bovine </a:t>
            </a:r>
            <a:r>
              <a:rPr lang="fr-FR" sz="2400" dirty="0">
                <a:latin typeface="Arial" panose="020B0604020202020204" pitchFamily="34" charset="0"/>
                <a:ea typeface="Calibri" panose="020F0502020204030204" pitchFamily="34" charset="0"/>
              </a:rPr>
              <a:t>(vache, </a:t>
            </a:r>
            <a:r>
              <a:rPr lang="fr-FR" sz="2400" dirty="0" err="1">
                <a:latin typeface="Arial" panose="020B0604020202020204" pitchFamily="34" charset="0"/>
                <a:ea typeface="Calibri" panose="020F0502020204030204" pitchFamily="34" charset="0"/>
              </a:rPr>
              <a:t>vacca</a:t>
            </a:r>
            <a:r>
              <a:rPr lang="fr-FR" sz="2400" dirty="0">
                <a:latin typeface="Arial" panose="020B0604020202020204" pitchFamily="34" charset="0"/>
                <a:ea typeface="Calibri" panose="020F0502020204030204" pitchFamily="34" charset="0"/>
              </a:rPr>
              <a:t> en latin, d’où vaccine et vaccination) conférant une </a:t>
            </a:r>
            <a:r>
              <a:rPr lang="fr-FR" sz="2400" b="1" dirty="0">
                <a:latin typeface="Arial" panose="020B0604020202020204" pitchFamily="34" charset="0"/>
                <a:ea typeface="Calibri" panose="020F0502020204030204" pitchFamily="34" charset="0"/>
              </a:rPr>
              <a:t>« immunité croisée </a:t>
            </a:r>
            <a:r>
              <a:rPr lang="fr-FR" sz="2400" dirty="0">
                <a:latin typeface="Arial" panose="020B0604020202020204" pitchFamily="34" charset="0"/>
                <a:ea typeface="Calibri" panose="020F0502020204030204" pitchFamily="34" charset="0"/>
              </a:rPr>
              <a:t>» contre la variole. </a:t>
            </a:r>
          </a:p>
        </p:txBody>
      </p:sp>
      <p:sp>
        <p:nvSpPr>
          <p:cNvPr id="3" name="Rectangle 2">
            <a:extLst>
              <a:ext uri="{FF2B5EF4-FFF2-40B4-BE49-F238E27FC236}">
                <a16:creationId xmlns="" xmlns:a16="http://schemas.microsoft.com/office/drawing/2014/main" id="{808D996D-48EE-4C17-AA10-0A2BDBFCE302}"/>
              </a:ext>
            </a:extLst>
          </p:cNvPr>
          <p:cNvSpPr/>
          <p:nvPr/>
        </p:nvSpPr>
        <p:spPr>
          <a:xfrm>
            <a:off x="5282212" y="6362113"/>
            <a:ext cx="1880643" cy="461665"/>
          </a:xfrm>
          <a:prstGeom prst="rect">
            <a:avLst/>
          </a:prstGeom>
          <a:solidFill>
            <a:srgbClr val="92D050"/>
          </a:solidFill>
        </p:spPr>
        <p:txBody>
          <a:bodyPr wrap="none">
            <a:spAutoFit/>
          </a:bodyPr>
          <a:lstStyle/>
          <a:p>
            <a:r>
              <a:rPr lang="fr-FR" sz="2400" dirty="0">
                <a:solidFill>
                  <a:srgbClr val="231F20"/>
                </a:solidFill>
                <a:latin typeface="Helvetica" panose="020B0604020202020204" pitchFamily="34" charset="0"/>
              </a:rPr>
              <a:t>14 mai 1796</a:t>
            </a:r>
            <a:endParaRPr lang="fr-FR" sz="2400" dirty="0"/>
          </a:p>
        </p:txBody>
      </p:sp>
      <p:sp>
        <p:nvSpPr>
          <p:cNvPr id="7" name="Arrow: Bent-Up 6">
            <a:extLst>
              <a:ext uri="{FF2B5EF4-FFF2-40B4-BE49-F238E27FC236}">
                <a16:creationId xmlns="" xmlns:a16="http://schemas.microsoft.com/office/drawing/2014/main" id="{7954537C-0C24-426C-A17E-D37B966C4C1E}"/>
              </a:ext>
            </a:extLst>
          </p:cNvPr>
          <p:cNvSpPr/>
          <p:nvPr/>
        </p:nvSpPr>
        <p:spPr>
          <a:xfrm rot="5400000">
            <a:off x="2802420" y="1868726"/>
            <a:ext cx="660122" cy="1420836"/>
          </a:xfrm>
          <a:prstGeom prst="bentUpArrow">
            <a:avLst>
              <a:gd name="adj1" fmla="val 25000"/>
              <a:gd name="adj2" fmla="val 30654"/>
              <a:gd name="adj3"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extBox 7">
            <a:extLst>
              <a:ext uri="{FF2B5EF4-FFF2-40B4-BE49-F238E27FC236}">
                <a16:creationId xmlns="" xmlns:a16="http://schemas.microsoft.com/office/drawing/2014/main" id="{BB3FE9C4-D400-426A-ABA1-CAFBEB83353E}"/>
              </a:ext>
            </a:extLst>
          </p:cNvPr>
          <p:cNvSpPr txBox="1"/>
          <p:nvPr/>
        </p:nvSpPr>
        <p:spPr>
          <a:xfrm>
            <a:off x="4064351" y="2447540"/>
            <a:ext cx="4316363" cy="461665"/>
          </a:xfrm>
          <a:prstGeom prst="rect">
            <a:avLst/>
          </a:prstGeom>
          <a:solidFill>
            <a:srgbClr val="002060"/>
          </a:solidFill>
        </p:spPr>
        <p:txBody>
          <a:bodyPr wrap="square" rtlCol="0">
            <a:spAutoFit/>
          </a:bodyPr>
          <a:lstStyle/>
          <a:p>
            <a:pPr algn="ctr"/>
            <a:r>
              <a:rPr lang="fr-FR" sz="2400" b="1" dirty="0">
                <a:solidFill>
                  <a:schemeClr val="bg1"/>
                </a:solidFill>
                <a:latin typeface="Arial" panose="020B0604020202020204" pitchFamily="34" charset="0"/>
                <a:cs typeface="Arial" panose="020B0604020202020204" pitchFamily="34" charset="0"/>
              </a:rPr>
              <a:t>Eradication de la maladie</a:t>
            </a:r>
          </a:p>
        </p:txBody>
      </p:sp>
    </p:spTree>
    <p:extLst>
      <p:ext uri="{BB962C8B-B14F-4D97-AF65-F5344CB8AC3E}">
        <p14:creationId xmlns="" xmlns:p14="http://schemas.microsoft.com/office/powerpoint/2010/main" val="211169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FB6D692-874B-463A-88C2-C780C3C2BA6A}"/>
              </a:ext>
            </a:extLst>
          </p:cNvPr>
          <p:cNvSpPr/>
          <p:nvPr/>
        </p:nvSpPr>
        <p:spPr>
          <a:xfrm>
            <a:off x="1981411" y="125662"/>
            <a:ext cx="5181227" cy="553998"/>
          </a:xfrm>
          <a:prstGeom prst="rect">
            <a:avLst/>
          </a:prstGeom>
          <a:solidFill>
            <a:schemeClr val="accent6">
              <a:lumMod val="75000"/>
            </a:schemeClr>
          </a:solidFill>
        </p:spPr>
        <p:txBody>
          <a:bodyPr wrap="none" lIns="91440" tIns="45720" rIns="91440" bIns="45720">
            <a:spAutoFit/>
          </a:bodyPr>
          <a:lstStyle/>
          <a:p>
            <a:pPr algn="ct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2.2- La vaccination </a:t>
            </a:r>
            <a:r>
              <a:rPr lang="en-US" sz="3000" b="0" cap="none" spc="0" dirty="0" err="1">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générique</a:t>
            </a:r>
            <a:r>
              <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200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a:t>
            </a:r>
            <a:endParaRPr lang="en-US" sz="3000" b="0" cap="none" spc="0" dirty="0">
              <a:ln w="0"/>
              <a:solidFill>
                <a:schemeClr val="bg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6553F54F-1E56-41C2-97D7-904A5D2F6D6D}"/>
              </a:ext>
            </a:extLst>
          </p:cNvPr>
          <p:cNvSpPr/>
          <p:nvPr/>
        </p:nvSpPr>
        <p:spPr>
          <a:xfrm>
            <a:off x="0" y="1494902"/>
            <a:ext cx="9144000" cy="2048318"/>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Arial" panose="020B0604020202020204" pitchFamily="34" charset="0"/>
              </a:rPr>
              <a:t>À la fin du XIXe siècle, avec le développement de la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microbiologie</a:t>
            </a:r>
            <a:r>
              <a:rPr lang="fr-FR" sz="2400" dirty="0">
                <a:latin typeface="Arial" panose="020B0604020202020204" pitchFamily="34" charset="0"/>
                <a:ea typeface="Calibri" panose="020F0502020204030204" pitchFamily="34" charset="0"/>
                <a:cs typeface="Arial" panose="020B0604020202020204" pitchFamily="34" charset="0"/>
              </a:rPr>
              <a:t>, il devient possible d’isoler chez les malades des </a:t>
            </a:r>
            <a:r>
              <a:rPr lang="fr-FR" sz="2400" b="1" dirty="0">
                <a:solidFill>
                  <a:srgbClr val="C00000"/>
                </a:solidFill>
                <a:latin typeface="Arial" panose="020B0604020202020204" pitchFamily="34" charset="0"/>
                <a:ea typeface="Calibri" panose="020F0502020204030204" pitchFamily="34" charset="0"/>
                <a:cs typeface="Arial" panose="020B0604020202020204" pitchFamily="34" charset="0"/>
              </a:rPr>
              <a:t>germes</a:t>
            </a:r>
            <a:r>
              <a:rPr lang="fr-FR" sz="2400" dirty="0">
                <a:latin typeface="Arial" panose="020B0604020202020204" pitchFamily="34" charset="0"/>
                <a:ea typeface="Calibri" panose="020F0502020204030204" pitchFamily="34" charset="0"/>
                <a:cs typeface="Arial" panose="020B0604020202020204" pitchFamily="34" charset="0"/>
              </a:rPr>
              <a:t>, de les cultiver et de les modifier en laboratoire, pour atténuer leur virulence et les inoculer à des fins </a:t>
            </a:r>
            <a:r>
              <a:rPr lang="fr-FR" sz="2400" b="1" i="1" dirty="0">
                <a:latin typeface="Arial" panose="020B0604020202020204" pitchFamily="34" charset="0"/>
                <a:ea typeface="Calibri" panose="020F0502020204030204" pitchFamily="34" charset="0"/>
                <a:cs typeface="Arial" panose="020B0604020202020204" pitchFamily="34" charset="0"/>
              </a:rPr>
              <a:t>prophylactiques</a:t>
            </a:r>
            <a:r>
              <a:rPr lang="fr-FR" sz="2400" dirty="0">
                <a:latin typeface="Arial" panose="020B0604020202020204" pitchFamily="34" charset="0"/>
                <a:ea typeface="Calibri" panose="020F0502020204030204" pitchFamily="34" charset="0"/>
                <a:cs typeface="Arial" panose="020B0604020202020204" pitchFamily="34" charset="0"/>
              </a:rPr>
              <a:t>.</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 xmlns:a16="http://schemas.microsoft.com/office/drawing/2014/main" id="{D044F0CE-CC5E-4E01-A680-D2CA8E9143AF}"/>
              </a:ext>
            </a:extLst>
          </p:cNvPr>
          <p:cNvSpPr/>
          <p:nvPr/>
        </p:nvSpPr>
        <p:spPr>
          <a:xfrm>
            <a:off x="-1" y="3980209"/>
            <a:ext cx="6246056" cy="1200329"/>
          </a:xfrm>
          <a:prstGeom prst="rect">
            <a:avLst/>
          </a:prstGeom>
        </p:spPr>
        <p:txBody>
          <a:bodyPr wrap="square">
            <a:spAutoFit/>
          </a:bodyPr>
          <a:lstStyle/>
          <a:p>
            <a:pPr marL="342900" indent="-342900">
              <a:buFont typeface="Wingdings" panose="05000000000000000000" pitchFamily="2" charset="2"/>
              <a:buChar char="Ø"/>
            </a:pPr>
            <a:r>
              <a:rPr lang="fr-FR" sz="2400" dirty="0">
                <a:latin typeface="Arial" panose="020B0604020202020204" pitchFamily="34" charset="0"/>
                <a:ea typeface="Calibri" panose="020F0502020204030204" pitchFamily="34" charset="0"/>
              </a:rPr>
              <a:t>En </a:t>
            </a:r>
            <a:r>
              <a:rPr lang="fr-FR" sz="2400" b="1" dirty="0">
                <a:latin typeface="Arial" panose="020B0604020202020204" pitchFamily="34" charset="0"/>
                <a:ea typeface="Calibri" panose="020F0502020204030204" pitchFamily="34" charset="0"/>
              </a:rPr>
              <a:t>1881</a:t>
            </a:r>
            <a:r>
              <a:rPr lang="fr-FR" sz="2400" dirty="0">
                <a:latin typeface="Arial" panose="020B0604020202020204" pitchFamily="34" charset="0"/>
                <a:ea typeface="Calibri" panose="020F0502020204030204" pitchFamily="34" charset="0"/>
              </a:rPr>
              <a:t>, </a:t>
            </a:r>
            <a:r>
              <a:rPr lang="fr-FR" sz="2400" b="1" dirty="0">
                <a:solidFill>
                  <a:srgbClr val="C00000"/>
                </a:solidFill>
                <a:latin typeface="Arial" panose="020B0604020202020204" pitchFamily="34" charset="0"/>
                <a:ea typeface="Calibri" panose="020F0502020204030204" pitchFamily="34" charset="0"/>
              </a:rPr>
              <a:t>Louis Pasteur </a:t>
            </a:r>
            <a:r>
              <a:rPr lang="fr-FR" sz="2400" dirty="0">
                <a:latin typeface="Arial" panose="020B0604020202020204" pitchFamily="34" charset="0"/>
                <a:ea typeface="Calibri" panose="020F0502020204030204" pitchFamily="34" charset="0"/>
              </a:rPr>
              <a:t>inventa le terme général de vaccin pour désigner les        «</a:t>
            </a:r>
            <a:r>
              <a:rPr lang="fr-FR" sz="2400" b="1" dirty="0">
                <a:solidFill>
                  <a:srgbClr val="C00000"/>
                </a:solidFill>
                <a:latin typeface="Arial" panose="020B0604020202020204" pitchFamily="34" charset="0"/>
                <a:ea typeface="Calibri" panose="020F0502020204030204" pitchFamily="34" charset="0"/>
              </a:rPr>
              <a:t>virus vaccins</a:t>
            </a:r>
            <a:r>
              <a:rPr lang="fr-FR" sz="2400" dirty="0">
                <a:latin typeface="Arial" panose="020B0604020202020204" pitchFamily="34" charset="0"/>
                <a:ea typeface="Calibri" panose="020F0502020204030204" pitchFamily="34" charset="0"/>
              </a:rPr>
              <a:t>» </a:t>
            </a:r>
            <a:r>
              <a:rPr lang="fr-FR" sz="2400" u="sng" dirty="0">
                <a:latin typeface="Arial" panose="020B0604020202020204" pitchFamily="34" charset="0"/>
                <a:ea typeface="Calibri" panose="020F0502020204030204" pitchFamily="34" charset="0"/>
              </a:rPr>
              <a:t>atténués artificiellement</a:t>
            </a:r>
            <a:r>
              <a:rPr lang="fr-FR" sz="2400" dirty="0">
                <a:latin typeface="Arial" panose="020B0604020202020204" pitchFamily="34" charset="0"/>
                <a:ea typeface="Calibri" panose="020F0502020204030204" pitchFamily="34" charset="0"/>
              </a:rPr>
              <a:t>. </a:t>
            </a:r>
            <a:endParaRPr lang="fr-FR" sz="2400" dirty="0"/>
          </a:p>
        </p:txBody>
      </p:sp>
      <p:sp>
        <p:nvSpPr>
          <p:cNvPr id="5" name="Rectangle 4">
            <a:extLst>
              <a:ext uri="{FF2B5EF4-FFF2-40B4-BE49-F238E27FC236}">
                <a16:creationId xmlns="" xmlns:a16="http://schemas.microsoft.com/office/drawing/2014/main" id="{31E1A731-8626-474B-A2AD-B7816701B9F8}"/>
              </a:ext>
            </a:extLst>
          </p:cNvPr>
          <p:cNvSpPr/>
          <p:nvPr/>
        </p:nvSpPr>
        <p:spPr>
          <a:xfrm>
            <a:off x="-1" y="5617527"/>
            <a:ext cx="5992838" cy="830997"/>
          </a:xfrm>
          <a:prstGeom prst="rect">
            <a:avLst/>
          </a:prstGeom>
        </p:spPr>
        <p:txBody>
          <a:bodyPr wrap="square">
            <a:spAutoFit/>
          </a:bodyPr>
          <a:lstStyle/>
          <a:p>
            <a:pPr marL="342900" indent="-342900">
              <a:buFont typeface="Wingdings" panose="05000000000000000000" pitchFamily="2" charset="2"/>
              <a:buChar char="Ø"/>
            </a:pPr>
            <a:r>
              <a:rPr lang="fr-FR" sz="2400" dirty="0">
                <a:latin typeface="Arial" panose="020B0604020202020204" pitchFamily="34" charset="0"/>
                <a:ea typeface="Calibri" panose="020F0502020204030204" pitchFamily="34" charset="0"/>
              </a:rPr>
              <a:t>En </a:t>
            </a:r>
            <a:r>
              <a:rPr lang="fr-FR" sz="2400" b="1" dirty="0">
                <a:latin typeface="Arial" panose="020B0604020202020204" pitchFamily="34" charset="0"/>
                <a:ea typeface="Calibri" panose="020F0502020204030204" pitchFamily="34" charset="0"/>
              </a:rPr>
              <a:t>1885</a:t>
            </a:r>
            <a:r>
              <a:rPr lang="fr-FR" sz="2400" dirty="0">
                <a:latin typeface="Arial" panose="020B0604020202020204" pitchFamily="34" charset="0"/>
                <a:ea typeface="Calibri" panose="020F0502020204030204" pitchFamily="34" charset="0"/>
              </a:rPr>
              <a:t>, le premier de la lignée, le vaccin contre la </a:t>
            </a:r>
            <a:r>
              <a:rPr lang="fr-FR" sz="2400" b="1" dirty="0">
                <a:solidFill>
                  <a:srgbClr val="C00000"/>
                </a:solidFill>
                <a:latin typeface="Arial" panose="020B0604020202020204" pitchFamily="34" charset="0"/>
                <a:ea typeface="Calibri" panose="020F0502020204030204" pitchFamily="34" charset="0"/>
              </a:rPr>
              <a:t>rage.</a:t>
            </a:r>
            <a:endParaRPr lang="fr-FR" sz="2400" dirty="0">
              <a:solidFill>
                <a:srgbClr val="C00000"/>
              </a:solidFill>
            </a:endParaRPr>
          </a:p>
        </p:txBody>
      </p:sp>
      <p:pic>
        <p:nvPicPr>
          <p:cNvPr id="7" name="Picture 6">
            <a:extLst>
              <a:ext uri="{FF2B5EF4-FFF2-40B4-BE49-F238E27FC236}">
                <a16:creationId xmlns="" xmlns:a16="http://schemas.microsoft.com/office/drawing/2014/main" id="{5BB748FA-F750-4C71-B089-043D0F379A5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246056" y="3543220"/>
            <a:ext cx="2686930" cy="3189118"/>
          </a:xfrm>
          <a:prstGeom prst="rect">
            <a:avLst/>
          </a:prstGeom>
        </p:spPr>
      </p:pic>
    </p:spTree>
    <p:extLst>
      <p:ext uri="{BB962C8B-B14F-4D97-AF65-F5344CB8AC3E}">
        <p14:creationId xmlns="" xmlns:p14="http://schemas.microsoft.com/office/powerpoint/2010/main" val="370715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TotalTime>
  <Words>1073</Words>
  <Application>Microsoft Office PowerPoint</Application>
  <PresentationFormat>Affichage à l'écran (4:3)</PresentationFormat>
  <Paragraphs>128</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Crypto-SAM</dc:creator>
  <cp:lastModifiedBy>bahi</cp:lastModifiedBy>
  <cp:revision>42</cp:revision>
  <dcterms:created xsi:type="dcterms:W3CDTF">2019-05-27T09:00:15Z</dcterms:created>
  <dcterms:modified xsi:type="dcterms:W3CDTF">2021-04-30T13:28:31Z</dcterms:modified>
</cp:coreProperties>
</file>