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1B2194C-256B-4239-9413-212F0D787F8D}" type="datetimeFigureOut">
              <a:rPr lang="fr-FR" smtClean="0"/>
              <a:pPr/>
              <a:t>09/03/2015</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30B5B6C-155A-443B-B68D-FE60EB7BE8D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1B2194C-256B-4239-9413-212F0D787F8D}" type="datetimeFigureOut">
              <a:rPr lang="fr-FR" smtClean="0"/>
              <a:pPr/>
              <a:t>09/03/2015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30B5B6C-155A-443B-B68D-FE60EB7BE8D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A1B2194C-256B-4239-9413-212F0D787F8D}" type="datetimeFigureOut">
              <a:rPr lang="fr-FR" smtClean="0"/>
              <a:pPr/>
              <a:t>09/03/2015</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30B5B6C-155A-443B-B68D-FE60EB7BE8D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1B2194C-256B-4239-9413-212F0D787F8D}" type="datetimeFigureOut">
              <a:rPr lang="fr-FR" smtClean="0"/>
              <a:pPr/>
              <a:t>09/03/2015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30B5B6C-155A-443B-B68D-FE60EB7BE8D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1B2194C-256B-4239-9413-212F0D787F8D}" type="datetimeFigureOut">
              <a:rPr lang="fr-FR" smtClean="0"/>
              <a:pPr/>
              <a:t>09/03/2015</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530B5B6C-155A-443B-B68D-FE60EB7BE8D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1B2194C-256B-4239-9413-212F0D787F8D}" type="datetimeFigureOut">
              <a:rPr lang="fr-FR" smtClean="0"/>
              <a:pPr/>
              <a:t>09/03/2015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30B5B6C-155A-443B-B68D-FE60EB7BE8D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1B2194C-256B-4239-9413-212F0D787F8D}" type="datetimeFigureOut">
              <a:rPr lang="fr-FR" smtClean="0"/>
              <a:pPr/>
              <a:t>09/03/2015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530B5B6C-155A-443B-B68D-FE60EB7BE8D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1B2194C-256B-4239-9413-212F0D787F8D}" type="datetimeFigureOut">
              <a:rPr lang="fr-FR" smtClean="0"/>
              <a:pPr/>
              <a:t>09/03/2015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530B5B6C-155A-443B-B68D-FE60EB7BE8D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1B2194C-256B-4239-9413-212F0D787F8D}" type="datetimeFigureOut">
              <a:rPr lang="fr-FR" smtClean="0"/>
              <a:pPr/>
              <a:t>09/03/2015</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530B5B6C-155A-443B-B68D-FE60EB7BE8D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1B2194C-256B-4239-9413-212F0D787F8D}" type="datetimeFigureOut">
              <a:rPr lang="fr-FR" smtClean="0"/>
              <a:pPr/>
              <a:t>09/03/2015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30B5B6C-155A-443B-B68D-FE60EB7BE8D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A1B2194C-256B-4239-9413-212F0D787F8D}" type="datetimeFigureOut">
              <a:rPr lang="fr-FR" smtClean="0"/>
              <a:pPr/>
              <a:t>09/03/2015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30B5B6C-155A-443B-B68D-FE60EB7BE8DF}"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1B2194C-256B-4239-9413-212F0D787F8D}" type="datetimeFigureOut">
              <a:rPr lang="fr-FR" smtClean="0"/>
              <a:pPr/>
              <a:t>09/03/2015</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30B5B6C-155A-443B-B68D-FE60EB7BE8D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ALGIES CRANIO-FACIALES</a:t>
            </a:r>
            <a:endParaRPr lang="fr-FR" dirty="0"/>
          </a:p>
        </p:txBody>
      </p:sp>
      <p:sp>
        <p:nvSpPr>
          <p:cNvPr id="3" name="Sous-titre 2"/>
          <p:cNvSpPr>
            <a:spLocks noGrp="1"/>
          </p:cNvSpPr>
          <p:nvPr>
            <p:ph type="subTitle" idx="1"/>
          </p:nvPr>
        </p:nvSpPr>
        <p:spPr/>
        <p:txBody>
          <a:bodyPr/>
          <a:lstStyle/>
          <a:p>
            <a:r>
              <a:rPr lang="fr-FR" dirty="0" err="1" smtClean="0"/>
              <a:t>S.Bourokba</a:t>
            </a:r>
            <a:endParaRPr lang="fr-FR" dirty="0" smtClean="0"/>
          </a:p>
          <a:p>
            <a:r>
              <a:rPr lang="fr-FR" dirty="0" smtClean="0"/>
              <a:t>Année universitaire 2014/2015</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nerf-optique-normal.jpg"/>
          <p:cNvPicPr>
            <a:picLocks noGrp="1" noChangeAspect="1"/>
          </p:cNvPicPr>
          <p:nvPr>
            <p:ph idx="1"/>
          </p:nvPr>
        </p:nvPicPr>
        <p:blipFill>
          <a:blip r:embed="rId2" cstate="print"/>
          <a:stretch>
            <a:fillRect/>
          </a:stretch>
        </p:blipFill>
        <p:spPr>
          <a:xfrm>
            <a:off x="0" y="0"/>
            <a:ext cx="4419600" cy="3644900"/>
          </a:xfrm>
        </p:spPr>
      </p:pic>
      <p:pic>
        <p:nvPicPr>
          <p:cNvPr id="5" name="Image 4" descr="figure48.jpg"/>
          <p:cNvPicPr>
            <a:picLocks noChangeAspect="1"/>
          </p:cNvPicPr>
          <p:nvPr/>
        </p:nvPicPr>
        <p:blipFill>
          <a:blip r:embed="rId3" cstate="print"/>
          <a:stretch>
            <a:fillRect/>
          </a:stretch>
        </p:blipFill>
        <p:spPr>
          <a:xfrm>
            <a:off x="4499992" y="3185592"/>
            <a:ext cx="4464496" cy="3672408"/>
          </a:xfrm>
          <a:prstGeom prst="rect">
            <a:avLst/>
          </a:prstGeom>
        </p:spPr>
      </p:pic>
      <p:sp>
        <p:nvSpPr>
          <p:cNvPr id="6" name="ZoneTexte 5"/>
          <p:cNvSpPr txBox="1"/>
          <p:nvPr/>
        </p:nvSpPr>
        <p:spPr>
          <a:xfrm>
            <a:off x="467544" y="4221088"/>
            <a:ext cx="3888432" cy="1754326"/>
          </a:xfrm>
          <a:prstGeom prst="rect">
            <a:avLst/>
          </a:prstGeom>
          <a:noFill/>
        </p:spPr>
        <p:txBody>
          <a:bodyPr wrap="square" rtlCol="0">
            <a:spAutoFit/>
          </a:bodyPr>
          <a:lstStyle/>
          <a:p>
            <a:r>
              <a:rPr lang="fr-FR" dirty="0" smtClean="0"/>
              <a:t>Papille normale</a:t>
            </a:r>
          </a:p>
          <a:p>
            <a:endParaRPr lang="fr-FR" dirty="0"/>
          </a:p>
          <a:p>
            <a:endParaRPr lang="fr-FR" dirty="0" smtClean="0"/>
          </a:p>
          <a:p>
            <a:endParaRPr lang="fr-FR" dirty="0"/>
          </a:p>
          <a:p>
            <a:endParaRPr lang="fr-FR" dirty="0" smtClean="0"/>
          </a:p>
          <a:p>
            <a:r>
              <a:rPr lang="fr-FR" dirty="0" smtClean="0"/>
              <a:t>Œdème papillaire</a:t>
            </a:r>
            <a:endParaRPr lang="fr-FR" dirty="0"/>
          </a:p>
        </p:txBody>
      </p:sp>
      <p:sp>
        <p:nvSpPr>
          <p:cNvPr id="7" name="Flèche vers le haut 6"/>
          <p:cNvSpPr/>
          <p:nvPr/>
        </p:nvSpPr>
        <p:spPr>
          <a:xfrm>
            <a:off x="1187624" y="3717032"/>
            <a:ext cx="144016" cy="5040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2483768" y="5733256"/>
            <a:ext cx="180020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79512" y="6351711"/>
            <a:ext cx="3744416" cy="461665"/>
          </a:xfrm>
          <a:prstGeom prst="rect">
            <a:avLst/>
          </a:prstGeom>
          <a:noFill/>
        </p:spPr>
        <p:txBody>
          <a:bodyPr wrap="square" rtlCol="0">
            <a:spAutoFit/>
          </a:bodyPr>
          <a:lstStyle/>
          <a:p>
            <a:r>
              <a:rPr lang="fr-FR" sz="1200" dirty="0" smtClean="0"/>
              <a:t>http://www.leglaucome.fr/wp-content/uploads/2010/11/nerf-optique-normal.jpg</a:t>
            </a:r>
            <a:endParaRPr lang="fr-FR"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HIC (5)</a:t>
            </a:r>
            <a:endParaRPr lang="fr-FR" dirty="0"/>
          </a:p>
        </p:txBody>
      </p:sp>
      <p:sp>
        <p:nvSpPr>
          <p:cNvPr id="3" name="Espace réservé du contenu 2"/>
          <p:cNvSpPr>
            <a:spLocks noGrp="1"/>
          </p:cNvSpPr>
          <p:nvPr>
            <p:ph idx="1"/>
          </p:nvPr>
        </p:nvSpPr>
        <p:spPr/>
        <p:txBody>
          <a:bodyPr/>
          <a:lstStyle/>
          <a:p>
            <a:pPr fontAlgn="t">
              <a:buClr>
                <a:schemeClr val="accent2"/>
              </a:buClr>
            </a:pPr>
            <a:r>
              <a:rPr lang="fr-FR" b="1" dirty="0" smtClean="0"/>
              <a:t>D'autres signes </a:t>
            </a:r>
            <a:r>
              <a:rPr lang="fr-FR" dirty="0" smtClean="0"/>
              <a:t>peuvent exister, témoignant</a:t>
            </a:r>
          </a:p>
          <a:p>
            <a:pPr fontAlgn="t">
              <a:buClr>
                <a:schemeClr val="accent2"/>
              </a:buClr>
              <a:buNone/>
            </a:pPr>
            <a:endParaRPr lang="fr-FR" dirty="0" smtClean="0"/>
          </a:p>
          <a:p>
            <a:pPr lvl="1" fontAlgn="t">
              <a:buClr>
                <a:schemeClr val="accent2"/>
              </a:buClr>
            </a:pPr>
            <a:r>
              <a:rPr lang="fr-FR" dirty="0" smtClean="0">
                <a:solidFill>
                  <a:schemeClr val="tx1"/>
                </a:solidFill>
              </a:rPr>
              <a:t>soit d'un engagement temporal :</a:t>
            </a:r>
          </a:p>
          <a:p>
            <a:pPr lvl="2" fontAlgn="t">
              <a:buClr>
                <a:schemeClr val="accent2"/>
              </a:buClr>
            </a:pPr>
            <a:r>
              <a:rPr lang="fr-FR" dirty="0" smtClean="0"/>
              <a:t>mydriase d'abord réactive puis </a:t>
            </a:r>
            <a:r>
              <a:rPr lang="fr-FR" dirty="0" err="1" smtClean="0"/>
              <a:t>aréactive</a:t>
            </a:r>
            <a:r>
              <a:rPr lang="fr-FR" dirty="0" smtClean="0"/>
              <a:t> à la lumière,</a:t>
            </a:r>
          </a:p>
          <a:p>
            <a:pPr lvl="2" fontAlgn="t">
              <a:buClr>
                <a:schemeClr val="accent2"/>
              </a:buClr>
            </a:pPr>
            <a:r>
              <a:rPr lang="fr-FR" dirty="0" smtClean="0"/>
              <a:t>troubles de la vigilance : depuis la somnolence avec bâillements, jusqu'au coma.</a:t>
            </a:r>
          </a:p>
          <a:p>
            <a:pPr lvl="2" fontAlgn="t">
              <a:buClr>
                <a:schemeClr val="accent2"/>
              </a:buClr>
              <a:buNone/>
            </a:pPr>
            <a:endParaRPr lang="fr-FR" dirty="0" smtClean="0"/>
          </a:p>
          <a:p>
            <a:pPr lvl="1" fontAlgn="t">
              <a:buClr>
                <a:schemeClr val="accent2"/>
              </a:buClr>
            </a:pPr>
            <a:r>
              <a:rPr lang="fr-FR" dirty="0" smtClean="0">
                <a:solidFill>
                  <a:schemeClr val="tx1"/>
                </a:solidFill>
              </a:rPr>
              <a:t>soit de la lésion causale :</a:t>
            </a:r>
          </a:p>
          <a:p>
            <a:pPr lvl="2" fontAlgn="t">
              <a:buClr>
                <a:schemeClr val="accent2"/>
              </a:buClr>
            </a:pPr>
            <a:r>
              <a:rPr lang="fr-FR" dirty="0" smtClean="0"/>
              <a:t>signes déficitaires (hémiparésie, aphasie, hémianopsie)</a:t>
            </a:r>
          </a:p>
          <a:p>
            <a:pPr lvl="2" fontAlgn="t">
              <a:buClr>
                <a:schemeClr val="accent2"/>
              </a:buClr>
            </a:pPr>
            <a:r>
              <a:rPr lang="fr-FR" dirty="0" smtClean="0"/>
              <a:t>crises d'épilepsie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HIC (6)</a:t>
            </a:r>
            <a:endParaRPr lang="fr-FR" dirty="0"/>
          </a:p>
        </p:txBody>
      </p:sp>
      <p:sp>
        <p:nvSpPr>
          <p:cNvPr id="3" name="Espace réservé du contenu 2"/>
          <p:cNvSpPr>
            <a:spLocks noGrp="1"/>
          </p:cNvSpPr>
          <p:nvPr>
            <p:ph idx="1"/>
          </p:nvPr>
        </p:nvSpPr>
        <p:spPr/>
        <p:txBody>
          <a:bodyPr>
            <a:normAutofit/>
          </a:bodyPr>
          <a:lstStyle/>
          <a:p>
            <a:pPr marL="514350" indent="-514350">
              <a:buFont typeface="+mj-lt"/>
              <a:buAutoNum type="arabicPeriod" startAt="3"/>
            </a:pPr>
            <a:r>
              <a:rPr lang="fr-FR" dirty="0" smtClean="0"/>
              <a:t>Examens complémentaires:</a:t>
            </a:r>
          </a:p>
          <a:p>
            <a:pPr marL="514350" indent="-514350">
              <a:buNone/>
            </a:pPr>
            <a:r>
              <a:rPr lang="fr-FR" sz="2100" dirty="0" smtClean="0"/>
              <a:t>L'imagerie cérébrale (scanner ou IRM) montre la lésion causale et ses conséquences :</a:t>
            </a:r>
            <a:r>
              <a:rPr lang="fr-FR" sz="2100" b="1" dirty="0" smtClean="0"/>
              <a:t> </a:t>
            </a:r>
          </a:p>
          <a:p>
            <a:pPr marL="514350" indent="-514350"/>
            <a:r>
              <a:rPr lang="fr-FR" sz="2100" b="1" dirty="0" smtClean="0"/>
              <a:t>effet de masse</a:t>
            </a:r>
            <a:r>
              <a:rPr lang="fr-FR" sz="2100" dirty="0" smtClean="0"/>
              <a:t>(engagement sous la faux du cerveau, déplacement de la ligne médiane, effacement des sillons et des ventricules, engagement temporal sur les coupes coronales). </a:t>
            </a:r>
          </a:p>
          <a:p>
            <a:pPr marL="514350" indent="-514350"/>
            <a:endParaRPr lang="fr-FR" sz="2100" dirty="0" smtClean="0"/>
          </a:p>
          <a:p>
            <a:pPr marL="514350" indent="-514350"/>
            <a:r>
              <a:rPr lang="fr-FR" sz="2100" dirty="0" smtClean="0"/>
              <a:t>Il s'agit parfois d'une hydrocéphalie aigue (dilatation des ventricules lorsqu'une lésion fait obstacle à l'écoulement du liquide céphalo-rachidien).</a:t>
            </a:r>
            <a:endParaRPr lang="fr-FR" sz="2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MIGRAINE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La migraine est la cause la plus fréquente de céphalées (on estime que 12% de la population en souffre).</a:t>
            </a:r>
          </a:p>
          <a:p>
            <a:r>
              <a:rPr lang="fr-FR" dirty="0" smtClean="0"/>
              <a:t> Son étiologie est multifactorielle et encore mal connue (composantes génétique, hormonale, alimentaire, psychique) et sa physiopathologie est complexe (la douleur est liée à une vasodilatation du territoire de l'artère carotide externe)</a:t>
            </a:r>
          </a:p>
          <a:p>
            <a:r>
              <a:rPr lang="fr-FR" dirty="0" smtClean="0"/>
              <a:t>Les céphalées évoluent par </a:t>
            </a:r>
            <a:r>
              <a:rPr lang="fr-FR" b="1" dirty="0" smtClean="0"/>
              <a:t>crises,</a:t>
            </a:r>
            <a:r>
              <a:rPr lang="fr-FR" dirty="0" smtClean="0"/>
              <a:t> entre lesquelles le malade ne souffre pas.</a:t>
            </a:r>
          </a:p>
          <a:p>
            <a:r>
              <a:rPr lang="fr-FR" dirty="0" smtClean="0"/>
              <a:t>On distingue la migraine sans aura et la migraine avec aura.</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a:r>
              <a:rPr lang="fr-FR" dirty="0" smtClean="0"/>
              <a:t>MIGRAINE (2)</a:t>
            </a:r>
            <a:endParaRPr lang="fr-FR" dirty="0"/>
          </a:p>
        </p:txBody>
      </p:sp>
      <p:sp>
        <p:nvSpPr>
          <p:cNvPr id="3" name="Espace réservé du contenu 2"/>
          <p:cNvSpPr>
            <a:spLocks noGrp="1"/>
          </p:cNvSpPr>
          <p:nvPr>
            <p:ph idx="1"/>
          </p:nvPr>
        </p:nvSpPr>
        <p:spPr>
          <a:xfrm>
            <a:off x="457200" y="1609416"/>
            <a:ext cx="7239000" cy="4987936"/>
          </a:xfrm>
        </p:spPr>
        <p:txBody>
          <a:bodyPr>
            <a:normAutofit fontScale="92500" lnSpcReduction="10000"/>
          </a:bodyPr>
          <a:lstStyle/>
          <a:p>
            <a:pPr marL="514350" indent="-514350">
              <a:buFont typeface="+mj-lt"/>
              <a:buAutoNum type="arabicPeriod"/>
            </a:pPr>
            <a:r>
              <a:rPr lang="fr-FR" dirty="0" smtClean="0"/>
              <a:t>MIGRAINE SANS AURA:</a:t>
            </a:r>
          </a:p>
          <a:p>
            <a:r>
              <a:rPr lang="fr-FR" dirty="0" smtClean="0"/>
              <a:t>C'est un diagnostic d'interrogatoire, visant à recueillir les critères diagnostiques internationaux, qui exigent :</a:t>
            </a:r>
          </a:p>
          <a:p>
            <a:pPr fontAlgn="t"/>
            <a:r>
              <a:rPr lang="fr-FR" dirty="0" smtClean="0"/>
              <a:t>Au moins 5 crises céphalalgiques durant chacune de 4 à 72 heures avec au moins 2 des 4 caractéristiques suivantes :</a:t>
            </a:r>
          </a:p>
          <a:p>
            <a:pPr lvl="1" fontAlgn="t">
              <a:buClr>
                <a:schemeClr val="accent2"/>
              </a:buClr>
              <a:buFont typeface="Arial" pitchFamily="34" charset="0"/>
              <a:buChar char="•"/>
            </a:pPr>
            <a:r>
              <a:rPr lang="fr-FR" dirty="0" smtClean="0">
                <a:solidFill>
                  <a:schemeClr val="tx1"/>
                </a:solidFill>
              </a:rPr>
              <a:t>Topographie unilatérale (le mot « migraine » vient de « hémicrânie »)</a:t>
            </a:r>
          </a:p>
          <a:p>
            <a:pPr lvl="1" fontAlgn="t">
              <a:buClr>
                <a:schemeClr val="accent2"/>
              </a:buClr>
              <a:buFont typeface="Arial" pitchFamily="34" charset="0"/>
              <a:buChar char="•"/>
            </a:pPr>
            <a:r>
              <a:rPr lang="fr-FR" dirty="0" err="1" smtClean="0">
                <a:solidFill>
                  <a:schemeClr val="tx1"/>
                </a:solidFill>
              </a:rPr>
              <a:t>Pulsatilité</a:t>
            </a:r>
            <a:r>
              <a:rPr lang="fr-FR" dirty="0" smtClean="0">
                <a:solidFill>
                  <a:schemeClr val="tx1"/>
                </a:solidFill>
              </a:rPr>
              <a:t> (la douleur est battante comme le pouls)</a:t>
            </a:r>
          </a:p>
          <a:p>
            <a:pPr lvl="1" fontAlgn="t">
              <a:buClr>
                <a:schemeClr val="accent2"/>
              </a:buClr>
              <a:buFont typeface="Arial" pitchFamily="34" charset="0"/>
              <a:buChar char="•"/>
            </a:pPr>
            <a:r>
              <a:rPr lang="fr-FR" dirty="0" smtClean="0">
                <a:solidFill>
                  <a:schemeClr val="tx1"/>
                </a:solidFill>
              </a:rPr>
              <a:t>Intensité modérée à sévère, gênant ou empêchant les activités quotidiennes</a:t>
            </a:r>
          </a:p>
          <a:p>
            <a:pPr lvl="1" fontAlgn="t">
              <a:buClr>
                <a:schemeClr val="accent2"/>
              </a:buClr>
              <a:buFont typeface="Arial" pitchFamily="34" charset="0"/>
              <a:buChar char="•"/>
            </a:pPr>
            <a:r>
              <a:rPr lang="fr-FR" dirty="0" smtClean="0">
                <a:solidFill>
                  <a:schemeClr val="tx1"/>
                </a:solidFill>
              </a:rPr>
              <a:t>Aggravation par la marche ou toute autre activité physique habituelle</a:t>
            </a:r>
          </a:p>
          <a:p>
            <a:pPr marL="514350" indent="-514350"/>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MIGRAINE (3)</a:t>
            </a:r>
            <a:endParaRPr lang="fr-FR" dirty="0"/>
          </a:p>
        </p:txBody>
      </p:sp>
      <p:sp>
        <p:nvSpPr>
          <p:cNvPr id="3" name="Espace réservé du contenu 2"/>
          <p:cNvSpPr>
            <a:spLocks noGrp="1"/>
          </p:cNvSpPr>
          <p:nvPr>
            <p:ph idx="1"/>
          </p:nvPr>
        </p:nvSpPr>
        <p:spPr/>
        <p:txBody>
          <a:bodyPr/>
          <a:lstStyle/>
          <a:p>
            <a:pPr fontAlgn="t"/>
            <a:r>
              <a:rPr lang="fr-FR" dirty="0" smtClean="0"/>
              <a:t>Durant la céphalée, au moins un des deux symptômes suivants survient :</a:t>
            </a:r>
          </a:p>
          <a:p>
            <a:pPr lvl="1" fontAlgn="t">
              <a:buClr>
                <a:schemeClr val="accent2"/>
              </a:buClr>
              <a:buFont typeface="Arial" pitchFamily="34" charset="0"/>
              <a:buChar char="•"/>
            </a:pPr>
            <a:r>
              <a:rPr lang="fr-FR" dirty="0" smtClean="0">
                <a:solidFill>
                  <a:schemeClr val="tx1"/>
                </a:solidFill>
              </a:rPr>
              <a:t>Photophobie et </a:t>
            </a:r>
            <a:r>
              <a:rPr lang="fr-FR" dirty="0" err="1" smtClean="0">
                <a:solidFill>
                  <a:schemeClr val="tx1"/>
                </a:solidFill>
              </a:rPr>
              <a:t>phonophobie</a:t>
            </a:r>
            <a:endParaRPr lang="fr-FR" dirty="0" smtClean="0">
              <a:solidFill>
                <a:schemeClr val="tx1"/>
              </a:solidFill>
            </a:endParaRPr>
          </a:p>
          <a:p>
            <a:pPr lvl="1" fontAlgn="t">
              <a:buClr>
                <a:schemeClr val="accent2"/>
              </a:buClr>
              <a:buFont typeface="Arial" pitchFamily="34" charset="0"/>
              <a:buChar char="•"/>
            </a:pPr>
            <a:r>
              <a:rPr lang="fr-FR" dirty="0" smtClean="0">
                <a:solidFill>
                  <a:schemeClr val="tx1"/>
                </a:solidFill>
              </a:rPr>
              <a:t>Nausées et/ou vomissements</a:t>
            </a:r>
          </a:p>
          <a:p>
            <a:r>
              <a:rPr lang="fr-FR" dirty="0" smtClean="0"/>
              <a:t>De sorte que le malade, dans les cas typiques, raconte qu'il doit interrompre ses activités et s'allonger dans l'obscurité, à l'abri du bruit.</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MIGRAINE (4)</a:t>
            </a:r>
            <a:endParaRPr lang="fr-FR" dirty="0"/>
          </a:p>
        </p:txBody>
      </p:sp>
      <p:sp>
        <p:nvSpPr>
          <p:cNvPr id="3" name="Espace réservé du contenu 2"/>
          <p:cNvSpPr>
            <a:spLocks noGrp="1"/>
          </p:cNvSpPr>
          <p:nvPr>
            <p:ph idx="1"/>
          </p:nvPr>
        </p:nvSpPr>
        <p:spPr>
          <a:xfrm>
            <a:off x="457200" y="1609416"/>
            <a:ext cx="7643192" cy="5059944"/>
          </a:xfrm>
        </p:spPr>
        <p:txBody>
          <a:bodyPr>
            <a:normAutofit fontScale="85000" lnSpcReduction="20000"/>
          </a:bodyPr>
          <a:lstStyle/>
          <a:p>
            <a:pPr marL="514350" indent="-514350">
              <a:buFont typeface="+mj-lt"/>
              <a:buAutoNum type="arabicPeriod" startAt="2"/>
            </a:pPr>
            <a:r>
              <a:rPr lang="fr-FR" dirty="0" smtClean="0"/>
              <a:t>Migraine avec aura:</a:t>
            </a:r>
          </a:p>
          <a:p>
            <a:pPr fontAlgn="t"/>
            <a:r>
              <a:rPr lang="fr-FR" dirty="0" smtClean="0"/>
              <a:t>L'aura migraineuse est définie par un déficit neurologique focal de physiopathologie mal connue.</a:t>
            </a:r>
          </a:p>
          <a:p>
            <a:pPr fontAlgn="t"/>
            <a:r>
              <a:rPr lang="fr-FR" dirty="0" smtClean="0"/>
              <a:t>Cette symptomatologie s'installe de façon progressive, en quelques minutes, et dure moins de 60 minutes. Plusieurs déficits peuvent se succéder.</a:t>
            </a:r>
          </a:p>
          <a:p>
            <a:pPr fontAlgn="t"/>
            <a:r>
              <a:rPr lang="fr-FR" dirty="0" smtClean="0"/>
              <a:t>L'aura la plus fréquente est ophtalmique, réalisant un scotome (amputation du champ visuel) </a:t>
            </a:r>
            <a:r>
              <a:rPr lang="fr-FR" dirty="0" err="1" smtClean="0"/>
              <a:t>hémianopsique</a:t>
            </a:r>
            <a:r>
              <a:rPr lang="fr-FR" dirty="0" smtClean="0"/>
              <a:t> latéral homonyme (ou </a:t>
            </a:r>
            <a:r>
              <a:rPr lang="fr-FR" dirty="0" err="1" smtClean="0"/>
              <a:t>quadranopsique</a:t>
            </a:r>
            <a:r>
              <a:rPr lang="fr-FR" dirty="0" smtClean="0"/>
              <a:t>), avec parfois des scintillements ou des flashs lumineux. C'est la migraine ophtalmique (où les troubles peuvent être monoculaires).</a:t>
            </a:r>
          </a:p>
          <a:p>
            <a:pPr fontAlgn="t"/>
            <a:r>
              <a:rPr lang="fr-FR" dirty="0" smtClean="0"/>
              <a:t>D'autres déficits peuvent s'observer (ou succéder au trouble visuel) : paresthésies, aphasie</a:t>
            </a:r>
          </a:p>
          <a:p>
            <a:pPr fontAlgn="t"/>
            <a:r>
              <a:rPr lang="fr-FR" dirty="0" smtClean="0"/>
              <a:t>Les céphalées secondaires à l'aura (ou, plus rarement, synchrones) ont les caractéristiques d'une céphalée migraineuse.</a:t>
            </a:r>
          </a:p>
          <a:p>
            <a:pPr marL="514350" indent="-514350">
              <a:buNone/>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CEPHALEE DE TENSION</a:t>
            </a:r>
            <a:endParaRPr lang="fr-FR" dirty="0"/>
          </a:p>
        </p:txBody>
      </p:sp>
      <p:sp>
        <p:nvSpPr>
          <p:cNvPr id="3" name="Espace réservé du contenu 2"/>
          <p:cNvSpPr>
            <a:spLocks noGrp="1"/>
          </p:cNvSpPr>
          <p:nvPr>
            <p:ph idx="1"/>
          </p:nvPr>
        </p:nvSpPr>
        <p:spPr>
          <a:xfrm>
            <a:off x="457200" y="1609416"/>
            <a:ext cx="7715200" cy="5059944"/>
          </a:xfrm>
        </p:spPr>
        <p:txBody>
          <a:bodyPr>
            <a:normAutofit fontScale="92500" lnSpcReduction="20000"/>
          </a:bodyPr>
          <a:lstStyle/>
          <a:p>
            <a:r>
              <a:rPr lang="fr-FR" dirty="0" smtClean="0"/>
              <a:t>Leur </a:t>
            </a:r>
            <a:r>
              <a:rPr lang="fr-FR" dirty="0" err="1" smtClean="0"/>
              <a:t>étiopathogénie</a:t>
            </a:r>
            <a:r>
              <a:rPr lang="fr-FR" dirty="0" smtClean="0"/>
              <a:t> est mal connue. Une composante psychologique est très souvent identifiable</a:t>
            </a:r>
          </a:p>
          <a:p>
            <a:pPr fontAlgn="t"/>
            <a:r>
              <a:rPr lang="fr-FR" dirty="0" smtClean="0"/>
              <a:t>Les critères diagnostiques internationaux les opposent point par point aux migraines :</a:t>
            </a:r>
          </a:p>
          <a:p>
            <a:pPr lvl="1" fontAlgn="t">
              <a:buClr>
                <a:schemeClr val="accent2"/>
              </a:buClr>
            </a:pPr>
            <a:r>
              <a:rPr lang="fr-FR" dirty="0" smtClean="0">
                <a:solidFill>
                  <a:schemeClr val="tx1"/>
                </a:solidFill>
              </a:rPr>
              <a:t>Au moins 2 critères parmi les 4 suivants :</a:t>
            </a:r>
          </a:p>
          <a:p>
            <a:pPr lvl="2" fontAlgn="t">
              <a:buClr>
                <a:schemeClr val="accent2"/>
              </a:buClr>
            </a:pPr>
            <a:r>
              <a:rPr lang="fr-FR" dirty="0" smtClean="0"/>
              <a:t>Douleur à type de pression pesanteur (non pulsatile),</a:t>
            </a:r>
          </a:p>
          <a:p>
            <a:pPr lvl="2" fontAlgn="t">
              <a:buClr>
                <a:schemeClr val="accent2"/>
              </a:buClr>
            </a:pPr>
            <a:r>
              <a:rPr lang="fr-FR" dirty="0" smtClean="0"/>
              <a:t>Intensité légère à modérée, gênant mais n'empêchant pas les activités</a:t>
            </a:r>
          </a:p>
          <a:p>
            <a:pPr lvl="2" fontAlgn="t">
              <a:buClr>
                <a:schemeClr val="accent2"/>
              </a:buClr>
            </a:pPr>
            <a:r>
              <a:rPr lang="fr-FR" dirty="0" smtClean="0"/>
              <a:t>Topographie bilatérale, souvent postérieure (nuque, occiput)</a:t>
            </a:r>
          </a:p>
          <a:p>
            <a:pPr lvl="2" fontAlgn="t">
              <a:buClr>
                <a:schemeClr val="accent2"/>
              </a:buClr>
            </a:pPr>
            <a:r>
              <a:rPr lang="fr-FR" dirty="0" smtClean="0"/>
              <a:t>Pas d'aggravation par la marche</a:t>
            </a:r>
          </a:p>
          <a:p>
            <a:pPr lvl="1" fontAlgn="t">
              <a:buClr>
                <a:schemeClr val="accent2"/>
              </a:buClr>
            </a:pPr>
            <a:r>
              <a:rPr lang="fr-FR" dirty="0" smtClean="0">
                <a:solidFill>
                  <a:schemeClr val="tx1"/>
                </a:solidFill>
              </a:rPr>
              <a:t>Absence de :</a:t>
            </a:r>
          </a:p>
          <a:p>
            <a:pPr lvl="2" fontAlgn="t">
              <a:buClr>
                <a:schemeClr val="accent2"/>
              </a:buClr>
            </a:pPr>
            <a:r>
              <a:rPr lang="fr-FR" dirty="0" smtClean="0"/>
              <a:t>Nausées ou vomissements</a:t>
            </a:r>
          </a:p>
          <a:p>
            <a:pPr lvl="2" fontAlgn="t">
              <a:buClr>
                <a:schemeClr val="accent2"/>
              </a:buClr>
            </a:pPr>
            <a:r>
              <a:rPr lang="fr-FR" dirty="0" smtClean="0"/>
              <a:t>Photo </a:t>
            </a:r>
            <a:r>
              <a:rPr lang="fr-FR" dirty="0" err="1" smtClean="0"/>
              <a:t>phonophobie</a:t>
            </a:r>
            <a:endParaRPr lang="fr-FR" dirty="0" smtClean="0"/>
          </a:p>
          <a:p>
            <a:pPr fontAlgn="t"/>
            <a:r>
              <a:rPr lang="fr-FR" dirty="0" smtClean="0"/>
              <a:t>Elles peuvent être permanentes, quotidiennes </a:t>
            </a:r>
            <a:br>
              <a:rPr lang="fr-FR" dirty="0" smtClean="0"/>
            </a:br>
            <a:r>
              <a:rPr lang="fr-FR" dirty="0" smtClean="0"/>
              <a:t>ou épisodiques, durant de 30 minutes à 7 jours.</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ALGIES FACIALES</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t>Névralgie du trijumeau</a:t>
            </a:r>
          </a:p>
          <a:p>
            <a:pPr marL="514350" indent="-514350">
              <a:buFont typeface="+mj-lt"/>
              <a:buAutoNum type="arabicPeriod"/>
            </a:pPr>
            <a:r>
              <a:rPr lang="fr-FR" dirty="0" smtClean="0"/>
              <a:t>Algie vasculaire de la face</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NEVRALGIE DU TRIJUMEAU</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se manifeste par une douleur </a:t>
            </a:r>
            <a:r>
              <a:rPr lang="fr-FR" b="1" dirty="0" smtClean="0"/>
              <a:t> fulgurante</a:t>
            </a:r>
            <a:r>
              <a:rPr lang="fr-FR" dirty="0" smtClean="0"/>
              <a:t>, survenant par </a:t>
            </a:r>
            <a:r>
              <a:rPr lang="fr-FR" b="1" dirty="0" smtClean="0"/>
              <a:t>décharges électriques</a:t>
            </a:r>
            <a:r>
              <a:rPr lang="fr-FR" dirty="0" smtClean="0"/>
              <a:t> qui sont souvent d'une intensité atroce, survenant en salves de quelques secondes.</a:t>
            </a:r>
          </a:p>
          <a:p>
            <a:pPr fontAlgn="t"/>
            <a:r>
              <a:rPr lang="fr-FR" dirty="0" smtClean="0"/>
              <a:t>qui peut être déclenchée par la parole, la mastication, le brossage des dents ou le simple contact par effleurement d'une </a:t>
            </a:r>
            <a:r>
              <a:rPr lang="fr-FR" b="1" dirty="0" smtClean="0"/>
              <a:t>zone gâchette</a:t>
            </a:r>
            <a:r>
              <a:rPr lang="fr-FR" dirty="0" smtClean="0"/>
              <a:t> (ou trigger-zone) : le sourcil pour le V l, le pli </a:t>
            </a:r>
            <a:r>
              <a:rPr lang="fr-FR" dirty="0" err="1" smtClean="0"/>
              <a:t>naso</a:t>
            </a:r>
            <a:r>
              <a:rPr lang="fr-FR" dirty="0" smtClean="0"/>
              <a:t>-génien pour le V 2, le menton pour le V 3 (la projection de la douleur au niveau des dents fait penser à tort à une affection </a:t>
            </a:r>
            <a:r>
              <a:rPr lang="fr-FR" dirty="0" err="1" smtClean="0"/>
              <a:t>odontologique</a:t>
            </a:r>
            <a:r>
              <a:rPr lang="fr-FR" dirty="0" smtClean="0"/>
              <a:t> : les avulsions dentaires sont inefficaces mais pourtant souvent réalisées).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lstStyle/>
          <a:p>
            <a:pPr marL="571500" indent="-571500">
              <a:buFont typeface="+mj-lt"/>
              <a:buAutoNum type="romanUcPeriod"/>
            </a:pPr>
            <a:r>
              <a:rPr lang="fr-FR" dirty="0" smtClean="0"/>
              <a:t>DEFINITION</a:t>
            </a:r>
          </a:p>
          <a:p>
            <a:pPr marL="571500" indent="-571500">
              <a:buFont typeface="+mj-lt"/>
              <a:buAutoNum type="romanUcPeriod"/>
            </a:pPr>
            <a:r>
              <a:rPr lang="fr-FR" dirty="0" smtClean="0"/>
              <a:t>CEPHALEES </a:t>
            </a:r>
          </a:p>
          <a:p>
            <a:pPr marL="571500" indent="-571500">
              <a:buFont typeface="+mj-lt"/>
              <a:buAutoNum type="alphaLcParenR"/>
            </a:pPr>
            <a:r>
              <a:rPr lang="fr-FR" dirty="0" smtClean="0"/>
              <a:t>AIGUES: HIC</a:t>
            </a:r>
          </a:p>
          <a:p>
            <a:pPr marL="571500" indent="-571500">
              <a:buFont typeface="+mj-lt"/>
              <a:buAutoNum type="alphaLcParenR"/>
            </a:pPr>
            <a:r>
              <a:rPr lang="fr-FR" dirty="0" smtClean="0"/>
              <a:t>CHRONIQUES: migraine, céphalée de tension</a:t>
            </a:r>
          </a:p>
          <a:p>
            <a:pPr marL="571500" indent="-571500">
              <a:buFont typeface="+mj-lt"/>
              <a:buAutoNum type="romanUcPeriod" startAt="3"/>
            </a:pPr>
            <a:r>
              <a:rPr lang="fr-FR" dirty="0" smtClean="0"/>
              <a:t>ALGIES FACIALES</a:t>
            </a:r>
          </a:p>
          <a:p>
            <a:pPr marL="571500" indent="-571500">
              <a:buFont typeface="+mj-lt"/>
              <a:buAutoNum type="alphaLcParenR"/>
            </a:pPr>
            <a:r>
              <a:rPr lang="fr-FR" dirty="0" smtClean="0"/>
              <a:t>Névralgie du trijumeau</a:t>
            </a:r>
          </a:p>
          <a:p>
            <a:pPr marL="571500" indent="-571500">
              <a:buFont typeface="+mj-lt"/>
              <a:buAutoNum type="alphaLcParenR"/>
            </a:pPr>
            <a:r>
              <a:rPr lang="fr-FR" dirty="0" smtClean="0"/>
              <a:t>Algie vasculaire de la face</a:t>
            </a:r>
          </a:p>
          <a:p>
            <a:pPr marL="571500" indent="-571500">
              <a:buFont typeface="+mj-lt"/>
              <a:buAutoNum type="romanUcPeriod" startAt="4"/>
            </a:pPr>
            <a:r>
              <a:rPr lang="fr-FR" dirty="0" smtClean="0"/>
              <a:t>CONCLUSION</a:t>
            </a:r>
          </a:p>
          <a:p>
            <a:pPr marL="571500" indent="-571500">
              <a:buFont typeface="+mj-lt"/>
              <a:buAutoNum type="romanUcPeriod" startAt="3"/>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NEVRALGIE DU TRIJUMEAU (2)</a:t>
            </a:r>
            <a:endParaRPr lang="fr-FR" dirty="0"/>
          </a:p>
        </p:txBody>
      </p:sp>
      <p:sp>
        <p:nvSpPr>
          <p:cNvPr id="3" name="Espace réservé du contenu 2"/>
          <p:cNvSpPr>
            <a:spLocks noGrp="1"/>
          </p:cNvSpPr>
          <p:nvPr>
            <p:ph idx="1"/>
          </p:nvPr>
        </p:nvSpPr>
        <p:spPr/>
        <p:txBody>
          <a:bodyPr>
            <a:normAutofit fontScale="92500"/>
          </a:bodyPr>
          <a:lstStyle/>
          <a:p>
            <a:pPr fontAlgn="t"/>
            <a:r>
              <a:rPr lang="fr-FR" dirty="0" smtClean="0"/>
              <a:t>Cette névralgie peut être  due à un conflit vasculo-nerveux (boucle artérielle autour de la racine du nerf) et dite alors « essentielle » (sujet âgé et territoires du V2 et/ou du V3 le plus souvent, évoluant par périodes de plusieurs semaines entrecoupées de périodes de rémission) ou à une lésion du noyau ou du trajet du nerf et dite alors « symptomatique ».</a:t>
            </a:r>
          </a:p>
          <a:p>
            <a:r>
              <a:rPr lang="fr-FR" dirty="0" smtClean="0"/>
              <a:t>Des </a:t>
            </a:r>
            <a:r>
              <a:rPr lang="fr-FR" b="1" dirty="0" smtClean="0"/>
              <a:t>paresthésies ou une anesthésie</a:t>
            </a:r>
            <a:r>
              <a:rPr lang="fr-FR" dirty="0" smtClean="0"/>
              <a:t> (« comme chez le dentiste » après une anesthésie locale), de topographie variable selon le siège de la lésion (une, deux ou trois branches du nerf)</a:t>
            </a:r>
          </a:p>
          <a:p>
            <a:endParaRPr lang="fr-FR" dirty="0" smtClean="0"/>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ALGIE VASCULAIRE DE LA FACE</a:t>
            </a:r>
            <a:endParaRPr lang="fr-FR" dirty="0"/>
          </a:p>
        </p:txBody>
      </p:sp>
      <p:sp>
        <p:nvSpPr>
          <p:cNvPr id="3" name="Espace réservé du contenu 2"/>
          <p:cNvSpPr>
            <a:spLocks noGrp="1"/>
          </p:cNvSpPr>
          <p:nvPr>
            <p:ph idx="1"/>
          </p:nvPr>
        </p:nvSpPr>
        <p:spPr/>
        <p:txBody>
          <a:bodyPr>
            <a:normAutofit fontScale="92500"/>
          </a:bodyPr>
          <a:lstStyle/>
          <a:p>
            <a:pPr fontAlgn="t"/>
            <a:r>
              <a:rPr lang="fr-FR" dirty="0" smtClean="0"/>
              <a:t>Douleur :</a:t>
            </a:r>
          </a:p>
          <a:p>
            <a:pPr lvl="1" fontAlgn="t">
              <a:buClr>
                <a:schemeClr val="accent2"/>
              </a:buClr>
            </a:pPr>
            <a:r>
              <a:rPr lang="fr-FR" i="1" dirty="0" smtClean="0">
                <a:solidFill>
                  <a:schemeClr val="tx1"/>
                </a:solidFill>
              </a:rPr>
              <a:t>intensité extrême</a:t>
            </a:r>
            <a:r>
              <a:rPr lang="fr-FR" dirty="0" smtClean="0">
                <a:solidFill>
                  <a:schemeClr val="tx1"/>
                </a:solidFill>
              </a:rPr>
              <a:t>, maximale en quelques minutes ;</a:t>
            </a:r>
          </a:p>
          <a:p>
            <a:pPr lvl="1" fontAlgn="t">
              <a:buClr>
                <a:schemeClr val="accent2"/>
              </a:buClr>
            </a:pPr>
            <a:r>
              <a:rPr lang="fr-FR" dirty="0" smtClean="0">
                <a:solidFill>
                  <a:schemeClr val="tx1"/>
                </a:solidFill>
              </a:rPr>
              <a:t>à type de déchirement, d'arrachement, voire de brûlures ;</a:t>
            </a:r>
          </a:p>
          <a:p>
            <a:pPr lvl="1" fontAlgn="t">
              <a:buClr>
                <a:schemeClr val="accent2"/>
              </a:buClr>
            </a:pPr>
            <a:r>
              <a:rPr lang="fr-FR" dirty="0" smtClean="0">
                <a:solidFill>
                  <a:schemeClr val="tx1"/>
                </a:solidFill>
              </a:rPr>
              <a:t>localisation </a:t>
            </a:r>
            <a:r>
              <a:rPr lang="fr-FR" i="1" dirty="0" smtClean="0">
                <a:solidFill>
                  <a:schemeClr val="tx1"/>
                </a:solidFill>
              </a:rPr>
              <a:t>strictement unilatérale</a:t>
            </a:r>
            <a:r>
              <a:rPr lang="fr-FR" dirty="0" smtClean="0">
                <a:solidFill>
                  <a:schemeClr val="tx1"/>
                </a:solidFill>
              </a:rPr>
              <a:t> et toujours du même côté, </a:t>
            </a:r>
            <a:r>
              <a:rPr lang="fr-FR" dirty="0" err="1" smtClean="0">
                <a:solidFill>
                  <a:schemeClr val="tx1"/>
                </a:solidFill>
              </a:rPr>
              <a:t>péri-orbitaire</a:t>
            </a:r>
            <a:r>
              <a:rPr lang="fr-FR" dirty="0" smtClean="0">
                <a:solidFill>
                  <a:schemeClr val="tx1"/>
                </a:solidFill>
              </a:rPr>
              <a:t> ;</a:t>
            </a:r>
          </a:p>
          <a:p>
            <a:pPr lvl="1" fontAlgn="t">
              <a:buClr>
                <a:schemeClr val="accent2"/>
              </a:buClr>
            </a:pPr>
            <a:r>
              <a:rPr lang="fr-FR" dirty="0" smtClean="0">
                <a:solidFill>
                  <a:schemeClr val="tx1"/>
                </a:solidFill>
              </a:rPr>
              <a:t>durant</a:t>
            </a:r>
            <a:r>
              <a:rPr lang="fr-FR" i="1" dirty="0" smtClean="0">
                <a:solidFill>
                  <a:schemeClr val="tx1"/>
                </a:solidFill>
              </a:rPr>
              <a:t> 15 à 180 minutes</a:t>
            </a:r>
            <a:r>
              <a:rPr lang="fr-FR" dirty="0" smtClean="0">
                <a:solidFill>
                  <a:schemeClr val="tx1"/>
                </a:solidFill>
              </a:rPr>
              <a:t> ;</a:t>
            </a:r>
          </a:p>
          <a:p>
            <a:pPr lvl="1" fontAlgn="t">
              <a:buClr>
                <a:schemeClr val="accent2"/>
              </a:buClr>
            </a:pPr>
            <a:r>
              <a:rPr lang="fr-FR" dirty="0" smtClean="0">
                <a:solidFill>
                  <a:schemeClr val="tx1"/>
                </a:solidFill>
              </a:rPr>
              <a:t>pouvant survenir à heure fixe (après les repas ou la nuit).</a:t>
            </a:r>
          </a:p>
          <a:p>
            <a:pPr fontAlgn="t">
              <a:buClr>
                <a:schemeClr val="accent2"/>
              </a:buClr>
            </a:pPr>
            <a:r>
              <a:rPr lang="fr-FR" i="1" dirty="0" smtClean="0"/>
              <a:t>Manifestations neurovégétatives</a:t>
            </a:r>
            <a:r>
              <a:rPr lang="fr-FR" dirty="0" smtClean="0"/>
              <a:t> homolatérales :</a:t>
            </a:r>
          </a:p>
          <a:p>
            <a:pPr lvl="1" fontAlgn="t">
              <a:buClr>
                <a:schemeClr val="accent2"/>
              </a:buClr>
            </a:pPr>
            <a:r>
              <a:rPr lang="fr-FR" dirty="0" smtClean="0">
                <a:solidFill>
                  <a:schemeClr val="tx1"/>
                </a:solidFill>
              </a:rPr>
              <a:t>larmoiement, congestion nasale, sudation cutanée ;</a:t>
            </a:r>
          </a:p>
          <a:p>
            <a:pPr lvl="1" fontAlgn="t">
              <a:buClr>
                <a:schemeClr val="accent2"/>
              </a:buClr>
            </a:pPr>
            <a:r>
              <a:rPr lang="fr-FR" dirty="0" smtClean="0">
                <a:solidFill>
                  <a:schemeClr val="tx1"/>
                </a:solidFill>
              </a:rPr>
              <a:t>parfois syndrome de Claude Bernard-</a:t>
            </a:r>
            <a:r>
              <a:rPr lang="fr-FR" dirty="0" err="1" smtClean="0">
                <a:solidFill>
                  <a:schemeClr val="tx1"/>
                </a:solidFill>
              </a:rPr>
              <a:t>Horner</a:t>
            </a:r>
            <a:r>
              <a:rPr lang="fr-FR" dirty="0" smtClean="0">
                <a:solidFill>
                  <a:schemeClr val="tx1"/>
                </a:solidFill>
              </a:rPr>
              <a:t>.</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ALGIE VASCULAIRE DE LA FACE (2)</a:t>
            </a:r>
            <a:endParaRPr lang="fr-FR" dirty="0"/>
          </a:p>
        </p:txBody>
      </p:sp>
      <p:sp>
        <p:nvSpPr>
          <p:cNvPr id="3" name="Espace réservé du contenu 2"/>
          <p:cNvSpPr>
            <a:spLocks noGrp="1"/>
          </p:cNvSpPr>
          <p:nvPr>
            <p:ph idx="1"/>
          </p:nvPr>
        </p:nvSpPr>
        <p:spPr>
          <a:xfrm>
            <a:off x="457200" y="1609416"/>
            <a:ext cx="7499176" cy="4846320"/>
          </a:xfrm>
        </p:spPr>
        <p:txBody>
          <a:bodyPr/>
          <a:lstStyle/>
          <a:p>
            <a:pPr fontAlgn="t">
              <a:buClr>
                <a:schemeClr val="accent2"/>
              </a:buClr>
            </a:pPr>
            <a:r>
              <a:rPr lang="fr-FR" dirty="0" smtClean="0"/>
              <a:t>Mode évolutif :</a:t>
            </a:r>
          </a:p>
          <a:p>
            <a:pPr lvl="1" fontAlgn="t">
              <a:buClr>
                <a:schemeClr val="accent2"/>
              </a:buClr>
            </a:pPr>
            <a:r>
              <a:rPr lang="fr-FR" dirty="0" smtClean="0">
                <a:solidFill>
                  <a:schemeClr val="tx1"/>
                </a:solidFill>
              </a:rPr>
              <a:t>plusieurs crises quotidiennes (une à huit ; deux à trois en moyenne) ;</a:t>
            </a:r>
          </a:p>
          <a:p>
            <a:pPr lvl="1" fontAlgn="t">
              <a:buClr>
                <a:schemeClr val="accent2"/>
              </a:buClr>
            </a:pPr>
            <a:r>
              <a:rPr lang="fr-FR" i="1" dirty="0" smtClean="0">
                <a:solidFill>
                  <a:schemeClr val="tx1"/>
                </a:solidFill>
              </a:rPr>
              <a:t>périodes de crises quotidiennes durant de 2 à 8 semaines</a:t>
            </a:r>
            <a:r>
              <a:rPr lang="fr-FR" dirty="0" smtClean="0">
                <a:solidFill>
                  <a:schemeClr val="tx1"/>
                </a:solidFill>
              </a:rPr>
              <a:t>, volontiers saisonnières, pouvant disparaître totalement pendant des mois ou des années avant de récidiver : algie vasculaire de la face </a:t>
            </a:r>
            <a:r>
              <a:rPr lang="fr-FR" i="1" dirty="0" smtClean="0">
                <a:solidFill>
                  <a:schemeClr val="tx1"/>
                </a:solidFill>
              </a:rPr>
              <a:t>épisodique</a:t>
            </a:r>
            <a:r>
              <a:rPr lang="fr-FR" dirty="0" smtClean="0">
                <a:solidFill>
                  <a:schemeClr val="tx1"/>
                </a:solidFill>
              </a:rPr>
              <a:t> ;</a:t>
            </a:r>
          </a:p>
          <a:p>
            <a:pPr lvl="1" fontAlgn="t">
              <a:buClr>
                <a:schemeClr val="accent2"/>
              </a:buClr>
            </a:pPr>
            <a:r>
              <a:rPr lang="fr-FR" dirty="0" smtClean="0">
                <a:solidFill>
                  <a:schemeClr val="tx1"/>
                </a:solidFill>
              </a:rPr>
              <a:t>très rarement (10 %), absence de rémission (un an sans rémission de plus d'un mois) : algie vasculaire de la face </a:t>
            </a:r>
            <a:r>
              <a:rPr lang="fr-FR" i="1" dirty="0" smtClean="0">
                <a:solidFill>
                  <a:schemeClr val="tx1"/>
                </a:solidFill>
              </a:rPr>
              <a:t>chronique</a:t>
            </a:r>
            <a:r>
              <a:rPr lang="fr-FR" dirty="0" smtClean="0">
                <a:solidFill>
                  <a:schemeClr val="tx1"/>
                </a:solidFill>
              </a:rPr>
              <a:t>.</a:t>
            </a:r>
          </a:p>
          <a:p>
            <a:pPr>
              <a:buClr>
                <a:schemeClr val="accent2"/>
              </a:buCl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a:t>
            </a:r>
            <a:endParaRPr lang="fr-FR" dirty="0"/>
          </a:p>
        </p:txBody>
      </p:sp>
      <p:sp>
        <p:nvSpPr>
          <p:cNvPr id="3" name="Espace réservé du contenu 2"/>
          <p:cNvSpPr>
            <a:spLocks noGrp="1"/>
          </p:cNvSpPr>
          <p:nvPr>
            <p:ph idx="1"/>
          </p:nvPr>
        </p:nvSpPr>
        <p:spPr/>
        <p:txBody>
          <a:bodyPr/>
          <a:lstStyle/>
          <a:p>
            <a:r>
              <a:rPr lang="fr-FR" dirty="0" smtClean="0"/>
              <a:t>Les algies </a:t>
            </a:r>
            <a:r>
              <a:rPr lang="fr-FR" dirty="0" err="1" smtClean="0"/>
              <a:t>cranio</a:t>
            </a:r>
            <a:r>
              <a:rPr lang="fr-FR" dirty="0" smtClean="0"/>
              <a:t>-faciales sont un motif fréquent de consultation</a:t>
            </a:r>
          </a:p>
          <a:p>
            <a:r>
              <a:rPr lang="fr-FR" dirty="0" smtClean="0"/>
              <a:t>Importance de l’interrogatoire et d’un examen neurologique et général complet</a:t>
            </a:r>
          </a:p>
          <a:p>
            <a:r>
              <a:rPr lang="fr-FR" dirty="0" smtClean="0"/>
              <a:t>Penser à une imagerie sur il existe des atypies afin d’éliminer les autres étiologies</a:t>
            </a:r>
          </a:p>
          <a:p>
            <a:r>
              <a:rPr lang="fr-FR" dirty="0" smtClean="0"/>
              <a:t>Le traitement reste spécifique à chaque type.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lstStyle/>
          <a:p>
            <a:r>
              <a:rPr lang="fr-FR" dirty="0" smtClean="0"/>
              <a:t>Définir une algie </a:t>
            </a:r>
            <a:r>
              <a:rPr lang="fr-FR" dirty="0" err="1" smtClean="0"/>
              <a:t>craniofaciale</a:t>
            </a:r>
            <a:endParaRPr lang="fr-FR" dirty="0" smtClean="0"/>
          </a:p>
          <a:p>
            <a:endParaRPr lang="fr-FR" smtClean="0"/>
          </a:p>
          <a:p>
            <a:r>
              <a:rPr lang="fr-FR" smtClean="0"/>
              <a:t>Connaitre </a:t>
            </a:r>
            <a:r>
              <a:rPr lang="fr-FR" dirty="0" smtClean="0"/>
              <a:t>les différentes </a:t>
            </a:r>
            <a:r>
              <a:rPr lang="fr-FR" dirty="0" err="1" smtClean="0"/>
              <a:t>caracteristiques</a:t>
            </a:r>
            <a:r>
              <a:rPr lang="fr-FR" dirty="0" smtClean="0"/>
              <a:t> cliniques de chaque type.</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DEFINITION</a:t>
            </a:r>
            <a:endParaRPr lang="fr-FR" dirty="0"/>
          </a:p>
        </p:txBody>
      </p:sp>
      <p:sp>
        <p:nvSpPr>
          <p:cNvPr id="3" name="Espace réservé du contenu 2"/>
          <p:cNvSpPr>
            <a:spLocks noGrp="1"/>
          </p:cNvSpPr>
          <p:nvPr>
            <p:ph idx="1"/>
          </p:nvPr>
        </p:nvSpPr>
        <p:spPr/>
        <p:txBody>
          <a:bodyPr/>
          <a:lstStyle/>
          <a:p>
            <a:r>
              <a:rPr lang="fr-FR" dirty="0" smtClean="0"/>
              <a:t>Le terme de céphalée désigne toute douleur ressentie au niveau de l'extrémité céphalique, ce qui permet de regrouper les douleurs du crâne et celles du visage dites algies faciales.</a:t>
            </a:r>
          </a:p>
          <a:p>
            <a:r>
              <a:rPr lang="fr-FR" dirty="0" smtClean="0"/>
              <a:t>Représentent l’un des symptômes les plus fréquents en médecine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CEPHALEES</a:t>
            </a:r>
            <a:endParaRPr lang="fr-FR" dirty="0"/>
          </a:p>
        </p:txBody>
      </p:sp>
      <p:sp>
        <p:nvSpPr>
          <p:cNvPr id="3" name="Espace réservé du contenu 2"/>
          <p:cNvSpPr>
            <a:spLocks noGrp="1"/>
          </p:cNvSpPr>
          <p:nvPr>
            <p:ph idx="1"/>
          </p:nvPr>
        </p:nvSpPr>
        <p:spPr/>
        <p:txBody>
          <a:bodyPr/>
          <a:lstStyle/>
          <a:p>
            <a:r>
              <a:rPr lang="fr-FR" dirty="0" smtClean="0"/>
              <a:t>   AIGUES: </a:t>
            </a:r>
          </a:p>
          <a:p>
            <a:pPr marL="514350" indent="-514350">
              <a:buFont typeface="+mj-lt"/>
              <a:buAutoNum type="arabicPeriod"/>
            </a:pPr>
            <a:r>
              <a:rPr lang="fr-FR" dirty="0" smtClean="0"/>
              <a:t>Hypertension </a:t>
            </a:r>
            <a:r>
              <a:rPr lang="fr-FR" dirty="0" err="1" smtClean="0"/>
              <a:t>intracranienne</a:t>
            </a:r>
            <a:endParaRPr lang="fr-FR" dirty="0" smtClean="0"/>
          </a:p>
          <a:p>
            <a:pPr marL="514350" indent="-514350"/>
            <a:r>
              <a:rPr lang="fr-FR" dirty="0" smtClean="0"/>
              <a:t>CHRONIQUES:</a:t>
            </a:r>
          </a:p>
          <a:p>
            <a:pPr marL="514350" indent="-514350">
              <a:buFont typeface="+mj-lt"/>
              <a:buAutoNum type="arabicPeriod"/>
            </a:pPr>
            <a:r>
              <a:rPr lang="fr-FR" dirty="0" smtClean="0"/>
              <a:t>Migraine</a:t>
            </a:r>
          </a:p>
          <a:p>
            <a:pPr marL="514350" indent="-514350">
              <a:buFont typeface="+mj-lt"/>
              <a:buAutoNum type="arabicPeriod"/>
            </a:pPr>
            <a:r>
              <a:rPr lang="fr-FR" dirty="0" smtClean="0"/>
              <a:t>Céphalée de tension</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Hypertension </a:t>
            </a:r>
            <a:r>
              <a:rPr lang="fr-FR" dirty="0" err="1" smtClean="0"/>
              <a:t>intracranienne</a:t>
            </a:r>
            <a:r>
              <a:rPr lang="fr-FR" dirty="0" smtClean="0"/>
              <a:t/>
            </a:r>
            <a:br>
              <a:rPr lang="fr-FR" dirty="0" smtClean="0"/>
            </a:br>
            <a:r>
              <a:rPr lang="fr-FR" dirty="0" smtClean="0"/>
              <a:t>(HIC)</a:t>
            </a:r>
            <a:endParaRPr lang="fr-FR" dirty="0"/>
          </a:p>
        </p:txBody>
      </p:sp>
      <p:sp>
        <p:nvSpPr>
          <p:cNvPr id="3" name="Espace réservé du contenu 2"/>
          <p:cNvSpPr>
            <a:spLocks noGrp="1"/>
          </p:cNvSpPr>
          <p:nvPr>
            <p:ph idx="1"/>
          </p:nvPr>
        </p:nvSpPr>
        <p:spPr/>
        <p:txBody>
          <a:bodyPr/>
          <a:lstStyle/>
          <a:p>
            <a:r>
              <a:rPr lang="fr-FR" dirty="0" smtClean="0"/>
              <a:t>La boite crânienne est inextensible, de ce fait toute augmentation du volume du parenchyme cérébral (tumeur, hémorragie, œdème…) exerce une pression sur les récepteurs de la douleur sur les méninges entrainant une céphalée</a:t>
            </a:r>
          </a:p>
          <a:p>
            <a:r>
              <a:rPr lang="fr-FR" dirty="0" smtClean="0"/>
              <a:t>L’HIC peut être due à un processus expansif intracrânien, à une dilatation ventriculaire aigue (hydrocéphalie) ou une thrombose veineuse cérébrale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HIC (2)</a:t>
            </a:r>
            <a:endParaRPr lang="fr-FR" dirty="0"/>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a:pPr>
            <a:r>
              <a:rPr lang="fr-FR" dirty="0" err="1" smtClean="0"/>
              <a:t>Symptomes</a:t>
            </a:r>
            <a:r>
              <a:rPr lang="fr-FR" dirty="0" smtClean="0"/>
              <a:t>:</a:t>
            </a:r>
          </a:p>
          <a:p>
            <a:pPr marL="514350" indent="-514350"/>
            <a:r>
              <a:rPr lang="fr-FR" b="1" dirty="0" smtClean="0"/>
              <a:t>Céphalées:</a:t>
            </a:r>
            <a:r>
              <a:rPr lang="fr-FR" dirty="0" smtClean="0"/>
              <a:t> </a:t>
            </a:r>
          </a:p>
          <a:p>
            <a:pPr fontAlgn="t">
              <a:buFont typeface="Arial" pitchFamily="34" charset="0"/>
              <a:buChar char="•"/>
            </a:pPr>
            <a:r>
              <a:rPr lang="fr-FR" dirty="0" smtClean="0"/>
              <a:t>typiquement diffuses, « en casque », parfois localisées</a:t>
            </a:r>
          </a:p>
          <a:p>
            <a:pPr fontAlgn="t">
              <a:buFont typeface="Arial" pitchFamily="34" charset="0"/>
              <a:buChar char="•"/>
            </a:pPr>
            <a:r>
              <a:rPr lang="fr-FR" dirty="0" smtClean="0"/>
              <a:t>souvent intenses, atroces (broiement, éclatement, …)</a:t>
            </a:r>
          </a:p>
          <a:p>
            <a:pPr fontAlgn="t">
              <a:buFont typeface="Arial" pitchFamily="34" charset="0"/>
              <a:buChar char="•"/>
            </a:pPr>
            <a:r>
              <a:rPr lang="fr-FR" dirty="0" smtClean="0"/>
              <a:t>réveillant la nuit, notamment au petit matin (matutinales)</a:t>
            </a:r>
          </a:p>
          <a:p>
            <a:pPr fontAlgn="t">
              <a:buFont typeface="Arial" pitchFamily="34" charset="0"/>
              <a:buChar char="•"/>
            </a:pPr>
            <a:r>
              <a:rPr lang="fr-FR" dirty="0" smtClean="0"/>
              <a:t>survenant par crises de plusieurs heures</a:t>
            </a:r>
          </a:p>
          <a:p>
            <a:pPr fontAlgn="t">
              <a:buFont typeface="Arial" pitchFamily="34" charset="0"/>
              <a:buChar char="•"/>
            </a:pPr>
            <a:r>
              <a:rPr lang="fr-FR" dirty="0" smtClean="0"/>
              <a:t>accrues par le moindre effort (marche, rotation de la tête, toux)</a:t>
            </a:r>
          </a:p>
          <a:p>
            <a:pPr fontAlgn="t">
              <a:buFont typeface="Arial" pitchFamily="34" charset="0"/>
              <a:buChar char="•"/>
            </a:pPr>
            <a:r>
              <a:rPr lang="fr-FR" dirty="0" smtClean="0"/>
              <a:t>peu sensibles aux antalgiques usuels</a:t>
            </a:r>
          </a:p>
          <a:p>
            <a:pPr marL="514350" indent="-514350">
              <a:buFont typeface="Arial" pitchFamily="34" charset="0"/>
              <a:buChar char="•"/>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HIC (3)</a:t>
            </a:r>
            <a:endParaRPr lang="fr-FR" dirty="0"/>
          </a:p>
        </p:txBody>
      </p:sp>
      <p:sp>
        <p:nvSpPr>
          <p:cNvPr id="3" name="Espace réservé du contenu 2"/>
          <p:cNvSpPr>
            <a:spLocks noGrp="1"/>
          </p:cNvSpPr>
          <p:nvPr>
            <p:ph idx="1"/>
          </p:nvPr>
        </p:nvSpPr>
        <p:spPr/>
        <p:txBody>
          <a:bodyPr/>
          <a:lstStyle/>
          <a:p>
            <a:pPr fontAlgn="t"/>
            <a:r>
              <a:rPr lang="fr-FR" b="1" dirty="0" smtClean="0"/>
              <a:t>Vomissements</a:t>
            </a:r>
            <a:endParaRPr lang="fr-FR" dirty="0" smtClean="0"/>
          </a:p>
          <a:p>
            <a:pPr lvl="1" fontAlgn="t">
              <a:buClr>
                <a:schemeClr val="tx2"/>
              </a:buClr>
              <a:buFont typeface="Arial" pitchFamily="34" charset="0"/>
              <a:buChar char="•"/>
            </a:pPr>
            <a:r>
              <a:rPr lang="fr-FR" dirty="0" smtClean="0">
                <a:solidFill>
                  <a:schemeClr val="tx1"/>
                </a:solidFill>
              </a:rPr>
              <a:t>typiquement « en jet », au paroxysme de la céphalée</a:t>
            </a:r>
          </a:p>
          <a:p>
            <a:pPr lvl="1" fontAlgn="t">
              <a:buClr>
                <a:schemeClr val="tx2"/>
              </a:buClr>
              <a:buFont typeface="Arial" pitchFamily="34" charset="0"/>
              <a:buChar char="•"/>
            </a:pPr>
            <a:r>
              <a:rPr lang="fr-FR" dirty="0" smtClean="0">
                <a:solidFill>
                  <a:schemeClr val="tx1"/>
                </a:solidFill>
              </a:rPr>
              <a:t>Mais inconstants (parfois seulement des nausées)</a:t>
            </a:r>
          </a:p>
          <a:p>
            <a:pPr fontAlgn="t"/>
            <a:r>
              <a:rPr lang="fr-FR" b="1" dirty="0" smtClean="0"/>
              <a:t>Troubles visuels</a:t>
            </a:r>
            <a:endParaRPr lang="fr-FR" dirty="0" smtClean="0"/>
          </a:p>
          <a:p>
            <a:pPr lvl="1" fontAlgn="t">
              <a:buClr>
                <a:schemeClr val="accent2"/>
              </a:buClr>
              <a:buFont typeface="Arial" pitchFamily="34" charset="0"/>
              <a:buChar char="•"/>
            </a:pPr>
            <a:r>
              <a:rPr lang="fr-FR" dirty="0" smtClean="0">
                <a:solidFill>
                  <a:schemeClr val="tx1"/>
                </a:solidFill>
              </a:rPr>
              <a:t>impression de flou ou de brouillard bilatérale</a:t>
            </a:r>
          </a:p>
          <a:p>
            <a:pPr lvl="1" fontAlgn="t">
              <a:buClr>
                <a:schemeClr val="accent2"/>
              </a:buClr>
              <a:buFont typeface="Arial" pitchFamily="34" charset="0"/>
              <a:buChar char="•"/>
            </a:pPr>
            <a:r>
              <a:rPr lang="fr-FR" dirty="0" smtClean="0">
                <a:solidFill>
                  <a:schemeClr val="tx1"/>
                </a:solidFill>
              </a:rPr>
              <a:t>avec parfois des « éclipses visuelles » (le malade se retrouve dans le noir quelques secondes)</a:t>
            </a:r>
          </a:p>
          <a:p>
            <a:pPr lvl="1" fontAlgn="t">
              <a:buClr>
                <a:schemeClr val="accent2"/>
              </a:buClr>
              <a:buFont typeface="Arial" pitchFamily="34" charset="0"/>
              <a:buChar char="•"/>
            </a:pPr>
            <a:r>
              <a:rPr lang="fr-FR" dirty="0" smtClean="0">
                <a:solidFill>
                  <a:schemeClr val="tx1"/>
                </a:solidFill>
              </a:rPr>
              <a:t>une diplopie par atteinte du VI (long et fragile) est possible</a:t>
            </a:r>
          </a:p>
          <a:p>
            <a:pPr lvl="1" fontAlgn="t">
              <a:buClr>
                <a:schemeClr val="tx2"/>
              </a:buClr>
              <a:buNone/>
            </a:pPr>
            <a:endParaRPr lang="fr-FR"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0" dirty="0" smtClean="0"/>
              <a:t>HIC (4)</a:t>
            </a:r>
            <a:endParaRPr lang="fr-FR" b="0" dirty="0"/>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startAt="2"/>
            </a:pPr>
            <a:r>
              <a:rPr lang="fr-FR" dirty="0" smtClean="0"/>
              <a:t>Signes cliniques:</a:t>
            </a:r>
          </a:p>
          <a:p>
            <a:pPr fontAlgn="t"/>
            <a:r>
              <a:rPr lang="fr-FR" sz="2300" b="1" dirty="0" smtClean="0"/>
              <a:t>L'œdème papillaire</a:t>
            </a:r>
            <a:r>
              <a:rPr lang="fr-FR" sz="2300" dirty="0" smtClean="0"/>
              <a:t> est tardif (donc, inconstant) : à l'examen du fond d'œil (FO),</a:t>
            </a:r>
          </a:p>
          <a:p>
            <a:pPr lvl="1" fontAlgn="t">
              <a:buClr>
                <a:schemeClr val="accent2"/>
              </a:buClr>
              <a:buFont typeface="Arial" pitchFamily="34" charset="0"/>
              <a:buChar char="•"/>
            </a:pPr>
            <a:r>
              <a:rPr lang="fr-FR" dirty="0" smtClean="0">
                <a:solidFill>
                  <a:schemeClr val="tx1"/>
                </a:solidFill>
              </a:rPr>
              <a:t>les bords de la papille optique sont flous</a:t>
            </a:r>
          </a:p>
          <a:p>
            <a:pPr lvl="1" fontAlgn="t">
              <a:buClr>
                <a:schemeClr val="accent2"/>
              </a:buClr>
              <a:buFont typeface="Arial" pitchFamily="34" charset="0"/>
              <a:buChar char="•"/>
            </a:pPr>
            <a:r>
              <a:rPr lang="fr-FR" dirty="0" smtClean="0">
                <a:solidFill>
                  <a:schemeClr val="tx1"/>
                </a:solidFill>
              </a:rPr>
              <a:t>la papille elle-même est floue, avec des veines turgescentes</a:t>
            </a:r>
          </a:p>
          <a:p>
            <a:pPr lvl="1" fontAlgn="t">
              <a:buClr>
                <a:schemeClr val="accent2"/>
              </a:buClr>
              <a:buFont typeface="Arial" pitchFamily="34" charset="0"/>
              <a:buChar char="•"/>
            </a:pPr>
            <a:r>
              <a:rPr lang="fr-FR" dirty="0" smtClean="0">
                <a:solidFill>
                  <a:schemeClr val="tx1"/>
                </a:solidFill>
              </a:rPr>
              <a:t>elle peut faire saillie et comporter des micro hémorragies.</a:t>
            </a:r>
          </a:p>
          <a:p>
            <a:pPr lvl="1" fontAlgn="t">
              <a:buClr>
                <a:schemeClr val="accent2"/>
              </a:buClr>
              <a:buFont typeface="Arial" pitchFamily="34" charset="0"/>
              <a:buChar char="•"/>
            </a:pPr>
            <a:r>
              <a:rPr lang="fr-FR" dirty="0" smtClean="0">
                <a:solidFill>
                  <a:schemeClr val="tx1"/>
                </a:solidFill>
              </a:rPr>
              <a:t>en l'absence de traitement, une atrophie de la papille optique survient, irréversible.</a:t>
            </a:r>
          </a:p>
          <a:p>
            <a:pPr fontAlgn="t"/>
            <a:r>
              <a:rPr lang="fr-FR" sz="2300" b="1" dirty="0" smtClean="0"/>
              <a:t>Troubles de la vigilance</a:t>
            </a:r>
            <a:endParaRPr lang="fr-FR" sz="2300" dirty="0" smtClean="0"/>
          </a:p>
          <a:p>
            <a:pPr lvl="1" fontAlgn="t">
              <a:buClr>
                <a:schemeClr val="accent2"/>
              </a:buClr>
              <a:buFont typeface="Arial" pitchFamily="34" charset="0"/>
              <a:buChar char="•"/>
            </a:pPr>
            <a:r>
              <a:rPr lang="fr-FR" dirty="0" smtClean="0">
                <a:solidFill>
                  <a:schemeClr val="tx1"/>
                </a:solidFill>
              </a:rPr>
              <a:t>ralentissement de l'idéation</a:t>
            </a:r>
          </a:p>
          <a:p>
            <a:pPr lvl="1" fontAlgn="t">
              <a:buClr>
                <a:schemeClr val="accent2"/>
              </a:buClr>
              <a:buFont typeface="Arial" pitchFamily="34" charset="0"/>
              <a:buChar char="•"/>
            </a:pPr>
            <a:r>
              <a:rPr lang="fr-FR" dirty="0" smtClean="0">
                <a:solidFill>
                  <a:schemeClr val="tx1"/>
                </a:solidFill>
              </a:rPr>
              <a:t>bâillements, somnolence</a:t>
            </a:r>
          </a:p>
          <a:p>
            <a:pPr lvl="1" fontAlgn="t">
              <a:buClr>
                <a:schemeClr val="accent2"/>
              </a:buClr>
              <a:buFont typeface="Arial" pitchFamily="34" charset="0"/>
              <a:buChar char="•"/>
            </a:pPr>
            <a:r>
              <a:rPr lang="fr-FR" dirty="0" smtClean="0">
                <a:solidFill>
                  <a:schemeClr val="tx1"/>
                </a:solidFill>
              </a:rPr>
              <a:t>coma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131</TotalTime>
  <Words>666</Words>
  <Application>Microsoft Office PowerPoint</Application>
  <PresentationFormat>Affichage à l'écran (4:3)</PresentationFormat>
  <Paragraphs>145</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Opulent</vt:lpstr>
      <vt:lpstr>ALGIES CRANIO-FACIALES</vt:lpstr>
      <vt:lpstr>PLAN</vt:lpstr>
      <vt:lpstr>OBJECTIFS</vt:lpstr>
      <vt:lpstr>DEFINITION</vt:lpstr>
      <vt:lpstr>CEPHALEES</vt:lpstr>
      <vt:lpstr>Hypertension intracranienne (HIC)</vt:lpstr>
      <vt:lpstr>HIC (2)</vt:lpstr>
      <vt:lpstr>HIC (3)</vt:lpstr>
      <vt:lpstr>HIC (4)</vt:lpstr>
      <vt:lpstr>Diapositive 10</vt:lpstr>
      <vt:lpstr>HIC (5)</vt:lpstr>
      <vt:lpstr>HIC (6)</vt:lpstr>
      <vt:lpstr>MIGRAINE</vt:lpstr>
      <vt:lpstr>MIGRAINE (2)</vt:lpstr>
      <vt:lpstr>MIGRAINE (3)</vt:lpstr>
      <vt:lpstr>MIGRAINE (4)</vt:lpstr>
      <vt:lpstr>CEPHALEE DE TENSION</vt:lpstr>
      <vt:lpstr>ALGIES FACIALES</vt:lpstr>
      <vt:lpstr>NEVRALGIE DU TRIJUMEAU</vt:lpstr>
      <vt:lpstr>NEVRALGIE DU TRIJUMEAU (2)</vt:lpstr>
      <vt:lpstr>ALGIE VASCULAIRE DE LA FACE</vt:lpstr>
      <vt:lpstr>ALGIE VASCULAIRE DE LA FACE (2)</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ALGIES CRANIO-FACIALES</dc:title>
  <dc:creator>ency-education.com</dc:creator>
  <cp:lastModifiedBy>pc</cp:lastModifiedBy>
  <cp:revision>9</cp:revision>
  <dcterms:created xsi:type="dcterms:W3CDTF">2015-03-08T20:20:15Z</dcterms:created>
  <dcterms:modified xsi:type="dcterms:W3CDTF">2015-03-09T13:32:45Z</dcterms:modified>
</cp:coreProperties>
</file>