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4" r:id="rId7"/>
    <p:sldId id="271" r:id="rId8"/>
    <p:sldId id="272" r:id="rId9"/>
    <p:sldId id="273" r:id="rId10"/>
    <p:sldId id="270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2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DE10A-5132-470A-A5A9-C6D1152BC59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0A972EC-810A-40DF-9BFD-E648E92ED4E2}">
      <dgm:prSet phldrT="[Texte]" custT="1"/>
      <dgm:spPr/>
      <dgm:t>
        <a:bodyPr/>
        <a:lstStyle/>
        <a:p>
          <a:pPr algn="ctr"/>
          <a:r>
            <a:rPr lang="fr-FR" sz="28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Néphrologue :</a:t>
          </a:r>
        </a:p>
        <a:p>
          <a:pPr algn="ctr"/>
          <a:r>
            <a:rPr lang="fr-FR" sz="2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fr-FR" sz="2800" b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Défaillance rénale isolée</a:t>
          </a:r>
        </a:p>
        <a:p>
          <a:pPr algn="ctr"/>
          <a:r>
            <a:rPr lang="fr-FR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Comorbidité faible</a:t>
          </a:r>
        </a:p>
        <a:p>
          <a:pPr algn="ctr"/>
          <a:endParaRPr lang="fr-F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7A9759-CD5E-47BB-873E-2E29C9B70DDD}" type="parTrans" cxnId="{827215D3-06AD-4DE0-8799-850A57FEFC71}">
      <dgm:prSet/>
      <dgm:spPr/>
      <dgm:t>
        <a:bodyPr/>
        <a:lstStyle/>
        <a:p>
          <a:endParaRPr lang="fr-FR"/>
        </a:p>
      </dgm:t>
    </dgm:pt>
    <dgm:pt modelId="{84432B91-ADEF-4EA1-9D83-20DD7325F442}" type="sibTrans" cxnId="{827215D3-06AD-4DE0-8799-850A57FEFC7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6B861FC1-FB9A-4008-84AB-EB5709AB2EC3}">
      <dgm:prSet phldrT="[Texte]" custT="1"/>
      <dgm:spPr/>
      <dgm:t>
        <a:bodyPr/>
        <a:lstStyle/>
        <a:p>
          <a:pPr algn="ctr"/>
          <a:r>
            <a:rPr lang="fr-FR" sz="2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Réanimateur :</a:t>
          </a:r>
        </a:p>
        <a:p>
          <a:pPr algn="l"/>
          <a:r>
            <a:rPr lang="fr-FR" sz="2000" b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fr-FR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Défaillance </a:t>
          </a:r>
          <a:r>
            <a:rPr lang="fr-FR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multiviscérale</a:t>
          </a:r>
          <a:r>
            <a:rPr lang="fr-FR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(≥2)</a:t>
          </a:r>
        </a:p>
        <a:p>
          <a:pPr algn="l"/>
          <a:r>
            <a:rPr lang="fr-FR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Comorbidité élevée </a:t>
          </a:r>
        </a:p>
      </dgm:t>
    </dgm:pt>
    <dgm:pt modelId="{28C57996-16D0-4DC2-9D9C-5B11DE94BED2}" type="parTrans" cxnId="{D1423C1D-98FE-467B-8570-22018C27A936}">
      <dgm:prSet/>
      <dgm:spPr/>
      <dgm:t>
        <a:bodyPr/>
        <a:lstStyle/>
        <a:p>
          <a:endParaRPr lang="fr-FR"/>
        </a:p>
      </dgm:t>
    </dgm:pt>
    <dgm:pt modelId="{BA07ECB2-A561-4687-98ED-75CFBF9D8118}" type="sibTrans" cxnId="{D1423C1D-98FE-467B-8570-22018C27A93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0B90A827-917D-4660-A9E1-6ED3FA653FDA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Chirurgie</a:t>
          </a:r>
        </a:p>
        <a:p>
          <a:r>
            <a:rPr lang="fr-FR" sz="1800" dirty="0" smtClean="0"/>
            <a:t>- IRA </a:t>
          </a:r>
          <a:r>
            <a:rPr lang="fr-FR" sz="1800" dirty="0" smtClean="0"/>
            <a:t>Obstructive </a:t>
          </a:r>
          <a:endParaRPr lang="fr-FR" sz="1800" dirty="0" smtClean="0"/>
        </a:p>
        <a:p>
          <a:r>
            <a:rPr lang="fr-FR" sz="1800" dirty="0" smtClean="0"/>
            <a:t>- Post OP </a:t>
          </a:r>
          <a:endParaRPr lang="fr-FR" sz="1800" dirty="0"/>
        </a:p>
      </dgm:t>
    </dgm:pt>
    <dgm:pt modelId="{0C70056A-B409-462C-BE5B-F0B952351992}" type="parTrans" cxnId="{3D2B1032-D0B6-4F78-83C9-FA3CB19565BB}">
      <dgm:prSet/>
      <dgm:spPr/>
      <dgm:t>
        <a:bodyPr/>
        <a:lstStyle/>
        <a:p>
          <a:endParaRPr lang="fr-FR"/>
        </a:p>
      </dgm:t>
    </dgm:pt>
    <dgm:pt modelId="{99FB0F3D-1ED1-4F9A-A97E-79E0D4AC6F57}" type="sibTrans" cxnId="{3D2B1032-D0B6-4F78-83C9-FA3CB19565BB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fr-FR"/>
        </a:p>
      </dgm:t>
    </dgm:pt>
    <dgm:pt modelId="{D2697F61-A728-4898-874A-233E9D13F3CB}" type="pres">
      <dgm:prSet presAssocID="{0FDDE10A-5132-470A-A5A9-C6D1152BC5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4542C4-B081-452F-8DE4-0F0508C5EAA5}" type="pres">
      <dgm:prSet presAssocID="{D0A972EC-810A-40DF-9BFD-E648E92ED4E2}" presName="node" presStyleLbl="node1" presStyleIdx="0" presStyleCnt="3" custScaleX="172128" custScaleY="1928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0BB3CA-5B19-42C6-80C0-E63577C54716}" type="pres">
      <dgm:prSet presAssocID="{84432B91-ADEF-4EA1-9D83-20DD7325F442}" presName="sibTrans" presStyleLbl="sibTrans2D1" presStyleIdx="0" presStyleCnt="3"/>
      <dgm:spPr/>
      <dgm:t>
        <a:bodyPr/>
        <a:lstStyle/>
        <a:p>
          <a:endParaRPr lang="fr-FR"/>
        </a:p>
      </dgm:t>
    </dgm:pt>
    <dgm:pt modelId="{C4091A30-47A0-49D6-8ACF-ED6FF6C766FE}" type="pres">
      <dgm:prSet presAssocID="{84432B91-ADEF-4EA1-9D83-20DD7325F442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698487BA-39B3-48CC-8B79-7C7559CDFCD7}" type="pres">
      <dgm:prSet presAssocID="{6B861FC1-FB9A-4008-84AB-EB5709AB2EC3}" presName="node" presStyleLbl="node1" presStyleIdx="1" presStyleCnt="3" custScaleX="144107" custScaleY="136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C29F8C-DA90-45B5-A188-A3496F5B2384}" type="pres">
      <dgm:prSet presAssocID="{BA07ECB2-A561-4687-98ED-75CFBF9D8118}" presName="sibTrans" presStyleLbl="sibTrans2D1" presStyleIdx="1" presStyleCnt="3"/>
      <dgm:spPr/>
      <dgm:t>
        <a:bodyPr/>
        <a:lstStyle/>
        <a:p>
          <a:endParaRPr lang="fr-FR"/>
        </a:p>
      </dgm:t>
    </dgm:pt>
    <dgm:pt modelId="{34993222-399F-4B36-8B23-63722067C669}" type="pres">
      <dgm:prSet presAssocID="{BA07ECB2-A561-4687-98ED-75CFBF9D8118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A96A3428-BE11-4CE3-BAD2-2B9187E77ED8}" type="pres">
      <dgm:prSet presAssocID="{0B90A827-917D-4660-A9E1-6ED3FA653FDA}" presName="node" presStyleLbl="node1" presStyleIdx="2" presStyleCnt="3" custScaleY="118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331299-9992-4557-AD0D-F6221E22ACE3}" type="pres">
      <dgm:prSet presAssocID="{99FB0F3D-1ED1-4F9A-A97E-79E0D4AC6F57}" presName="sibTrans" presStyleLbl="sibTrans2D1" presStyleIdx="2" presStyleCnt="3"/>
      <dgm:spPr/>
      <dgm:t>
        <a:bodyPr/>
        <a:lstStyle/>
        <a:p>
          <a:endParaRPr lang="fr-FR"/>
        </a:p>
      </dgm:t>
    </dgm:pt>
    <dgm:pt modelId="{6002BAC0-D1CA-45CA-B979-1322C800B7FC}" type="pres">
      <dgm:prSet presAssocID="{99FB0F3D-1ED1-4F9A-A97E-79E0D4AC6F57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827215D3-06AD-4DE0-8799-850A57FEFC71}" srcId="{0FDDE10A-5132-470A-A5A9-C6D1152BC59A}" destId="{D0A972EC-810A-40DF-9BFD-E648E92ED4E2}" srcOrd="0" destOrd="0" parTransId="{987A9759-CD5E-47BB-873E-2E29C9B70DDD}" sibTransId="{84432B91-ADEF-4EA1-9D83-20DD7325F442}"/>
    <dgm:cxn modelId="{41E33531-2A75-404C-B5D1-8F16C2C0965C}" type="presOf" srcId="{84432B91-ADEF-4EA1-9D83-20DD7325F442}" destId="{C4091A30-47A0-49D6-8ACF-ED6FF6C766FE}" srcOrd="1" destOrd="0" presId="urn:microsoft.com/office/officeart/2005/8/layout/cycle7"/>
    <dgm:cxn modelId="{EDDDB120-D97E-439B-A45D-8AA1D96A9BF9}" type="presOf" srcId="{D0A972EC-810A-40DF-9BFD-E648E92ED4E2}" destId="{CD4542C4-B081-452F-8DE4-0F0508C5EAA5}" srcOrd="0" destOrd="0" presId="urn:microsoft.com/office/officeart/2005/8/layout/cycle7"/>
    <dgm:cxn modelId="{D1423C1D-98FE-467B-8570-22018C27A936}" srcId="{0FDDE10A-5132-470A-A5A9-C6D1152BC59A}" destId="{6B861FC1-FB9A-4008-84AB-EB5709AB2EC3}" srcOrd="1" destOrd="0" parTransId="{28C57996-16D0-4DC2-9D9C-5B11DE94BED2}" sibTransId="{BA07ECB2-A561-4687-98ED-75CFBF9D8118}"/>
    <dgm:cxn modelId="{C0E08AC4-4D4F-4C67-93AF-AE30551521A4}" type="presOf" srcId="{99FB0F3D-1ED1-4F9A-A97E-79E0D4AC6F57}" destId="{6002BAC0-D1CA-45CA-B979-1322C800B7FC}" srcOrd="1" destOrd="0" presId="urn:microsoft.com/office/officeart/2005/8/layout/cycle7"/>
    <dgm:cxn modelId="{3D2B1032-D0B6-4F78-83C9-FA3CB19565BB}" srcId="{0FDDE10A-5132-470A-A5A9-C6D1152BC59A}" destId="{0B90A827-917D-4660-A9E1-6ED3FA653FDA}" srcOrd="2" destOrd="0" parTransId="{0C70056A-B409-462C-BE5B-F0B952351992}" sibTransId="{99FB0F3D-1ED1-4F9A-A97E-79E0D4AC6F57}"/>
    <dgm:cxn modelId="{0738FBE5-6CCC-4328-B85D-B43EE7408358}" type="presOf" srcId="{6B861FC1-FB9A-4008-84AB-EB5709AB2EC3}" destId="{698487BA-39B3-48CC-8B79-7C7559CDFCD7}" srcOrd="0" destOrd="0" presId="urn:microsoft.com/office/officeart/2005/8/layout/cycle7"/>
    <dgm:cxn modelId="{DCF1115D-6938-48E7-A49F-B80E08D9F8F1}" type="presOf" srcId="{BA07ECB2-A561-4687-98ED-75CFBF9D8118}" destId="{B4C29F8C-DA90-45B5-A188-A3496F5B2384}" srcOrd="0" destOrd="0" presId="urn:microsoft.com/office/officeart/2005/8/layout/cycle7"/>
    <dgm:cxn modelId="{DE766AD4-14AC-44EB-922C-1AED10E19ED8}" type="presOf" srcId="{0FDDE10A-5132-470A-A5A9-C6D1152BC59A}" destId="{D2697F61-A728-4898-874A-233E9D13F3CB}" srcOrd="0" destOrd="0" presId="urn:microsoft.com/office/officeart/2005/8/layout/cycle7"/>
    <dgm:cxn modelId="{67E9CD8C-D428-4A2C-8FA4-659F594A846E}" type="presOf" srcId="{84432B91-ADEF-4EA1-9D83-20DD7325F442}" destId="{240BB3CA-5B19-42C6-80C0-E63577C54716}" srcOrd="0" destOrd="0" presId="urn:microsoft.com/office/officeart/2005/8/layout/cycle7"/>
    <dgm:cxn modelId="{1DB2A093-65D1-43FB-BB08-E4132288603B}" type="presOf" srcId="{BA07ECB2-A561-4687-98ED-75CFBF9D8118}" destId="{34993222-399F-4B36-8B23-63722067C669}" srcOrd="1" destOrd="0" presId="urn:microsoft.com/office/officeart/2005/8/layout/cycle7"/>
    <dgm:cxn modelId="{58556CBF-CE98-4EFD-8D56-B3A671F42E2C}" type="presOf" srcId="{0B90A827-917D-4660-A9E1-6ED3FA653FDA}" destId="{A96A3428-BE11-4CE3-BAD2-2B9187E77ED8}" srcOrd="0" destOrd="0" presId="urn:microsoft.com/office/officeart/2005/8/layout/cycle7"/>
    <dgm:cxn modelId="{D2147353-34BB-4002-A64A-319BE2BC6885}" type="presOf" srcId="{99FB0F3D-1ED1-4F9A-A97E-79E0D4AC6F57}" destId="{CC331299-9992-4557-AD0D-F6221E22ACE3}" srcOrd="0" destOrd="0" presId="urn:microsoft.com/office/officeart/2005/8/layout/cycle7"/>
    <dgm:cxn modelId="{29A6DFE6-C364-4363-BAF5-124437A930BC}" type="presParOf" srcId="{D2697F61-A728-4898-874A-233E9D13F3CB}" destId="{CD4542C4-B081-452F-8DE4-0F0508C5EAA5}" srcOrd="0" destOrd="0" presId="urn:microsoft.com/office/officeart/2005/8/layout/cycle7"/>
    <dgm:cxn modelId="{E9600289-DC6E-4F61-AED6-D2A7BEBF111D}" type="presParOf" srcId="{D2697F61-A728-4898-874A-233E9D13F3CB}" destId="{240BB3CA-5B19-42C6-80C0-E63577C54716}" srcOrd="1" destOrd="0" presId="urn:microsoft.com/office/officeart/2005/8/layout/cycle7"/>
    <dgm:cxn modelId="{916F3D48-CB96-42FF-A91F-0EADA891C388}" type="presParOf" srcId="{240BB3CA-5B19-42C6-80C0-E63577C54716}" destId="{C4091A30-47A0-49D6-8ACF-ED6FF6C766FE}" srcOrd="0" destOrd="0" presId="urn:microsoft.com/office/officeart/2005/8/layout/cycle7"/>
    <dgm:cxn modelId="{FC4110AF-788D-4D9B-A8D1-6C1E669767B3}" type="presParOf" srcId="{D2697F61-A728-4898-874A-233E9D13F3CB}" destId="{698487BA-39B3-48CC-8B79-7C7559CDFCD7}" srcOrd="2" destOrd="0" presId="urn:microsoft.com/office/officeart/2005/8/layout/cycle7"/>
    <dgm:cxn modelId="{0584E12C-95B2-4777-9312-0B6BE957C423}" type="presParOf" srcId="{D2697F61-A728-4898-874A-233E9D13F3CB}" destId="{B4C29F8C-DA90-45B5-A188-A3496F5B2384}" srcOrd="3" destOrd="0" presId="urn:microsoft.com/office/officeart/2005/8/layout/cycle7"/>
    <dgm:cxn modelId="{D43E588E-096C-4BE3-A5AB-A561DC17B678}" type="presParOf" srcId="{B4C29F8C-DA90-45B5-A188-A3496F5B2384}" destId="{34993222-399F-4B36-8B23-63722067C669}" srcOrd="0" destOrd="0" presId="urn:microsoft.com/office/officeart/2005/8/layout/cycle7"/>
    <dgm:cxn modelId="{132D0100-0308-46E4-B3B4-80D43208CEAE}" type="presParOf" srcId="{D2697F61-A728-4898-874A-233E9D13F3CB}" destId="{A96A3428-BE11-4CE3-BAD2-2B9187E77ED8}" srcOrd="4" destOrd="0" presId="urn:microsoft.com/office/officeart/2005/8/layout/cycle7"/>
    <dgm:cxn modelId="{0FEF9C4C-FD23-40CC-A00B-64A9B20365A1}" type="presParOf" srcId="{D2697F61-A728-4898-874A-233E9D13F3CB}" destId="{CC331299-9992-4557-AD0D-F6221E22ACE3}" srcOrd="5" destOrd="0" presId="urn:microsoft.com/office/officeart/2005/8/layout/cycle7"/>
    <dgm:cxn modelId="{19473472-859A-4886-91BE-E07492B37D46}" type="presParOf" srcId="{CC331299-9992-4557-AD0D-F6221E22ACE3}" destId="{6002BAC0-D1CA-45CA-B979-1322C800B7F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542C4-B081-452F-8DE4-0F0508C5EAA5}">
      <dsp:nvSpPr>
        <dsp:cNvPr id="0" name=""/>
        <dsp:cNvSpPr/>
      </dsp:nvSpPr>
      <dsp:spPr>
        <a:xfrm>
          <a:off x="1840251" y="-376509"/>
          <a:ext cx="4032448" cy="2259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Néphrologue 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fr-FR" sz="2800" b="0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Défaillance rénale isolée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Comorbidité faible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6424" y="-310336"/>
        <a:ext cx="3900102" cy="2126968"/>
      </dsp:txXfrm>
    </dsp:sp>
    <dsp:sp modelId="{240BB3CA-5B19-42C6-80C0-E63577C54716}">
      <dsp:nvSpPr>
        <dsp:cNvPr id="0" name=""/>
        <dsp:cNvSpPr/>
      </dsp:nvSpPr>
      <dsp:spPr>
        <a:xfrm rot="3600000">
          <a:off x="4515517" y="2389879"/>
          <a:ext cx="808550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4638509" y="2471874"/>
        <a:ext cx="562566" cy="245983"/>
      </dsp:txXfrm>
    </dsp:sp>
    <dsp:sp modelId="{698487BA-39B3-48CC-8B79-7C7559CDFCD7}">
      <dsp:nvSpPr>
        <dsp:cNvPr id="0" name=""/>
        <dsp:cNvSpPr/>
      </dsp:nvSpPr>
      <dsp:spPr>
        <a:xfrm>
          <a:off x="4103496" y="3306927"/>
          <a:ext cx="3375999" cy="1595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Réanimateur 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fr-FR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Défaillance </a:t>
          </a:r>
          <a:r>
            <a:rPr lang="fr-FR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multiviscérale</a:t>
          </a:r>
          <a:r>
            <a:rPr lang="fr-FR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(≥2)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Comorbidité élevée </a:t>
          </a:r>
        </a:p>
      </dsp:txBody>
      <dsp:txXfrm>
        <a:off x="4150228" y="3353659"/>
        <a:ext cx="3282535" cy="1502081"/>
      </dsp:txXfrm>
    </dsp:sp>
    <dsp:sp modelId="{B4C29F8C-DA90-45B5-A188-A3496F5B2384}">
      <dsp:nvSpPr>
        <dsp:cNvPr id="0" name=""/>
        <dsp:cNvSpPr/>
      </dsp:nvSpPr>
      <dsp:spPr>
        <a:xfrm rot="10800000">
          <a:off x="3193876" y="3899713"/>
          <a:ext cx="808550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3316868" y="3981708"/>
        <a:ext cx="562566" cy="245983"/>
      </dsp:txXfrm>
    </dsp:sp>
    <dsp:sp modelId="{A96A3428-BE11-4CE3-BAD2-2B9187E77ED8}">
      <dsp:nvSpPr>
        <dsp:cNvPr id="0" name=""/>
        <dsp:cNvSpPr/>
      </dsp:nvSpPr>
      <dsp:spPr>
        <a:xfrm>
          <a:off x="750104" y="3412976"/>
          <a:ext cx="2342703" cy="1383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Chirurgie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- IRA </a:t>
          </a:r>
          <a:r>
            <a:rPr lang="fr-FR" sz="1800" kern="1200" dirty="0" err="1" smtClean="0"/>
            <a:t>Obtructive</a:t>
          </a:r>
          <a:r>
            <a:rPr lang="fr-FR" sz="1800" kern="1200" dirty="0" smtClean="0"/>
            <a:t> </a:t>
          </a:r>
          <a:endParaRPr lang="fr-FR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- Post OP </a:t>
          </a:r>
          <a:endParaRPr lang="fr-FR" sz="1800" kern="1200" dirty="0"/>
        </a:p>
      </dsp:txBody>
      <dsp:txXfrm>
        <a:off x="790624" y="3453496"/>
        <a:ext cx="2261663" cy="1302408"/>
      </dsp:txXfrm>
    </dsp:sp>
    <dsp:sp modelId="{CC331299-9992-4557-AD0D-F6221E22ACE3}">
      <dsp:nvSpPr>
        <dsp:cNvPr id="0" name=""/>
        <dsp:cNvSpPr/>
      </dsp:nvSpPr>
      <dsp:spPr>
        <a:xfrm rot="18000000">
          <a:off x="2358270" y="2442904"/>
          <a:ext cx="808550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2481262" y="2524899"/>
        <a:ext cx="562566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939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13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589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198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40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299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97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39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429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33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19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5DBA-6EA5-4938-A102-6E9D7168D9C0}" type="datetimeFigureOut">
              <a:rPr lang="fr-FR" smtClean="0"/>
              <a:pPr/>
              <a:t>22/02/2015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EDC8-FD4F-4B02-968E-402A733A87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48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808" y="1700808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Insuffisance Rénale Aigue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/>
              <a:t>MC.  TEHIR 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3367" y="2996952"/>
            <a:ext cx="6400800" cy="1752600"/>
          </a:xfrm>
        </p:spPr>
        <p:txBody>
          <a:bodyPr/>
          <a:lstStyle/>
          <a:p>
            <a:r>
              <a:rPr lang="fr-FR" dirty="0" smtClean="0"/>
              <a:t>Service de Néphrologie, Dialyse et Transplantation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76588"/>
            <a:ext cx="2466975" cy="19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60648"/>
            <a:ext cx="511212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215" y="4385036"/>
            <a:ext cx="2590368" cy="19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95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IRA: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pathologie, différents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acteurs…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40706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282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4976813"/>
          </a:xfrm>
        </p:spPr>
        <p:txBody>
          <a:bodyPr/>
          <a:lstStyle/>
          <a:p>
            <a:r>
              <a:rPr lang="fr-FR" altLang="fr-FR" sz="2400" b="1" dirty="0" smtClean="0">
                <a:solidFill>
                  <a:schemeClr val="accent1"/>
                </a:solidFill>
              </a:rPr>
              <a:t>Complications métaboliques </a:t>
            </a:r>
            <a:r>
              <a:rPr lang="fr-FR" altLang="fr-FR" sz="2400" dirty="0" smtClean="0"/>
              <a:t>propres a l’IRA</a:t>
            </a:r>
          </a:p>
          <a:p>
            <a:pPr lvl="2">
              <a:buFont typeface="Wingdings" pitchFamily="2" charset="2"/>
              <a:buNone/>
            </a:pPr>
            <a:r>
              <a:rPr lang="fr-FR" altLang="fr-FR" dirty="0" smtClean="0"/>
              <a:t>Hyperhydratation extracellulaire : OAP</a:t>
            </a:r>
          </a:p>
          <a:p>
            <a:pPr lvl="2">
              <a:buFont typeface="Wingdings" pitchFamily="2" charset="2"/>
              <a:buNone/>
            </a:pPr>
            <a:r>
              <a:rPr lang="fr-FR" altLang="fr-FR" dirty="0" smtClean="0"/>
              <a:t>Hyperhydratation intracellulaire </a:t>
            </a:r>
          </a:p>
          <a:p>
            <a:pPr lvl="2">
              <a:buFont typeface="Wingdings" pitchFamily="2" charset="2"/>
              <a:buNone/>
            </a:pPr>
            <a:r>
              <a:rPr lang="fr-FR" altLang="fr-FR" dirty="0" smtClean="0"/>
              <a:t>Hyperkaliémie : Pronostic vital en jeu</a:t>
            </a:r>
          </a:p>
          <a:p>
            <a:pPr lvl="2">
              <a:buFont typeface="Wingdings" pitchFamily="2" charset="2"/>
              <a:buNone/>
            </a:pPr>
            <a:r>
              <a:rPr lang="fr-FR" altLang="fr-FR" dirty="0" smtClean="0"/>
              <a:t>Acidose métabolique</a:t>
            </a:r>
          </a:p>
          <a:p>
            <a:pPr lvl="2">
              <a:buFont typeface="Wingdings" pitchFamily="2" charset="2"/>
              <a:buNone/>
            </a:pPr>
            <a:r>
              <a:rPr lang="fr-FR" altLang="fr-FR" dirty="0" smtClean="0"/>
              <a:t>Rétention des déchets azotés </a:t>
            </a:r>
          </a:p>
          <a:p>
            <a:pPr lvl="2">
              <a:buFont typeface="Wingdings" pitchFamily="2" charset="2"/>
              <a:buNone/>
            </a:pPr>
            <a:endParaRPr lang="fr-FR" altLang="fr-FR" dirty="0" smtClean="0"/>
          </a:p>
          <a:p>
            <a:r>
              <a:rPr lang="fr-FR" altLang="fr-FR" sz="2400" dirty="0" smtClean="0"/>
              <a:t>Infections nosocomiales (50% ,mortalité )</a:t>
            </a:r>
          </a:p>
          <a:p>
            <a:r>
              <a:rPr lang="fr-FR" altLang="fr-FR" sz="2400" dirty="0" smtClean="0"/>
              <a:t>Hémorragies digestives (stress, </a:t>
            </a:r>
            <a:r>
              <a:rPr lang="fr-FR" altLang="fr-FR" sz="2400" dirty="0" err="1" smtClean="0"/>
              <a:t>thrombopathie</a:t>
            </a:r>
            <a:r>
              <a:rPr lang="fr-FR" altLang="fr-FR" sz="2400" dirty="0" smtClean="0"/>
              <a:t> )</a:t>
            </a:r>
          </a:p>
          <a:p>
            <a:r>
              <a:rPr lang="fr-FR" altLang="fr-FR" sz="2400" dirty="0" smtClean="0"/>
              <a:t>Complications cardio-vasculaires : phlébites, embolie pulmonaire.</a:t>
            </a:r>
          </a:p>
          <a:p>
            <a:endParaRPr lang="fr-FR" altLang="fr-FR" b="1" dirty="0" smtClean="0"/>
          </a:p>
          <a:p>
            <a:endParaRPr lang="fr-FR" altLang="fr-FR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771800" y="443507"/>
            <a:ext cx="3025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solidFill>
                  <a:srgbClr val="FF0000"/>
                </a:solidFill>
              </a:rPr>
              <a:t>COMPLICATIONS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358" y="1412776"/>
            <a:ext cx="2649159" cy="441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31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323528" y="1556792"/>
            <a:ext cx="892671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smtClean="0">
                <a:solidFill>
                  <a:schemeClr val="accent1"/>
                </a:solidFill>
              </a:rPr>
              <a:t>A) TTT </a:t>
            </a:r>
            <a:r>
              <a:rPr lang="fr-FR" altLang="fr-FR" sz="2000" b="1" dirty="0">
                <a:solidFill>
                  <a:schemeClr val="accent1"/>
                </a:solidFill>
              </a:rPr>
              <a:t>SYMPTOMATIQUE ET PREVENTIF DES COMPLICATIONS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+mn-lt"/>
              </a:rPr>
              <a:t>      - </a:t>
            </a:r>
            <a:r>
              <a:rPr lang="fr-FR" altLang="fr-FR" sz="2400" dirty="0">
                <a:latin typeface="+mn-lt"/>
              </a:rPr>
              <a:t>La </a:t>
            </a:r>
            <a:r>
              <a:rPr lang="fr-FR" altLang="fr-FR" sz="2400" dirty="0" smtClean="0">
                <a:latin typeface="+mn-lt"/>
              </a:rPr>
              <a:t>surcharge </a:t>
            </a:r>
            <a:r>
              <a:rPr lang="fr-FR" altLang="fr-FR" sz="2400" dirty="0" err="1" smtClean="0">
                <a:latin typeface="+mn-lt"/>
              </a:rPr>
              <a:t>hydrosodés</a:t>
            </a:r>
            <a:r>
              <a:rPr lang="fr-FR" altLang="fr-FR" sz="2400" dirty="0" smtClean="0">
                <a:latin typeface="+mn-lt"/>
              </a:rPr>
              <a:t>  ( </a:t>
            </a:r>
            <a:r>
              <a:rPr lang="fr-FR" altLang="fr-FR" sz="2400" dirty="0">
                <a:latin typeface="+mn-lt"/>
              </a:rPr>
              <a:t>apports, </a:t>
            </a:r>
            <a:r>
              <a:rPr lang="fr-FR" altLang="fr-FR" sz="2400" dirty="0" smtClean="0">
                <a:latin typeface="+mn-lt"/>
              </a:rPr>
              <a:t>diurétiques  ) </a:t>
            </a:r>
            <a:endParaRPr lang="fr-FR" altLang="fr-FR" sz="24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n-lt"/>
              </a:rPr>
              <a:t>      - L'hyperkaliémie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n-lt"/>
              </a:rPr>
              <a:t>     </a:t>
            </a:r>
            <a:r>
              <a:rPr lang="fr-FR" altLang="fr-FR" sz="2400" dirty="0" smtClean="0">
                <a:latin typeface="+mn-lt"/>
              </a:rPr>
              <a:t>-  L’acidose </a:t>
            </a:r>
            <a:r>
              <a:rPr lang="fr-FR" altLang="fr-FR" sz="2400" dirty="0">
                <a:latin typeface="+mn-lt"/>
              </a:rPr>
              <a:t>(L’apport en bicarbonate </a:t>
            </a:r>
            <a:r>
              <a:rPr lang="fr-FR" altLang="fr-FR" sz="2400" dirty="0" smtClean="0">
                <a:latin typeface="+mn-lt"/>
              </a:rPr>
              <a:t>ou </a:t>
            </a:r>
            <a:r>
              <a:rPr lang="fr-FR" altLang="fr-FR" sz="2400" dirty="0">
                <a:latin typeface="+mn-lt"/>
              </a:rPr>
              <a:t>EER </a:t>
            </a:r>
            <a:r>
              <a:rPr lang="fr-FR" altLang="fr-FR" sz="2400" dirty="0" smtClean="0">
                <a:latin typeface="+mn-lt"/>
              </a:rPr>
              <a:t>)</a:t>
            </a:r>
            <a:endParaRPr lang="fr-FR" altLang="fr-FR" sz="24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n-lt"/>
              </a:rPr>
              <a:t>      - </a:t>
            </a:r>
            <a:r>
              <a:rPr lang="fr-FR" altLang="fr-FR" sz="2400" dirty="0" smtClean="0">
                <a:latin typeface="+mn-lt"/>
              </a:rPr>
              <a:t>Apport calorique </a:t>
            </a:r>
            <a:r>
              <a:rPr lang="fr-FR" altLang="fr-FR" sz="2400" dirty="0">
                <a:latin typeface="+mn-lt"/>
              </a:rPr>
              <a:t>et azoté suffisant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n-lt"/>
              </a:rPr>
              <a:t>      -  Les hémorragies </a:t>
            </a:r>
            <a:r>
              <a:rPr lang="fr-FR" altLang="fr-FR" sz="2400" dirty="0" smtClean="0">
                <a:latin typeface="+mn-lt"/>
              </a:rPr>
              <a:t>digestives</a:t>
            </a:r>
            <a:endParaRPr lang="fr-FR" altLang="fr-FR" sz="24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n-lt"/>
              </a:rPr>
              <a:t>      - Arrêt des substances </a:t>
            </a:r>
            <a:r>
              <a:rPr lang="fr-FR" altLang="fr-FR" sz="2400" dirty="0" err="1">
                <a:latin typeface="+mn-lt"/>
              </a:rPr>
              <a:t>nephrotoxiques</a:t>
            </a:r>
            <a:r>
              <a:rPr lang="fr-FR" altLang="fr-FR" sz="2400" dirty="0" smtClean="0">
                <a:latin typeface="+mn-lt"/>
              </a:rPr>
              <a:t>.</a:t>
            </a:r>
            <a:endParaRPr lang="fr-FR" altLang="fr-FR" sz="24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n-lt"/>
              </a:rPr>
              <a:t>      - Adapter la posologie des médicaments à élimination rénale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3275855" y="126611"/>
            <a:ext cx="2693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3600" b="1" dirty="0">
                <a:solidFill>
                  <a:srgbClr val="FF0000"/>
                </a:solidFill>
              </a:rPr>
              <a:t>TRAITEMENT</a:t>
            </a:r>
            <a:endParaRPr lang="fr-FR" sz="3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068960"/>
            <a:ext cx="2520280" cy="18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altLang="fr-FR" dirty="0" smtClean="0">
                <a:solidFill>
                  <a:schemeClr val="accent1"/>
                </a:solidFill>
              </a:rPr>
              <a:t>B) </a:t>
            </a:r>
            <a:r>
              <a:rPr lang="fr-FR" altLang="fr-FR" b="1" dirty="0" smtClean="0">
                <a:solidFill>
                  <a:schemeClr val="accent1"/>
                </a:solidFill>
              </a:rPr>
              <a:t>EPURATION </a:t>
            </a:r>
            <a:r>
              <a:rPr lang="fr-FR" altLang="fr-FR" b="1" dirty="0">
                <a:solidFill>
                  <a:schemeClr val="accent1"/>
                </a:solidFill>
              </a:rPr>
              <a:t>EXTRA-RENALE</a:t>
            </a:r>
          </a:p>
          <a:p>
            <a:pPr marL="0" indent="0">
              <a:buNone/>
            </a:pPr>
            <a:r>
              <a:rPr lang="fr-FR" dirty="0" smtClean="0"/>
              <a:t>                         </a:t>
            </a:r>
            <a:r>
              <a:rPr lang="fr-FR" dirty="0" smtClean="0">
                <a:solidFill>
                  <a:srgbClr val="FF0000"/>
                </a:solidFill>
              </a:rPr>
              <a:t>Hémodialyse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2" y="1628800"/>
            <a:ext cx="6552727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23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638" y="116632"/>
            <a:ext cx="8229600" cy="11430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Hémodialyse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763" y="1129071"/>
            <a:ext cx="62293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43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Hémodialyse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3969792" cy="30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2685"/>
            <a:ext cx="388033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09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Dialyse péritonéale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680520" cy="48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57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62384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I. Introduction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4525963"/>
          </a:xfrm>
        </p:spPr>
        <p:txBody>
          <a:bodyPr>
            <a:normAutofit/>
          </a:bodyPr>
          <a:lstStyle/>
          <a:p>
            <a:r>
              <a:rPr lang="fr-FR" sz="2600" dirty="0"/>
              <a:t>L’IRA </a:t>
            </a:r>
            <a:r>
              <a:rPr lang="fr-FR" sz="2600" dirty="0" smtClean="0"/>
              <a:t>est une pathologie très fréquente</a:t>
            </a:r>
          </a:p>
          <a:p>
            <a:endParaRPr lang="fr-FR" sz="2600" dirty="0"/>
          </a:p>
          <a:p>
            <a:r>
              <a:rPr lang="fr-FR" sz="2600" dirty="0" smtClean="0"/>
              <a:t>Hétérogène</a:t>
            </a:r>
            <a:endParaRPr lang="fr-FR" sz="2600" dirty="0"/>
          </a:p>
          <a:p>
            <a:pPr marL="0" indent="0">
              <a:buNone/>
            </a:pPr>
            <a:endParaRPr lang="fr-FR" sz="2600" dirty="0" smtClean="0"/>
          </a:p>
          <a:p>
            <a:r>
              <a:rPr lang="fr-FR" sz="2600" dirty="0" smtClean="0"/>
              <a:t>Affection </a:t>
            </a:r>
            <a:r>
              <a:rPr lang="fr-FR" sz="2600" dirty="0"/>
              <a:t>gravissime </a:t>
            </a:r>
            <a:r>
              <a:rPr lang="fr-FR" sz="2600" dirty="0" smtClean="0"/>
              <a:t>(Taux </a:t>
            </a:r>
            <a:r>
              <a:rPr lang="fr-FR" sz="2600" dirty="0"/>
              <a:t>de </a:t>
            </a:r>
            <a:r>
              <a:rPr lang="fr-FR" sz="2600" dirty="0" smtClean="0"/>
              <a:t>mortalité                                                  élevé) </a:t>
            </a:r>
            <a:endParaRPr lang="fr-FR" sz="2600" dirty="0"/>
          </a:p>
          <a:p>
            <a:pPr marL="0" indent="0">
              <a:buNone/>
            </a:pPr>
            <a:endParaRPr lang="fr-FR" sz="2600" dirty="0" smtClean="0"/>
          </a:p>
          <a:p>
            <a:r>
              <a:rPr lang="fr-FR" sz="2600" dirty="0"/>
              <a:t>P</a:t>
            </a:r>
            <a:r>
              <a:rPr lang="fr-FR" sz="2600" dirty="0" smtClean="0"/>
              <a:t>rogrès </a:t>
            </a:r>
            <a:r>
              <a:rPr lang="fr-FR" sz="2600" dirty="0"/>
              <a:t>thérapeutiques </a:t>
            </a:r>
            <a:r>
              <a:rPr lang="fr-FR" sz="2600" dirty="0" smtClean="0"/>
              <a:t>constants </a:t>
            </a:r>
            <a:endParaRPr lang="fr-FR" sz="2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3024336" cy="398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63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rgbClr val="FF0000"/>
                </a:solidFill>
              </a:rPr>
              <a:t>II. DEFINITION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Baisse </a:t>
            </a:r>
            <a:r>
              <a:rPr lang="fr-FR" b="1" dirty="0" smtClean="0">
                <a:solidFill>
                  <a:srgbClr val="FF0000"/>
                </a:solidFill>
              </a:rPr>
              <a:t>Brutale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rgbClr val="FF0000"/>
                </a:solidFill>
              </a:rPr>
              <a:t>réversible</a:t>
            </a:r>
            <a:r>
              <a:rPr lang="fr-FR" dirty="0" smtClean="0"/>
              <a:t> du Débit de Filtration glomérulaire (DFG) 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59597" y="3356992"/>
            <a:ext cx="60041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+mj-lt"/>
              </a:rPr>
              <a:t>Acute </a:t>
            </a:r>
            <a:r>
              <a:rPr lang="fr-FR" altLang="fr-FR" sz="2400" b="1" dirty="0" err="1">
                <a:latin typeface="+mj-lt"/>
              </a:rPr>
              <a:t>kidney</a:t>
            </a:r>
            <a:r>
              <a:rPr lang="fr-FR" altLang="fr-FR" sz="2400" b="1" dirty="0">
                <a:latin typeface="+mj-lt"/>
              </a:rPr>
              <a:t> </a:t>
            </a:r>
            <a:r>
              <a:rPr lang="fr-FR" altLang="fr-FR" sz="2400" b="1" dirty="0" err="1">
                <a:latin typeface="+mj-lt"/>
              </a:rPr>
              <a:t>injury</a:t>
            </a:r>
            <a:r>
              <a:rPr lang="fr-FR" altLang="fr-FR" sz="2400" b="1" dirty="0">
                <a:latin typeface="+mj-lt"/>
              </a:rPr>
              <a:t>  =  agression rénale aigue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472" y="3933056"/>
            <a:ext cx="3528392" cy="26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40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III. Mécanismes de l’IRA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1124744"/>
            <a:ext cx="597666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2987824" y="4626171"/>
            <a:ext cx="432048" cy="16831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Étoile à 5 branches 5"/>
          <p:cNvSpPr/>
          <p:nvPr/>
        </p:nvSpPr>
        <p:spPr>
          <a:xfrm>
            <a:off x="2771800" y="4446151"/>
            <a:ext cx="432048" cy="360040"/>
          </a:xfrm>
          <a:prstGeom prst="star5">
            <a:avLst>
              <a:gd name="adj" fmla="val 1213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63688" y="6237312"/>
            <a:ext cx="53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1.  Post rénale = IRA Obstructive 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0" name="Étoile à 5 branches 9"/>
          <p:cNvSpPr/>
          <p:nvPr/>
        </p:nvSpPr>
        <p:spPr>
          <a:xfrm>
            <a:off x="3923928" y="2276872"/>
            <a:ext cx="432048" cy="360040"/>
          </a:xfrm>
          <a:prstGeom prst="star5">
            <a:avLst>
              <a:gd name="adj" fmla="val 1213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139952" y="2456892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27975" y="2221411"/>
            <a:ext cx="26366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 startAt="2"/>
            </a:pPr>
            <a:r>
              <a:rPr lang="fr-FR" sz="2400" b="1" dirty="0" smtClean="0">
                <a:solidFill>
                  <a:srgbClr val="0070C0"/>
                </a:solidFill>
              </a:rPr>
              <a:t>Pré rénale =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IRA Fonctionnelle 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741" y="2894220"/>
            <a:ext cx="591363" cy="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5169590" y="3140968"/>
            <a:ext cx="177867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48265" y="3969930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3.   </a:t>
            </a:r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 smtClean="0">
                <a:solidFill>
                  <a:srgbClr val="0070C0"/>
                </a:solidFill>
              </a:rPr>
              <a:t>énale </a:t>
            </a:r>
            <a:r>
              <a:rPr lang="fr-FR" sz="2400" b="1" dirty="0">
                <a:solidFill>
                  <a:srgbClr val="0070C0"/>
                </a:solidFill>
              </a:rPr>
              <a:t>= 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IRA </a:t>
            </a:r>
            <a:r>
              <a:rPr lang="fr-FR" sz="2400" b="1" dirty="0" smtClean="0">
                <a:solidFill>
                  <a:srgbClr val="0070C0"/>
                </a:solidFill>
              </a:rPr>
              <a:t>Organique  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4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3207"/>
            <a:ext cx="8712968" cy="637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12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IRA : Conséquences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lefigaro.fr/assets/images/MEDECINE-201052---Insuffisance-renale_pdf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6286544" cy="4714908"/>
          </a:xfrm>
          <a:prstGeom prst="rect">
            <a:avLst/>
          </a:prstGeom>
          <a:noFill/>
        </p:spPr>
      </p:pic>
      <p:sp>
        <p:nvSpPr>
          <p:cNvPr id="6" name="Multiplier 5"/>
          <p:cNvSpPr/>
          <p:nvPr/>
        </p:nvSpPr>
        <p:spPr>
          <a:xfrm>
            <a:off x="3357554" y="1643050"/>
            <a:ext cx="928694" cy="85725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endCxn id="10" idx="3"/>
          </p:cNvCxnSpPr>
          <p:nvPr/>
        </p:nvCxnSpPr>
        <p:spPr>
          <a:xfrm rot="10800000" flipV="1">
            <a:off x="2786050" y="2071677"/>
            <a:ext cx="1000132" cy="568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2285992"/>
            <a:ext cx="278605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Accumulation de déchets : Urée, Créât, …  </a:t>
            </a:r>
            <a:endParaRPr lang="fr-FR" sz="2000" b="1" dirty="0"/>
          </a:p>
        </p:txBody>
      </p:sp>
      <p:sp>
        <p:nvSpPr>
          <p:cNvPr id="14" name="Multiplier 13"/>
          <p:cNvSpPr/>
          <p:nvPr/>
        </p:nvSpPr>
        <p:spPr>
          <a:xfrm>
            <a:off x="4857752" y="1142984"/>
            <a:ext cx="928694" cy="85725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rot="10800000" flipV="1">
            <a:off x="2357422" y="1571612"/>
            <a:ext cx="3000396" cy="2000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3571876"/>
            <a:ext cx="278605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err="1" smtClean="0"/>
              <a:t>Oligo</a:t>
            </a:r>
            <a:r>
              <a:rPr lang="fr-FR" sz="2000" b="1" dirty="0" smtClean="0"/>
              <a:t> ou anurie </a:t>
            </a:r>
          </a:p>
          <a:p>
            <a:r>
              <a:rPr lang="fr-FR" sz="2000" b="1" dirty="0" smtClean="0"/>
              <a:t>Hyperhydratation, OAP</a:t>
            </a:r>
          </a:p>
          <a:p>
            <a:r>
              <a:rPr lang="fr-FR" sz="2000" b="1" dirty="0" smtClean="0"/>
              <a:t>Acidose, Hyperkaliémie;  </a:t>
            </a:r>
            <a:endParaRPr lang="fr-FR" sz="2000" b="1" dirty="0"/>
          </a:p>
        </p:txBody>
      </p:sp>
      <p:sp>
        <p:nvSpPr>
          <p:cNvPr id="18" name="Multiplier 17"/>
          <p:cNvSpPr/>
          <p:nvPr/>
        </p:nvSpPr>
        <p:spPr>
          <a:xfrm>
            <a:off x="7215206" y="2214554"/>
            <a:ext cx="928694" cy="85725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endCxn id="1028" idx="2"/>
          </p:cNvCxnSpPr>
          <p:nvPr/>
        </p:nvCxnSpPr>
        <p:spPr>
          <a:xfrm rot="5400000">
            <a:off x="5179223" y="3178967"/>
            <a:ext cx="3071834" cy="2000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214810" y="5643578"/>
            <a:ext cx="278605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Anémie, </a:t>
            </a:r>
            <a:r>
              <a:rPr lang="fr-FR" sz="2000" b="1" dirty="0" err="1" smtClean="0"/>
              <a:t>HypoCa</a:t>
            </a:r>
            <a:r>
              <a:rPr lang="fr-FR" sz="2000" b="1" dirty="0" smtClean="0"/>
              <a:t>, ….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7187" y="4210740"/>
            <a:ext cx="7715250" cy="230505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fr-FR" altLang="fr-FR" sz="2800" b="1" u="sng" dirty="0" smtClean="0">
                <a:solidFill>
                  <a:schemeClr val="accent1"/>
                </a:solidFill>
              </a:rPr>
              <a:t>Affirmer le caractère aigu</a:t>
            </a:r>
          </a:p>
          <a:p>
            <a:pPr eaLnBrk="1" hangingPunct="1">
              <a:buFontTx/>
              <a:buNone/>
            </a:pPr>
            <a:r>
              <a:rPr lang="fr-FR" altLang="fr-FR" sz="2800" b="1" dirty="0" smtClean="0"/>
              <a:t>   </a:t>
            </a:r>
            <a:r>
              <a:rPr lang="fr-FR" altLang="fr-FR" sz="2400" dirty="0" smtClean="0"/>
              <a:t>- anamnestiques      </a:t>
            </a:r>
          </a:p>
          <a:p>
            <a:pPr eaLnBrk="1" hangingPunct="1">
              <a:buFontTx/>
              <a:buNone/>
            </a:pPr>
            <a:r>
              <a:rPr lang="fr-FR" altLang="fr-FR" sz="2400" dirty="0" smtClean="0"/>
              <a:t>   -  biologiques  </a:t>
            </a:r>
          </a:p>
          <a:p>
            <a:pPr eaLnBrk="1" hangingPunct="1">
              <a:buFontTx/>
              <a:buNone/>
            </a:pPr>
            <a:r>
              <a:rPr lang="fr-FR" altLang="fr-FR" sz="2400" dirty="0" smtClean="0"/>
              <a:t>   -  radiologiques   </a:t>
            </a:r>
          </a:p>
          <a:p>
            <a:pPr eaLnBrk="1" hangingPunct="1">
              <a:buFontTx/>
              <a:buNone/>
            </a:pPr>
            <a:r>
              <a:rPr lang="fr-FR" altLang="fr-FR" sz="2400" dirty="0" smtClean="0"/>
              <a:t>   - évolutifs: la réversibilité (élément rétrospectif ++++)</a:t>
            </a:r>
          </a:p>
          <a:p>
            <a:pPr eaLnBrk="1" hangingPunct="1">
              <a:buFontTx/>
              <a:buNone/>
            </a:pPr>
            <a:r>
              <a:rPr lang="fr-FR" altLang="fr-FR" sz="2400" dirty="0" smtClean="0"/>
              <a:t>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28624" y="1043782"/>
            <a:ext cx="723971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u="sng" dirty="0">
                <a:solidFill>
                  <a:schemeClr val="accent1"/>
                </a:solidFill>
                <a:latin typeface="+mj-lt"/>
              </a:rPr>
              <a:t>Confirmer l’IR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latin typeface="+mj-lt"/>
              </a:rPr>
              <a:t>   </a:t>
            </a:r>
            <a:r>
              <a:rPr lang="fr-FR" altLang="fr-FR" sz="2400" dirty="0">
                <a:latin typeface="+mj-lt"/>
              </a:rPr>
              <a:t>-</a:t>
            </a:r>
            <a:r>
              <a:rPr lang="fr-FR" altLang="fr-FR" sz="2400" dirty="0">
                <a:latin typeface="+mj-lt"/>
                <a:sym typeface="Wingdings" pitchFamily="2" charset="2"/>
              </a:rPr>
              <a:t> </a:t>
            </a:r>
            <a:r>
              <a:rPr lang="fr-FR" altLang="fr-FR" sz="2400" dirty="0">
                <a:latin typeface="+mj-lt"/>
              </a:rPr>
              <a:t>créatininémie et l’urée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j-lt"/>
              </a:rPr>
              <a:t>   </a:t>
            </a:r>
            <a:r>
              <a:rPr lang="fr-FR" altLang="fr-FR" sz="2400" dirty="0" smtClean="0">
                <a:latin typeface="+mj-lt"/>
              </a:rPr>
              <a:t>- </a:t>
            </a:r>
            <a:r>
              <a:rPr lang="fr-FR" altLang="fr-FR" sz="2400" dirty="0" smtClean="0">
                <a:latin typeface="+mj-lt"/>
                <a:sym typeface="Wingdings" pitchFamily="2" charset="2"/>
              </a:rPr>
              <a:t></a:t>
            </a:r>
            <a:r>
              <a:rPr lang="fr-FR" altLang="fr-FR" sz="2400" dirty="0" smtClean="0">
                <a:latin typeface="+mj-lt"/>
              </a:rPr>
              <a:t> </a:t>
            </a:r>
            <a:r>
              <a:rPr lang="fr-FR" altLang="fr-FR" sz="2400" dirty="0">
                <a:latin typeface="+mj-lt"/>
              </a:rPr>
              <a:t>Cl </a:t>
            </a:r>
            <a:r>
              <a:rPr lang="fr-FR" altLang="fr-FR" sz="2400" dirty="0" err="1">
                <a:latin typeface="+mj-lt"/>
              </a:rPr>
              <a:t>creat</a:t>
            </a:r>
            <a:endParaRPr lang="fr-FR" altLang="fr-FR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j-lt"/>
              </a:rPr>
              <a:t>   - diurèse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j-lt"/>
              </a:rPr>
              <a:t>            *anurie ( rétention)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j-lt"/>
              </a:rPr>
              <a:t>            *oligurie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+mj-lt"/>
              </a:rPr>
              <a:t>            *conservée (Un paradoxe)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428625" y="3844549"/>
            <a:ext cx="757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 (</a:t>
            </a:r>
            <a:r>
              <a:rPr lang="fr-FR" altLang="fr-FR" sz="1800" dirty="0" err="1"/>
              <a:t>tubulopathies</a:t>
            </a:r>
            <a:r>
              <a:rPr lang="fr-FR" altLang="fr-FR" sz="1800" dirty="0"/>
              <a:t> toxiques ,</a:t>
            </a:r>
            <a:r>
              <a:rPr lang="fr-FR" altLang="fr-FR" sz="1800" dirty="0" smtClean="0"/>
              <a:t>les </a:t>
            </a:r>
            <a:r>
              <a:rPr lang="fr-FR" altLang="fr-FR" sz="1800" dirty="0"/>
              <a:t>néphrites interstitielles ,test thérapeutique)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7744" y="159566"/>
            <a:ext cx="4184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3600" b="1" dirty="0" smtClean="0">
                <a:solidFill>
                  <a:srgbClr val="FF0000"/>
                </a:solidFill>
              </a:rPr>
              <a:t>IV. Diagnostic </a:t>
            </a:r>
            <a:r>
              <a:rPr lang="fr-FR" altLang="fr-FR" sz="3600" b="1" dirty="0">
                <a:solidFill>
                  <a:srgbClr val="FF0000"/>
                </a:solidFill>
              </a:rPr>
              <a:t>positif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463" y="2026568"/>
            <a:ext cx="2348880" cy="177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98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ZoneTexte 8"/>
          <p:cNvSpPr txBox="1">
            <a:spLocks noChangeArrowheads="1"/>
          </p:cNvSpPr>
          <p:nvPr/>
        </p:nvSpPr>
        <p:spPr bwMode="auto">
          <a:xfrm>
            <a:off x="456275" y="1311435"/>
            <a:ext cx="8929688" cy="328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fr-FR" altLang="fr-FR" sz="2400" dirty="0">
                <a:latin typeface="+mj-lt"/>
              </a:rPr>
              <a:t>Elle est aiguë </a:t>
            </a:r>
            <a:r>
              <a:rPr lang="fr-FR" altLang="fr-FR" sz="2400" dirty="0" smtClean="0">
                <a:latin typeface="+mj-lt"/>
              </a:rPr>
              <a:t>si</a:t>
            </a:r>
            <a:r>
              <a:rPr lang="fr-FR" altLang="fr-FR" sz="2400" dirty="0">
                <a:latin typeface="+mj-lt"/>
              </a:rPr>
              <a:t>: </a:t>
            </a:r>
            <a:r>
              <a:rPr lang="fr-FR" altLang="fr-FR" sz="2800" dirty="0">
                <a:latin typeface="+mj-lt"/>
              </a:rPr>
              <a:t/>
            </a:r>
            <a:br>
              <a:rPr lang="fr-FR" altLang="fr-FR" sz="2800" dirty="0">
                <a:latin typeface="+mj-lt"/>
              </a:rPr>
            </a:br>
            <a:r>
              <a:rPr lang="fr-FR" altLang="fr-FR" sz="2800" dirty="0">
                <a:latin typeface="+mj-lt"/>
              </a:rPr>
              <a:t>  </a:t>
            </a:r>
            <a:br>
              <a:rPr lang="fr-FR" altLang="fr-FR" sz="2800" dirty="0">
                <a:latin typeface="+mj-lt"/>
              </a:rPr>
            </a:br>
            <a:r>
              <a:rPr lang="fr-FR" altLang="fr-FR" sz="2800" dirty="0">
                <a:latin typeface="+mj-lt"/>
              </a:rPr>
              <a:t>   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fr-FR" altLang="fr-FR" sz="2800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4731" y="2428874"/>
            <a:ext cx="821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>
                <a:latin typeface="+mj-lt"/>
              </a:rPr>
              <a:t>- </a:t>
            </a:r>
            <a:r>
              <a:rPr lang="fr-FR" altLang="fr-FR" sz="2400" dirty="0">
                <a:latin typeface="+mj-lt"/>
              </a:rPr>
              <a:t>La fonction rénale était normale auparavant</a:t>
            </a:r>
            <a:r>
              <a:rPr lang="fr-FR" altLang="fr-FR" sz="2800" dirty="0">
                <a:latin typeface="+mj-lt"/>
              </a:rPr>
              <a:t> </a:t>
            </a:r>
            <a:endParaRPr lang="fr-FR" altLang="fr-FR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1994" y="3755688"/>
            <a:ext cx="8858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>
                <a:latin typeface="+mj-lt"/>
              </a:rPr>
              <a:t>- </a:t>
            </a:r>
            <a:r>
              <a:rPr lang="fr-FR" altLang="fr-FR" sz="2400" dirty="0">
                <a:latin typeface="+mj-lt"/>
              </a:rPr>
              <a:t>Les reins sont de taille normale ou </a:t>
            </a:r>
            <a:r>
              <a:rPr lang="fr-FR" altLang="fr-FR" sz="2400" dirty="0" smtClean="0">
                <a:latin typeface="+mj-lt"/>
              </a:rPr>
              <a:t>augmentée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/>
            </a:r>
            <a:br>
              <a:rPr lang="fr-FR" altLang="fr-FR" sz="2400" dirty="0"/>
            </a:br>
            <a:endParaRPr lang="fr-FR" altLang="fr-FR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314030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400" dirty="0" smtClean="0">
                <a:latin typeface="+mj-lt"/>
              </a:rPr>
              <a:t> Absence d’anémie, d’hypocalcémie </a:t>
            </a:r>
            <a:r>
              <a:rPr lang="fr-FR" altLang="fr-FR" sz="2400" dirty="0">
                <a:latin typeface="+mj-lt"/>
              </a:rPr>
              <a:t>et </a:t>
            </a:r>
            <a:r>
              <a:rPr lang="fr-FR" altLang="fr-FR" sz="2400" dirty="0" smtClean="0">
                <a:latin typeface="+mj-lt"/>
              </a:rPr>
              <a:t>d’</a:t>
            </a:r>
            <a:r>
              <a:rPr lang="fr-FR" altLang="fr-FR" sz="2400" dirty="0" err="1" smtClean="0">
                <a:latin typeface="+mj-lt"/>
              </a:rPr>
              <a:t>hyperphosphorémie</a:t>
            </a:r>
            <a:r>
              <a:rPr lang="fr-FR" altLang="fr-FR" sz="2400" dirty="0" smtClean="0">
                <a:latin typeface="+mj-lt"/>
              </a:rPr>
              <a:t>  </a:t>
            </a:r>
            <a:endParaRPr lang="fr-FR" altLang="fr-FR" sz="24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0341" y="388414"/>
            <a:ext cx="373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3200" b="1" dirty="0" smtClean="0">
                <a:solidFill>
                  <a:srgbClr val="FF0000"/>
                </a:solidFill>
              </a:rPr>
              <a:t>IV. Diagnostic </a:t>
            </a:r>
            <a:r>
              <a:rPr lang="fr-FR" altLang="fr-FR" sz="3200" b="1" dirty="0">
                <a:solidFill>
                  <a:srgbClr val="FF0000"/>
                </a:solidFill>
              </a:rPr>
              <a:t>positif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11451"/>
            <a:ext cx="1905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31" y="4365104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854" y="4452370"/>
            <a:ext cx="2726804" cy="195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339" y="4414997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92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1313260"/>
            <a:ext cx="8358188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smtClean="0">
                <a:latin typeface="+mn-lt"/>
              </a:rPr>
              <a:t>- Insuffisance </a:t>
            </a:r>
            <a:r>
              <a:rPr lang="fr-FR" sz="2800" dirty="0">
                <a:latin typeface="+mn-lt"/>
              </a:rPr>
              <a:t>rénale chronique   (IRC)</a:t>
            </a:r>
          </a:p>
          <a:p>
            <a:pPr>
              <a:defRPr/>
            </a:pPr>
            <a:r>
              <a:rPr lang="fr-FR" sz="2800" dirty="0" smtClean="0">
                <a:latin typeface="+mn-lt"/>
              </a:rPr>
              <a:t>-  Rétention </a:t>
            </a:r>
            <a:r>
              <a:rPr lang="fr-FR" sz="2800" dirty="0">
                <a:latin typeface="+mn-lt"/>
              </a:rPr>
              <a:t>vésicale aigue (RVA)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689561" y="332656"/>
            <a:ext cx="5877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fr-FR" altLang="fr-FR" sz="4000" b="1" dirty="0" smtClean="0">
                <a:solidFill>
                  <a:srgbClr val="FF0000"/>
                </a:solidFill>
                <a:ea typeface="+mj-ea"/>
                <a:cs typeface="+mj-cs"/>
              </a:rPr>
              <a:t>V. Diagnostic différentiel</a:t>
            </a:r>
            <a:endParaRPr lang="fr-FR" altLang="fr-FR" sz="4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976664" cy="42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27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364</Words>
  <Application>Microsoft Office PowerPoint</Application>
  <PresentationFormat>Affichage à l'écran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Insuffisance Rénale Aigue  MC.  TEHIR </vt:lpstr>
      <vt:lpstr>I. Introduction </vt:lpstr>
      <vt:lpstr>II. DEFINITION</vt:lpstr>
      <vt:lpstr>III. Mécanismes de l’IRA </vt:lpstr>
      <vt:lpstr>Diapositive 5</vt:lpstr>
      <vt:lpstr>IRA : Conséquences </vt:lpstr>
      <vt:lpstr>Diapositive 7</vt:lpstr>
      <vt:lpstr>Diapositive 8</vt:lpstr>
      <vt:lpstr>Diapositive 9</vt:lpstr>
      <vt:lpstr>IRA: Une pathologie, différents acteurs…</vt:lpstr>
      <vt:lpstr>Diapositive 11</vt:lpstr>
      <vt:lpstr>Diapositive 12</vt:lpstr>
      <vt:lpstr>   </vt:lpstr>
      <vt:lpstr> Hémodialyse </vt:lpstr>
      <vt:lpstr>Hémodialyse  </vt:lpstr>
      <vt:lpstr>Dialyse péritonéale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ency-education.com</dc:creator>
  <cp:lastModifiedBy>abc</cp:lastModifiedBy>
  <cp:revision>24</cp:revision>
  <dcterms:created xsi:type="dcterms:W3CDTF">2015-02-18T20:40:27Z</dcterms:created>
  <dcterms:modified xsi:type="dcterms:W3CDTF">2015-02-22T10:34:17Z</dcterms:modified>
</cp:coreProperties>
</file>