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3" d="100"/>
          <a:sy n="63" d="100"/>
        </p:scale>
        <p:origin x="-1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5F8A-076C-4B3C-87DA-221AD85605EB}" type="datetimeFigureOut">
              <a:rPr lang="fr-FR" smtClean="0"/>
              <a:pPr/>
              <a:t>18/01/2014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873F-4CBE-4342-8148-48F0388503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5F8A-076C-4B3C-87DA-221AD85605EB}" type="datetimeFigureOut">
              <a:rPr lang="fr-FR" smtClean="0"/>
              <a:pPr/>
              <a:t>18/01/2014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873F-4CBE-4342-8148-48F0388503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5F8A-076C-4B3C-87DA-221AD85605EB}" type="datetimeFigureOut">
              <a:rPr lang="fr-FR" smtClean="0"/>
              <a:pPr/>
              <a:t>18/01/2014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873F-4CBE-4342-8148-48F0388503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5F8A-076C-4B3C-87DA-221AD85605EB}" type="datetimeFigureOut">
              <a:rPr lang="fr-FR" smtClean="0"/>
              <a:pPr/>
              <a:t>18/01/2014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873F-4CBE-4342-8148-48F0388503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5F8A-076C-4B3C-87DA-221AD85605EB}" type="datetimeFigureOut">
              <a:rPr lang="fr-FR" smtClean="0"/>
              <a:pPr/>
              <a:t>18/01/2014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873F-4CBE-4342-8148-48F0388503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5F8A-076C-4B3C-87DA-221AD85605EB}" type="datetimeFigureOut">
              <a:rPr lang="fr-FR" smtClean="0"/>
              <a:pPr/>
              <a:t>18/01/2014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873F-4CBE-4342-8148-48F0388503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5F8A-076C-4B3C-87DA-221AD85605EB}" type="datetimeFigureOut">
              <a:rPr lang="fr-FR" smtClean="0"/>
              <a:pPr/>
              <a:t>18/01/2014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873F-4CBE-4342-8148-48F0388503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5F8A-076C-4B3C-87DA-221AD85605EB}" type="datetimeFigureOut">
              <a:rPr lang="fr-FR" smtClean="0"/>
              <a:pPr/>
              <a:t>18/01/2014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873F-4CBE-4342-8148-48F0388503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5F8A-076C-4B3C-87DA-221AD85605EB}" type="datetimeFigureOut">
              <a:rPr lang="fr-FR" smtClean="0"/>
              <a:pPr/>
              <a:t>18/01/2014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873F-4CBE-4342-8148-48F0388503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5F8A-076C-4B3C-87DA-221AD85605EB}" type="datetimeFigureOut">
              <a:rPr lang="fr-FR" smtClean="0"/>
              <a:pPr/>
              <a:t>18/01/2014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873F-4CBE-4342-8148-48F0388503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5F8A-076C-4B3C-87DA-221AD85605EB}" type="datetimeFigureOut">
              <a:rPr lang="fr-FR" smtClean="0"/>
              <a:pPr/>
              <a:t>18/01/2014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873F-4CBE-4342-8148-48F0388503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F5F8A-076C-4B3C-87DA-221AD85605EB}" type="datetimeFigureOut">
              <a:rPr lang="fr-FR" smtClean="0"/>
              <a:pPr/>
              <a:t>18/01/2014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6873F-4CBE-4342-8148-48F0388503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571480"/>
            <a:ext cx="8062912" cy="5715040"/>
          </a:xfrm>
        </p:spPr>
        <p:txBody>
          <a:bodyPr>
            <a:normAutofit/>
          </a:bodyPr>
          <a:lstStyle/>
          <a:p>
            <a:r>
              <a:rPr lang="fr-FR" sz="6600" dirty="0" smtClean="0"/>
              <a:t>Syndrome Anémique 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sz="3600" dirty="0" smtClean="0"/>
              <a:t>3</a:t>
            </a:r>
            <a:r>
              <a:rPr lang="fr-FR" sz="3600" baseline="30000" dirty="0" smtClean="0"/>
              <a:t>ième</a:t>
            </a:r>
            <a:r>
              <a:rPr lang="fr-FR" sz="3600" dirty="0" smtClean="0"/>
              <a:t> année Médecine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</a:t>
            </a:r>
            <a:br>
              <a:rPr lang="fr-FR" dirty="0" smtClean="0"/>
            </a:br>
            <a:r>
              <a:rPr lang="fr-FR" b="1" dirty="0" smtClean="0"/>
              <a:t>Pr. </a:t>
            </a:r>
            <a:r>
              <a:rPr lang="fr-FR" b="1" dirty="0" err="1" smtClean="0"/>
              <a:t>Méhennaoui</a:t>
            </a:r>
            <a:r>
              <a:rPr lang="fr-FR" b="1" dirty="0" smtClean="0"/>
              <a:t>-</a:t>
            </a:r>
            <a:r>
              <a:rPr lang="fr-FR" b="1" dirty="0" err="1" smtClean="0"/>
              <a:t>Toumi</a:t>
            </a:r>
            <a:r>
              <a:rPr lang="fr-FR" b="1" dirty="0" smtClean="0"/>
              <a:t>  H.   </a:t>
            </a:r>
            <a:r>
              <a:rPr lang="fr-FR" dirty="0" smtClean="0"/>
              <a:t>     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Examens biologiques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L’anémie va être prouvée par la mesure du taux d’</a:t>
            </a:r>
            <a:r>
              <a:rPr lang="fr-FR" dirty="0" err="1" smtClean="0"/>
              <a:t>Hb</a:t>
            </a:r>
            <a:r>
              <a:rPr lang="fr-FR" dirty="0" smtClean="0"/>
              <a:t>, HK, de GR.</a:t>
            </a:r>
          </a:p>
          <a:p>
            <a:pPr>
              <a:buNone/>
            </a:pPr>
            <a:r>
              <a:rPr lang="fr-FR" dirty="0" smtClean="0"/>
              <a:t>    Elle doit être caractérisée par les indices hématimétriques : VGM, CCMH,   </a:t>
            </a:r>
          </a:p>
          <a:p>
            <a:pPr>
              <a:buNone/>
            </a:pPr>
            <a:r>
              <a:rPr lang="fr-FR" dirty="0" smtClean="0"/>
              <a:t>    et par le taux de réticulocytes.  </a:t>
            </a:r>
          </a:p>
          <a:p>
            <a:pPr>
              <a:buNone/>
            </a:pPr>
            <a:r>
              <a:rPr lang="fr-FR" dirty="0" smtClean="0"/>
              <a:t>    Le frottis sanguin met en évidence les anomalies de taille et de coloration des GR.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Définition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fr-FR" dirty="0" smtClean="0"/>
              <a:t>L’anémie est définie biologiquement par la baisse du taux d’</a:t>
            </a:r>
            <a:r>
              <a:rPr lang="fr-FR" dirty="0" err="1" smtClean="0"/>
              <a:t>Hb</a:t>
            </a:r>
            <a:r>
              <a:rPr lang="fr-FR" dirty="0" smtClean="0"/>
              <a:t> : </a:t>
            </a:r>
          </a:p>
          <a:p>
            <a:pPr>
              <a:buNone/>
            </a:pPr>
            <a:endParaRPr lang="fr-FR" sz="800" dirty="0" smtClean="0"/>
          </a:p>
          <a:p>
            <a:pPr>
              <a:buFontTx/>
              <a:buChar char="-"/>
            </a:pPr>
            <a:r>
              <a:rPr lang="fr-FR" dirty="0" smtClean="0"/>
              <a:t>&lt;12g/dl                    femme et enfant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  &lt;13g/dl                     homme</a:t>
            </a:r>
          </a:p>
          <a:p>
            <a:pPr>
              <a:buNone/>
            </a:pPr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4" name="Flèche droite à entaille 3"/>
          <p:cNvSpPr/>
          <p:nvPr/>
        </p:nvSpPr>
        <p:spPr>
          <a:xfrm>
            <a:off x="2562616" y="3143248"/>
            <a:ext cx="1152128" cy="7200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à entaille 6"/>
          <p:cNvSpPr/>
          <p:nvPr/>
        </p:nvSpPr>
        <p:spPr>
          <a:xfrm>
            <a:off x="2571736" y="4286256"/>
            <a:ext cx="1152128" cy="7200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Physio- pathologie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fr-FR" u="sng" dirty="0" smtClean="0">
                <a:solidFill>
                  <a:schemeClr val="accent1"/>
                </a:solidFill>
              </a:rPr>
              <a:t>1- mécanismes de l’anémie:</a:t>
            </a:r>
          </a:p>
          <a:p>
            <a:pPr algn="just">
              <a:buNone/>
            </a:pPr>
            <a:r>
              <a:rPr lang="fr-FR" dirty="0" smtClean="0"/>
              <a:t>L’anémie peut résulter de 2 mécanismes :             - insuffisance de production médullaire : le mécanisme est dit central,</a:t>
            </a:r>
          </a:p>
          <a:p>
            <a:pPr algn="just">
              <a:buNone/>
            </a:pPr>
            <a:r>
              <a:rPr lang="fr-FR" dirty="0" smtClean="0"/>
              <a:t>    l’anémie est dans ce cas </a:t>
            </a:r>
            <a:r>
              <a:rPr lang="fr-FR" dirty="0" err="1" smtClean="0"/>
              <a:t>arégénérative</a:t>
            </a:r>
            <a:r>
              <a:rPr lang="fr-FR" dirty="0" smtClean="0"/>
              <a:t> :</a:t>
            </a:r>
          </a:p>
          <a:p>
            <a:pPr algn="just">
              <a:buNone/>
            </a:pPr>
            <a:r>
              <a:rPr lang="fr-FR" dirty="0" smtClean="0"/>
              <a:t>    le taux de Réticulocytes est bas.</a:t>
            </a:r>
          </a:p>
          <a:p>
            <a:pPr algn="just">
              <a:buNone/>
            </a:pPr>
            <a:r>
              <a:rPr lang="fr-FR" dirty="0" smtClean="0"/>
              <a:t>    Cette insuffisance de production peut être  qualitative ou quantitative.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- raccourcissement de la durée de vie des globules rouges : </a:t>
            </a:r>
          </a:p>
          <a:p>
            <a:pPr>
              <a:buNone/>
            </a:pPr>
            <a:r>
              <a:rPr lang="fr-FR" dirty="0" smtClean="0"/>
              <a:t> peut être lié à :    </a:t>
            </a:r>
          </a:p>
          <a:p>
            <a:pPr>
              <a:buNone/>
            </a:pPr>
            <a:r>
              <a:rPr lang="fr-FR" dirty="0" smtClean="0"/>
              <a:t>                   une fuite massive hors de la circulation : ce sont les anémies par hémorragie aigue.</a:t>
            </a:r>
          </a:p>
          <a:p>
            <a:pPr>
              <a:buNone/>
            </a:pPr>
            <a:r>
              <a:rPr lang="fr-FR" dirty="0" smtClean="0"/>
              <a:t>                  une  </a:t>
            </a:r>
            <a:r>
              <a:rPr lang="fr-FR" dirty="0" err="1" smtClean="0"/>
              <a:t>hyperhémolyse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Dans ces deux cas la MO est normale, elle va réagir en augmentant la production : le taux de réticulocytes est élevé : l’anémie est dite régénérative .</a:t>
            </a:r>
          </a:p>
          <a:p>
            <a:pPr>
              <a:buNone/>
            </a:pPr>
            <a:r>
              <a:rPr lang="fr-FR" dirty="0" smtClean="0"/>
              <a:t>              </a:t>
            </a:r>
          </a:p>
        </p:txBody>
      </p:sp>
      <p:sp>
        <p:nvSpPr>
          <p:cNvPr id="4" name="Flèche droite à entaille 3"/>
          <p:cNvSpPr/>
          <p:nvPr/>
        </p:nvSpPr>
        <p:spPr>
          <a:xfrm>
            <a:off x="1547664" y="2204864"/>
            <a:ext cx="432048" cy="457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Flèche droite à entaille 4"/>
          <p:cNvSpPr/>
          <p:nvPr/>
        </p:nvSpPr>
        <p:spPr>
          <a:xfrm>
            <a:off x="1547664" y="3140968"/>
            <a:ext cx="432048" cy="457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/>
          <a:lstStyle/>
          <a:p>
            <a:pPr>
              <a:buNone/>
            </a:pPr>
            <a:r>
              <a:rPr lang="fr-FR" u="sng" dirty="0" smtClean="0">
                <a:solidFill>
                  <a:schemeClr val="accent1"/>
                </a:solidFill>
              </a:rPr>
              <a:t>2- mécanismes des signes de l’anémie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 smtClean="0"/>
              <a:t>Quelle que soit la cause , les conséquences d’une anémie sont identiques.         </a:t>
            </a:r>
          </a:p>
          <a:p>
            <a:r>
              <a:rPr lang="fr-FR" dirty="0" smtClean="0"/>
              <a:t>Le premier symptôme est la pâleur par baisse du taux d’</a:t>
            </a:r>
            <a:r>
              <a:rPr lang="fr-FR" dirty="0" err="1" smtClean="0"/>
              <a:t>Hb</a:t>
            </a:r>
            <a:r>
              <a:rPr lang="fr-FR" dirty="0" smtClean="0"/>
              <a:t>.  </a:t>
            </a:r>
          </a:p>
          <a:p>
            <a:pPr>
              <a:buNone/>
            </a:pPr>
            <a:r>
              <a:rPr lang="fr-FR" dirty="0" smtClean="0"/>
              <a:t>  Les autres signes dépendent :    </a:t>
            </a:r>
          </a:p>
          <a:p>
            <a:pPr>
              <a:buNone/>
            </a:pPr>
            <a:r>
              <a:rPr lang="fr-FR" dirty="0" smtClean="0"/>
              <a:t>    - du degré de l’anémie,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fr-FR" dirty="0" smtClean="0"/>
              <a:t>    - de sa rapidité d’installation,             </a:t>
            </a:r>
          </a:p>
          <a:p>
            <a:pPr>
              <a:buNone/>
            </a:pPr>
            <a:r>
              <a:rPr lang="fr-FR" dirty="0" smtClean="0"/>
              <a:t>    - de l’adaptation individuelle de l’organisme.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/>
          </a:bodyPr>
          <a:lstStyle/>
          <a:p>
            <a:r>
              <a:rPr lang="fr-FR" dirty="0" smtClean="0"/>
              <a:t>Les signes cliniques traduisent :</a:t>
            </a:r>
          </a:p>
          <a:p>
            <a:pPr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l’ </a:t>
            </a:r>
            <a:r>
              <a:rPr lang="fr-FR" dirty="0" err="1" smtClean="0"/>
              <a:t>hypovolémie</a:t>
            </a:r>
            <a:r>
              <a:rPr lang="fr-FR" dirty="0" smtClean="0"/>
              <a:t> : elle se voit dans l’hémorragie aigue         signes de l’état de choc.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 l’ hypoxie : elle s’exprime par des signes traduisant la souffrance des organes les plus sensibles à l’hypoxie : le muscle, le cœur  et le cerveau.      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</a:p>
        </p:txBody>
      </p:sp>
      <p:sp>
        <p:nvSpPr>
          <p:cNvPr id="5" name="Flèche droite à entaille 4"/>
          <p:cNvSpPr/>
          <p:nvPr/>
        </p:nvSpPr>
        <p:spPr>
          <a:xfrm>
            <a:off x="1979712" y="2356290"/>
            <a:ext cx="504056" cy="14401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u="sng" dirty="0" smtClean="0">
                <a:solidFill>
                  <a:schemeClr val="accent1"/>
                </a:solidFill>
              </a:rPr>
              <a:t>3- Adaptation </a:t>
            </a:r>
            <a:r>
              <a:rPr lang="fr-FR" u="sng" dirty="0">
                <a:solidFill>
                  <a:schemeClr val="accent1"/>
                </a:solidFill>
              </a:rPr>
              <a:t>à</a:t>
            </a:r>
            <a:r>
              <a:rPr lang="fr-FR" u="sng" dirty="0" smtClean="0">
                <a:solidFill>
                  <a:schemeClr val="accent1"/>
                </a:solidFill>
              </a:rPr>
              <a:t> l’anémie :     </a:t>
            </a:r>
          </a:p>
          <a:p>
            <a:pPr>
              <a:buNone/>
            </a:pPr>
            <a:endParaRPr lang="fr-FR" u="sng" dirty="0" smtClean="0">
              <a:solidFill>
                <a:schemeClr val="accent1"/>
              </a:solidFill>
            </a:endParaRPr>
          </a:p>
          <a:p>
            <a:pPr>
              <a:buFontTx/>
              <a:buChar char="-"/>
            </a:pPr>
            <a:r>
              <a:rPr lang="fr-FR" dirty="0" smtClean="0"/>
              <a:t>Redistribution du volume sanguin vers les territoires en souffrance au dépens de la peau et du mésentère :  la vasoconstriction va accentuer la pâleur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 Augmentation du débit cardiaque :  </a:t>
            </a:r>
          </a:p>
          <a:p>
            <a:pPr>
              <a:buNone/>
            </a:pPr>
            <a:r>
              <a:rPr lang="fr-FR" dirty="0" smtClean="0"/>
              <a:t>                fréquence cardiaque, </a:t>
            </a:r>
          </a:p>
          <a:p>
            <a:pPr>
              <a:buNone/>
            </a:pPr>
            <a:r>
              <a:rPr lang="fr-FR" dirty="0" smtClean="0"/>
              <a:t>                palpitations , souffle fonctionnel.  </a:t>
            </a:r>
          </a:p>
          <a:p>
            <a:pPr>
              <a:buNone/>
            </a:pPr>
            <a:r>
              <a:rPr lang="fr-FR" dirty="0" smtClean="0"/>
              <a:t>   </a:t>
            </a:r>
          </a:p>
          <a:p>
            <a:pPr>
              <a:buNone/>
            </a:pPr>
            <a:r>
              <a:rPr lang="fr-FR" dirty="0" smtClean="0"/>
              <a:t>   - Augmentation de la ventilation pulmonaire : polypnée.   </a:t>
            </a:r>
          </a:p>
          <a:p>
            <a:pPr>
              <a:buNone/>
            </a:pPr>
            <a:r>
              <a:rPr lang="fr-FR" dirty="0" smtClean="0"/>
              <a:t> </a:t>
            </a:r>
            <a:endParaRPr lang="fr-FR" u="sng" dirty="0" smtClean="0"/>
          </a:p>
          <a:p>
            <a:pPr>
              <a:buNone/>
            </a:pPr>
            <a:r>
              <a:rPr lang="fr-FR" u="sng" dirty="0" smtClean="0"/>
              <a:t>    </a:t>
            </a:r>
            <a:endParaRPr lang="fr-FR" u="sng" dirty="0"/>
          </a:p>
        </p:txBody>
      </p:sp>
      <p:sp>
        <p:nvSpPr>
          <p:cNvPr id="4" name="Flèche courbée vers le haut 3"/>
          <p:cNvSpPr/>
          <p:nvPr/>
        </p:nvSpPr>
        <p:spPr>
          <a:xfrm>
            <a:off x="1403648" y="3643314"/>
            <a:ext cx="288032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Etude sémiologique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dirty="0" smtClean="0">
                <a:latin typeface="Bookman Old Style"/>
              </a:rPr>
              <a:t>• </a:t>
            </a:r>
            <a:r>
              <a:rPr lang="fr-FR" dirty="0" smtClean="0"/>
              <a:t>L’anémie sera suspectée cliniquement, </a:t>
            </a:r>
          </a:p>
          <a:p>
            <a:pPr>
              <a:buNone/>
            </a:pPr>
            <a:r>
              <a:rPr lang="fr-FR" dirty="0" smtClean="0"/>
              <a:t>Seule la biologie va la confirmer. </a:t>
            </a:r>
          </a:p>
          <a:p>
            <a:pPr>
              <a:buNone/>
            </a:pPr>
            <a:r>
              <a:rPr lang="fr-FR" dirty="0" smtClean="0"/>
              <a:t>1-  Signes généraux :  asthénie </a:t>
            </a:r>
          </a:p>
          <a:p>
            <a:pPr>
              <a:buNone/>
            </a:pPr>
            <a:r>
              <a:rPr lang="fr-FR" dirty="0" smtClean="0"/>
              <a:t>2-  Signes fonctionnels :   </a:t>
            </a:r>
          </a:p>
          <a:p>
            <a:pPr>
              <a:buNone/>
            </a:pPr>
            <a:r>
              <a:rPr lang="fr-FR" dirty="0" smtClean="0"/>
              <a:t>     -   signes cardio-vasculaires :         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</a:t>
            </a:r>
            <a:r>
              <a:rPr lang="fr-FR" dirty="0" smtClean="0">
                <a:latin typeface="Bookman Old Style"/>
              </a:rPr>
              <a:t>→</a:t>
            </a:r>
            <a:r>
              <a:rPr lang="fr-FR" dirty="0" smtClean="0"/>
              <a:t>   palpitations  </a:t>
            </a:r>
          </a:p>
          <a:p>
            <a:pPr>
              <a:buNone/>
            </a:pPr>
            <a:r>
              <a:rPr lang="fr-FR" dirty="0" smtClean="0"/>
              <a:t>     </a:t>
            </a:r>
            <a:r>
              <a:rPr lang="fr-FR" dirty="0" smtClean="0">
                <a:latin typeface="Bookman Old Style"/>
              </a:rPr>
              <a:t>→</a:t>
            </a:r>
            <a:r>
              <a:rPr lang="fr-FR" dirty="0" smtClean="0"/>
              <a:t>   dyspnée d’effort quand l’anémie est bien tolérée, ou permanente avec autres signes de l’insuffisance cardiaque quand l’anémie est mal tolérée . </a:t>
            </a:r>
          </a:p>
          <a:p>
            <a:pPr>
              <a:buNone/>
            </a:pPr>
            <a:r>
              <a:rPr lang="fr-FR" dirty="0" smtClean="0"/>
              <a:t>    -  signes neurologiques : céphalées, vertiges  lipothymie.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/>
          <a:lstStyle/>
          <a:p>
            <a:r>
              <a:rPr lang="fr-FR" dirty="0" smtClean="0"/>
              <a:t>3- Signes physiques :</a:t>
            </a:r>
            <a:r>
              <a:rPr lang="fr-FR" u="sng" dirty="0" smtClean="0"/>
              <a:t> </a:t>
            </a:r>
            <a:r>
              <a:rPr lang="fr-FR" dirty="0" smtClean="0"/>
              <a:t> </a:t>
            </a:r>
            <a:endParaRPr lang="fr-FR" u="sng" dirty="0" smtClean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>
                <a:latin typeface="Bookman Old Style"/>
              </a:rPr>
              <a:t>→ </a:t>
            </a:r>
            <a:r>
              <a:rPr lang="fr-FR" dirty="0" smtClean="0"/>
              <a:t>pâleur cutanéo-muqueuse:  </a:t>
            </a:r>
          </a:p>
          <a:p>
            <a:pPr>
              <a:buNone/>
            </a:pPr>
            <a:r>
              <a:rPr lang="fr-FR" dirty="0" smtClean="0"/>
              <a:t>Souvent évidente, sinon elle doit être recherchée :  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>
                <a:latin typeface="Bookman Old Style"/>
              </a:rPr>
              <a:t>→ </a:t>
            </a:r>
            <a:r>
              <a:rPr lang="fr-FR" dirty="0" smtClean="0"/>
              <a:t>au niveau du lit unguéal  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>
                <a:latin typeface="Bookman Old Style"/>
              </a:rPr>
              <a:t>→ </a:t>
            </a:r>
            <a:r>
              <a:rPr lang="fr-FR" dirty="0" smtClean="0"/>
              <a:t>au niveau de la paume des mains  </a:t>
            </a:r>
          </a:p>
          <a:p>
            <a:pPr>
              <a:buNone/>
            </a:pPr>
            <a:r>
              <a:rPr lang="fr-FR" dirty="0" smtClean="0">
                <a:latin typeface="Bookman Old Style"/>
              </a:rPr>
              <a:t> → </a:t>
            </a:r>
            <a:r>
              <a:rPr lang="fr-FR" dirty="0" smtClean="0"/>
              <a:t>au niveau des muqueuses :  lèvres, gencives, conjonctives.    </a:t>
            </a:r>
          </a:p>
          <a:p>
            <a:pPr>
              <a:buNone/>
            </a:pPr>
            <a:r>
              <a:rPr lang="fr-FR" dirty="0" smtClean="0">
                <a:latin typeface="Bookman Old Style"/>
              </a:rPr>
              <a:t> →</a:t>
            </a:r>
            <a:r>
              <a:rPr lang="fr-FR" dirty="0" smtClean="0"/>
              <a:t>  souffle systolique de pointe d’insuffisance mitrale  fonctionnelle.  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495</Words>
  <Application>Microsoft Office PowerPoint</Application>
  <PresentationFormat>Affichage à l'écran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Syndrome Anémique   3ième année Médecine      Pr. Méhennaoui-Toumi  H.         </vt:lpstr>
      <vt:lpstr>Définition</vt:lpstr>
      <vt:lpstr>Physio- pathologie</vt:lpstr>
      <vt:lpstr>Diapositive 4</vt:lpstr>
      <vt:lpstr>Diapositive 5</vt:lpstr>
      <vt:lpstr>Diapositive 6</vt:lpstr>
      <vt:lpstr>Diapositive 7</vt:lpstr>
      <vt:lpstr>Etude sémiologique</vt:lpstr>
      <vt:lpstr>Diapositive 9</vt:lpstr>
      <vt:lpstr>Examens biologiques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ency-education.com</dc:creator>
  <cp:lastModifiedBy>TOUMI</cp:lastModifiedBy>
  <cp:revision>32</cp:revision>
  <dcterms:created xsi:type="dcterms:W3CDTF">2014-01-17T14:54:02Z</dcterms:created>
  <dcterms:modified xsi:type="dcterms:W3CDTF">2014-01-18T19:37:18Z</dcterms:modified>
</cp:coreProperties>
</file>