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32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4213D-09A0-4457-A2F7-F4B7844ACAE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41A95-AEAC-4E98-98FE-49F26C143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A8EB-56D7-482B-9F72-260ACBE8C832}" type="datetimeFigureOut">
              <a:rPr lang="fr-FR" smtClean="0"/>
              <a:pPr/>
              <a:t>27/05/2019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A47B-BB35-444D-81CD-0A87CEDC8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Institut National d’Enseignement supérieur en Science Médicales de Constantine</a:t>
            </a:r>
            <a:br>
              <a:rPr lang="fr-FR" sz="3200" dirty="0" smtClean="0"/>
            </a:br>
            <a:r>
              <a:rPr lang="fr-FR" sz="3200" dirty="0" smtClean="0"/>
              <a:t>Faculté de Médecine de Constantine Université 3  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b="1" dirty="0" smtClean="0"/>
              <a:t>Cours de sémiologie neurologique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>
            <a:normAutofit fontScale="85000" lnSpcReduction="20000"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Syndrome cérébelleux: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  - Trouble de la coordination 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- Trouble de l’équilibration </a:t>
            </a:r>
          </a:p>
          <a:p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                                                   Dr C.GUETTARI / HMRUC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                                                      2018/2019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2786050" cy="500042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3/ Nystagmus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sz="2400" dirty="0" smtClean="0"/>
              <a:t>Est 1 trouble de la motilité oculaire qui se manifeste/ des oscillations involontaires rythmiques des globes oculaires faites de 2 composantes lentes dans 1 sens et rapides ( de rappel)  dans l’autre, on demande au sujet de fixer 1 point éloigné , nystagmus apparait soit dans 1 position latérale → N horizontal ( droit ou gauche), soit dans 1 position verticale ( supérieur ou inférieur), il peut être rotatoire ( horaire ou antihoraire), il reflète l’asymétrie vestibulaire canalaire, accompagnée d’</a:t>
            </a:r>
            <a:r>
              <a:rPr lang="fr-FR" sz="2400" dirty="0" err="1" smtClean="0"/>
              <a:t>oscillopsie</a:t>
            </a:r>
            <a:r>
              <a:rPr lang="fr-FR" sz="2400" dirty="0" smtClean="0"/>
              <a:t> ( sensation permanente de mouvement visuel) . </a:t>
            </a:r>
          </a:p>
          <a:p>
            <a:pPr>
              <a:buNone/>
            </a:pPr>
            <a:r>
              <a:rPr lang="fr-FR" sz="2400" dirty="0" smtClean="0"/>
              <a:t>  Il doit être distingué des mouvements pendulaires  des globes oculaires rencontrés lors de la baisse importante de l’acuité visuelle, il peut être congénital. </a:t>
            </a:r>
          </a:p>
          <a:p>
            <a:pPr>
              <a:buNone/>
            </a:pPr>
            <a:r>
              <a:rPr lang="fr-FR" sz="2400" dirty="0" smtClean="0"/>
              <a:t>  L’étude de l’appareil vestibulaire peut être précisée / épreuves instrumentales effectuer dans service spécialisé ORL (épreuve de stimulation labyrinthique calorique et rotatoire). 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643438" cy="500042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Syndromes vestibulaires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643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En fonction du siège de la lésion , on distingue SV périphériques et SV centraux 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 smtClean="0"/>
              <a:t>  </a:t>
            </a:r>
            <a:r>
              <a:rPr lang="fr-FR" sz="3800" dirty="0" smtClean="0"/>
              <a:t> </a:t>
            </a:r>
          </a:p>
          <a:p>
            <a:pPr>
              <a:buNone/>
            </a:pPr>
            <a:r>
              <a:rPr lang="fr-FR" dirty="0" smtClean="0">
                <a:latin typeface="Calibri"/>
              </a:rPr>
              <a:t>    </a:t>
            </a:r>
          </a:p>
          <a:p>
            <a:pPr>
              <a:buNone/>
            </a:pPr>
            <a:r>
              <a:rPr lang="fr-FR" dirty="0" smtClean="0">
                <a:latin typeface="Calibri"/>
              </a:rPr>
              <a:t> 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PICT00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928670"/>
            <a:ext cx="5786478" cy="5929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4100" b="1" dirty="0" smtClean="0"/>
              <a:t>A/ ∑d vestibulaire périphérique</a:t>
            </a:r>
            <a:r>
              <a:rPr lang="fr-FR" sz="3100" dirty="0" smtClean="0"/>
              <a:t>: </a:t>
            </a:r>
          </a:p>
          <a:p>
            <a:pPr>
              <a:buNone/>
            </a:pPr>
            <a:r>
              <a:rPr lang="fr-FR" sz="3100" dirty="0" smtClean="0"/>
              <a:t>lésion siège soit au niveau des récepteurs ( labyrinthe), soit au niveau du nerf vestibulaire,   les symptômes : </a:t>
            </a:r>
          </a:p>
          <a:p>
            <a:pPr>
              <a:buNone/>
            </a:pPr>
            <a:r>
              <a:rPr lang="fr-FR" sz="3100" dirty="0" smtClean="0"/>
              <a:t>  Vertiges rotatoires intenses, déclenchés/changement de position accompagnés de nausée et de vomissements , troubles importants de l’équilibration avec déviation des index, nystagmus horizontal, épreuves instrumentales : hypoexcitabilité ou inexcitabilité</a:t>
            </a:r>
          </a:p>
          <a:p>
            <a:pPr>
              <a:buNone/>
            </a:pPr>
            <a:r>
              <a:rPr lang="fr-FR" sz="3100" dirty="0" smtClean="0"/>
              <a:t>     unilatérale.</a:t>
            </a:r>
          </a:p>
          <a:p>
            <a:pPr>
              <a:buNone/>
            </a:pPr>
            <a:r>
              <a:rPr lang="fr-FR" sz="3100" dirty="0" smtClean="0"/>
              <a:t> SV périphérique réalise 1 SV harmonieux, car il ya concordance entre les signes cliniques et résultats des manœuvres instrumentales .</a:t>
            </a:r>
          </a:p>
          <a:p>
            <a:pPr>
              <a:buNone/>
            </a:pPr>
            <a:r>
              <a:rPr lang="fr-FR" sz="3100" dirty="0" smtClean="0"/>
              <a:t> Causes sont variées: </a:t>
            </a:r>
          </a:p>
          <a:p>
            <a:pPr>
              <a:buNone/>
            </a:pPr>
            <a:r>
              <a:rPr lang="fr-FR" sz="3100" dirty="0" smtClean="0"/>
              <a:t>  - Causes labyrinthiques: traumatique ( fracture du rocher), infectieuses ( otite, mastoïdite), vasculaire( hémorragie labyrinthique), et</a:t>
            </a:r>
          </a:p>
          <a:p>
            <a:pPr>
              <a:buNone/>
            </a:pPr>
            <a:r>
              <a:rPr lang="fr-FR" sz="3100" dirty="0" smtClean="0"/>
              <a:t>   le ∑d ou vertige de Ménière : semble en rapport avec des poussées d’hyperpression du liquide endolymphatique, chaque poussée se traduit / de grands épisodes vertigineux associés à 1 atteinte cochléaire avec hypoacousie.</a:t>
            </a:r>
          </a:p>
          <a:p>
            <a:pPr>
              <a:buNone/>
            </a:pPr>
            <a:r>
              <a:rPr lang="fr-FR" sz="3100" dirty="0" smtClean="0"/>
              <a:t>  - Atteinte du nerf vestibulaire: au cours du zona, traitement </a:t>
            </a:r>
            <a:r>
              <a:rPr lang="fr-FR" sz="3100" dirty="0" err="1" smtClean="0"/>
              <a:t>ototoxique</a:t>
            </a:r>
            <a:r>
              <a:rPr lang="fr-FR" sz="3100" dirty="0" smtClean="0"/>
              <a:t> ( streptomycine…).</a:t>
            </a:r>
          </a:p>
          <a:p>
            <a:endParaRPr lang="fr-F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2500298" cy="500042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B/ SV Central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sz="2600" dirty="0" smtClean="0"/>
              <a:t>la lésion siège soit au niveau des noyaux vestibulaires, soit au niveau des connexions centrales, les symptômes sont:</a:t>
            </a:r>
          </a:p>
          <a:p>
            <a:pPr>
              <a:buNone/>
            </a:pPr>
            <a:r>
              <a:rPr lang="fr-FR" sz="2600" dirty="0" smtClean="0"/>
              <a:t>  - Vertige sont discrets,</a:t>
            </a:r>
          </a:p>
          <a:p>
            <a:pPr>
              <a:buNone/>
            </a:pPr>
            <a:r>
              <a:rPr lang="fr-FR" sz="2600" dirty="0" smtClean="0"/>
              <a:t>  -  Troubles de l’équilibration ne sont pas franchement latéralisé, il sont multidirectionnels. </a:t>
            </a:r>
          </a:p>
          <a:p>
            <a:pPr>
              <a:buNone/>
            </a:pPr>
            <a:r>
              <a:rPr lang="fr-FR" sz="2600" dirty="0" smtClean="0"/>
              <a:t> - Nystagmus est </a:t>
            </a:r>
            <a:r>
              <a:rPr lang="fr-FR" sz="2600" b="1" dirty="0" smtClean="0"/>
              <a:t>très marqué</a:t>
            </a:r>
            <a:r>
              <a:rPr lang="fr-FR" sz="2600" dirty="0" smtClean="0"/>
              <a:t>: il est + fréquemment horizontal, il est parfois vertical, il signe → atteinte pédonculaire, ou rotatoire → atteinte bulbaire.</a:t>
            </a:r>
          </a:p>
          <a:p>
            <a:pPr>
              <a:buNone/>
            </a:pPr>
            <a:r>
              <a:rPr lang="fr-FR" sz="2600" dirty="0" smtClean="0"/>
              <a:t> - Epreuves instrumentales   sont le + souvent normales , ce qui lui a </a:t>
            </a:r>
            <a:r>
              <a:rPr lang="fr-FR" sz="2600" smtClean="0"/>
              <a:t>valu </a:t>
            </a:r>
            <a:r>
              <a:rPr lang="fr-FR" sz="2600" smtClean="0"/>
              <a:t>le </a:t>
            </a:r>
            <a:r>
              <a:rPr lang="fr-FR" sz="2600" dirty="0" smtClean="0"/>
              <a:t>qualificatif  du SV dysharmonieux.</a:t>
            </a:r>
          </a:p>
          <a:p>
            <a:pPr>
              <a:buFontTx/>
              <a:buChar char="-"/>
            </a:pPr>
            <a:r>
              <a:rPr lang="fr-FR" sz="2600" dirty="0" smtClean="0"/>
              <a:t>Atteinte du nerf  cochléaire est rare .</a:t>
            </a:r>
          </a:p>
          <a:p>
            <a:pPr>
              <a:buFontTx/>
              <a:buChar char="-"/>
            </a:pPr>
            <a:r>
              <a:rPr lang="fr-FR" sz="2600" dirty="0" smtClean="0"/>
              <a:t>Signes associés: ce sont les signes d’atteinte du tronc cérébral                       ( troubles oculomoteurs) et cérébelleux.</a:t>
            </a:r>
          </a:p>
          <a:p>
            <a:pPr>
              <a:buNone/>
            </a:pPr>
            <a:r>
              <a:rPr lang="fr-FR" sz="2600" dirty="0" smtClean="0"/>
              <a:t> Causes sont variées: vasculaires ( hémorragie ou ischémie du tronc cérébral), Sclérose en plaque et tumeurs du tronc cérébral 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429124" cy="642918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Trouble de la coordination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Rappel anatomo-physiologique</a:t>
            </a:r>
            <a:r>
              <a:rPr lang="fr-FR" sz="2400" dirty="0" smtClean="0"/>
              <a:t>: la coordination des mouvements nécessite l’intégrité de plusieurs structures , elle sera perturbée si atteinte motrice, du tonus, de la sensibilité proprioceptive , réalisant une ataxie apparaissant lors de la suppression du contrôle visuel, mais la coordination motrice est sous la dépendance de l’appareil cérébelleux -dont elle constitue une fonction spécialisée-  a un rôle dans la motricité volontaire  portant sur la coordination des ≠ phases du mouvement , il a une fonction de régulation du tonus musculaire 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PICT00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643314"/>
            <a:ext cx="3143272" cy="321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750096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9600" dirty="0" smtClean="0">
                <a:latin typeface="Calibri"/>
              </a:rPr>
              <a:t>∑d cérébelleux:  trouble de la coordination et troubles du tonus.</a:t>
            </a:r>
          </a:p>
          <a:p>
            <a:pPr>
              <a:buNone/>
            </a:pPr>
            <a:r>
              <a:rPr lang="fr-FR" sz="9600" b="1" dirty="0" smtClean="0">
                <a:solidFill>
                  <a:srgbClr val="FF0000"/>
                </a:solidFill>
                <a:latin typeface="Calibri"/>
              </a:rPr>
              <a:t> A/ Incoordination cérébelleuse  (ATAXIE )</a:t>
            </a:r>
            <a:r>
              <a:rPr lang="fr-FR" sz="9600" dirty="0" smtClean="0">
                <a:latin typeface="Calibri"/>
              </a:rPr>
              <a:t>:  désorganisation spatio-temporelle du mouvement, a pour caractère essentiel d’</a:t>
            </a:r>
            <a:r>
              <a:rPr lang="fr-FR" sz="9600" dirty="0" smtClean="0"/>
              <a:t>être ind</a:t>
            </a:r>
            <a:r>
              <a:rPr lang="fr-FR" sz="9600" dirty="0" smtClean="0">
                <a:latin typeface="Calibri"/>
              </a:rPr>
              <a:t>épendante du contrôle visuel ; elle se manifeste / troubles du maintien des attitudes  et troubles des mouvements.</a:t>
            </a:r>
          </a:p>
          <a:p>
            <a:pPr>
              <a:buNone/>
            </a:pPr>
            <a:r>
              <a:rPr lang="fr-FR" sz="9600" dirty="0" smtClean="0">
                <a:latin typeface="Calibri"/>
              </a:rPr>
              <a:t>  1 /  T du maintien des attitudes ou ataxie statique ( ataxie posturale) :  </a:t>
            </a:r>
          </a:p>
          <a:p>
            <a:pPr>
              <a:buNone/>
            </a:pPr>
            <a:r>
              <a:rPr lang="fr-FR" sz="9600" dirty="0" smtClean="0">
                <a:latin typeface="Calibri"/>
              </a:rPr>
              <a:t>    - Station debout: démontre l’instabilité du cérébelleux, malgré l’élargissement du polygone de sustentation ( écartement des pieds), le sujet  présente des oscillations en tous sens; visibles sur les tendons de la face antérieure des  chevilles avec contraction alternée des fléchisseurs , traduisant la tentative de maintenir l’équilibre                 ( danse des jambiers),   ces oscillations n’entrainent pas de chute et ne sont pas aggravées / occlusion des yeux : il n’existe pas de signe de </a:t>
            </a:r>
            <a:r>
              <a:rPr lang="fr-FR" sz="9600" dirty="0" err="1" smtClean="0">
                <a:latin typeface="Calibri"/>
              </a:rPr>
              <a:t>Romberg</a:t>
            </a:r>
            <a:r>
              <a:rPr lang="fr-FR" sz="9600" dirty="0" smtClean="0">
                <a:latin typeface="Calibri"/>
              </a:rPr>
              <a:t>. </a:t>
            </a:r>
          </a:p>
          <a:p>
            <a:pPr>
              <a:buNone/>
            </a:pPr>
            <a:r>
              <a:rPr lang="fr-FR" sz="9600" dirty="0" smtClean="0">
                <a:latin typeface="Calibri"/>
              </a:rPr>
              <a:t>   - Position assise sans appui dorsal s’accompagne d’oscillation du  tronc.</a:t>
            </a:r>
            <a:r>
              <a:rPr lang="fr-FR" sz="9600" dirty="0" smtClean="0"/>
              <a:t> </a:t>
            </a:r>
          </a:p>
          <a:p>
            <a:pPr>
              <a:buNone/>
            </a:pPr>
            <a:r>
              <a:rPr lang="fr-FR" sz="9600" dirty="0" smtClean="0"/>
              <a:t> </a:t>
            </a:r>
          </a:p>
          <a:p>
            <a:pPr>
              <a:buNone/>
            </a:pPr>
            <a:r>
              <a:rPr lang="fr-FR" sz="9600" dirty="0" smtClean="0"/>
              <a:t> 2 /   A la marche: </a:t>
            </a:r>
          </a:p>
          <a:p>
            <a:pPr>
              <a:buNone/>
            </a:pPr>
            <a:r>
              <a:rPr lang="fr-FR" sz="9600" dirty="0" smtClean="0"/>
              <a:t>   - Démarche ébrieuse : sujet marche les pieds écartés, les bras en abduction lui servant de balanciers; il titube comme 1 homme ivre .</a:t>
            </a:r>
          </a:p>
          <a:p>
            <a:pPr>
              <a:buNone/>
            </a:pPr>
            <a:r>
              <a:rPr lang="fr-FR" sz="9600" dirty="0" smtClean="0"/>
              <a:t>   -  Démarche festonnante : si on demande au sujet de suivre 1 ligne droite , il zigzague de part et d’autre</a:t>
            </a:r>
            <a:endParaRPr lang="fr-FR" sz="9600" dirty="0" smtClean="0">
              <a:latin typeface="Calibri"/>
            </a:endParaRPr>
          </a:p>
          <a:p>
            <a:pPr>
              <a:buNone/>
            </a:pPr>
            <a:endParaRPr lang="fr-FR" dirty="0" smtClean="0">
              <a:latin typeface="Calibri"/>
            </a:endParaRPr>
          </a:p>
          <a:p>
            <a:pPr>
              <a:buNone/>
            </a:pPr>
            <a:endParaRPr lang="fr-FR" dirty="0" smtClean="0">
              <a:latin typeface="Calibri"/>
            </a:endParaRPr>
          </a:p>
          <a:p>
            <a:pPr>
              <a:buNone/>
            </a:pPr>
            <a:r>
              <a:rPr lang="fr-FR" dirty="0" smtClean="0">
                <a:latin typeface="Calibri"/>
              </a:rPr>
              <a:t> </a:t>
            </a:r>
          </a:p>
          <a:p>
            <a:pPr>
              <a:buNone/>
            </a:pPr>
            <a:endParaRPr lang="fr-FR" dirty="0" smtClean="0">
              <a:latin typeface="Calibri"/>
            </a:endParaRPr>
          </a:p>
          <a:p>
            <a:pPr>
              <a:buNone/>
            </a:pPr>
            <a:r>
              <a:rPr lang="fr-FR" dirty="0" smtClean="0">
                <a:latin typeface="Calibri"/>
              </a:rPr>
              <a:t>  </a:t>
            </a:r>
          </a:p>
          <a:p>
            <a:pPr>
              <a:buNone/>
            </a:pPr>
            <a:r>
              <a:rPr lang="fr-FR" dirty="0" smtClean="0">
                <a:latin typeface="Calibri"/>
              </a:rPr>
              <a:t>  </a:t>
            </a:r>
          </a:p>
          <a:p>
            <a:pPr>
              <a:buNone/>
            </a:pPr>
            <a:r>
              <a:rPr lang="fr-FR" dirty="0" smtClean="0">
                <a:latin typeface="Calibri"/>
              </a:rPr>
              <a:t> </a:t>
            </a:r>
          </a:p>
          <a:p>
            <a:pPr>
              <a:buNone/>
            </a:pPr>
            <a:endParaRPr lang="fr-FR" dirty="0" smtClean="0">
              <a:latin typeface="Calibri"/>
            </a:endParaRPr>
          </a:p>
          <a:p>
            <a:pPr>
              <a:buNone/>
            </a:pPr>
            <a:endParaRPr lang="fr-FR" dirty="0" smtClean="0">
              <a:latin typeface="Calibri"/>
            </a:endParaRPr>
          </a:p>
          <a:p>
            <a:pPr>
              <a:buNone/>
            </a:pPr>
            <a:endParaRPr lang="fr-FR" dirty="0" smtClean="0">
              <a:latin typeface="Calibri"/>
            </a:endParaRPr>
          </a:p>
          <a:p>
            <a:pPr>
              <a:buNone/>
            </a:pPr>
            <a:r>
              <a:rPr lang="fr-FR" dirty="0" smtClean="0">
                <a:latin typeface="Calibri"/>
              </a:rPr>
              <a:t> </a:t>
            </a:r>
          </a:p>
          <a:p>
            <a:pPr>
              <a:buNone/>
            </a:pPr>
            <a:r>
              <a:rPr lang="fr-FR" dirty="0" smtClean="0">
                <a:latin typeface="Calibri"/>
              </a:rPr>
              <a:t>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 3 / ATAXIE kinétique  ou (  </a:t>
            </a:r>
            <a:r>
              <a:rPr lang="fr-FR" dirty="0" smtClean="0">
                <a:latin typeface="Calibri"/>
              </a:rPr>
              <a:t>∑ d </a:t>
            </a:r>
            <a:r>
              <a:rPr lang="fr-FR" dirty="0" smtClean="0"/>
              <a:t>cérébelleux cinétique)   : 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b="1" dirty="0" smtClean="0">
                <a:solidFill>
                  <a:srgbClr val="FF0000"/>
                </a:solidFill>
              </a:rPr>
              <a:t> a - Trouble  des mouvement des membres 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b="1" dirty="0" smtClean="0"/>
              <a:t>Décomposition du mouvement </a:t>
            </a:r>
            <a:r>
              <a:rPr lang="fr-FR" dirty="0" smtClean="0"/>
              <a:t>: mouvement discontinu et décomposé en plusieurs segments ceci est net dans les phases de translation de l’épreuve doigt-nez et épreuve talon-genou-tibia , cette décomposition peut prendre un aspect de clonies successives.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b="1" dirty="0" smtClean="0"/>
              <a:t>T de l’exécution du mouvement finalisé</a:t>
            </a:r>
            <a:r>
              <a:rPr lang="fr-FR" dirty="0" smtClean="0"/>
              <a:t>: dans l’épreuve du doigt sur le nez, du talon sur la rotule: la direction du mouvement est conservée , mais le but est dépassé, il s’agit d’une </a:t>
            </a:r>
            <a:r>
              <a:rPr lang="fr-FR" b="1" dirty="0" smtClean="0">
                <a:solidFill>
                  <a:srgbClr val="FF0000"/>
                </a:solidFill>
              </a:rPr>
              <a:t>dysmétrie</a:t>
            </a:r>
            <a:r>
              <a:rPr lang="fr-FR" dirty="0" smtClean="0"/>
              <a:t> avec </a:t>
            </a:r>
            <a:r>
              <a:rPr lang="fr-FR" b="1" dirty="0" smtClean="0">
                <a:solidFill>
                  <a:srgbClr val="FF0000"/>
                </a:solidFill>
              </a:rPr>
              <a:t>une hypermétrie 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  -  </a:t>
            </a:r>
            <a:r>
              <a:rPr lang="fr-FR" b="1" dirty="0" smtClean="0"/>
              <a:t>Asynergie</a:t>
            </a:r>
            <a:r>
              <a:rPr lang="fr-FR" dirty="0" smtClean="0"/>
              <a:t> : perte de la réaction posturale automatique habituellement associée au mouvement volontaire, est démontrée / manœuvres suivantes :</a:t>
            </a:r>
          </a:p>
          <a:p>
            <a:pPr>
              <a:buNone/>
            </a:pPr>
            <a:r>
              <a:rPr lang="fr-FR" dirty="0" smtClean="0"/>
              <a:t>     flexion de la cuisse et du tronc : on demande au sujet allongé , bras croisé de s’asseoir, il ne peut le faire , car ses MI restent fixés au  plan du lit; il ne peut s’asseoir que lorsqu'on maintient ses MI soulevés. </a:t>
            </a:r>
          </a:p>
          <a:p>
            <a:pPr>
              <a:buNone/>
            </a:pPr>
            <a:r>
              <a:rPr lang="fr-FR" dirty="0" smtClean="0"/>
              <a:t>    lors de l’accroupissement : le sujet ne décolle pas ses talons du sol.</a:t>
            </a:r>
          </a:p>
          <a:p>
            <a:pPr>
              <a:buNone/>
            </a:pPr>
            <a:r>
              <a:rPr lang="fr-FR" dirty="0" smtClean="0"/>
              <a:t>    lors de l’inclinaison latérale du tronc , les pieds écartés , le sujet ne soulève pas le talon du coté opposé au déplacement .</a:t>
            </a:r>
          </a:p>
          <a:p>
            <a:pPr>
              <a:buNone/>
            </a:pPr>
            <a:r>
              <a:rPr lang="fr-FR" dirty="0" smtClean="0"/>
              <a:t>    si on pousse doucement le sujet debout vers l’arrière  , il chute sans compenser la poussée avec les bras, si on le pousse en avant  il ne fléchit pas les genoux.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b="1" dirty="0" smtClean="0"/>
              <a:t>Adiadococinésie </a:t>
            </a:r>
            <a:r>
              <a:rPr lang="fr-FR" dirty="0" smtClean="0"/>
              <a:t>: est la difficulté ou l’impossibilité d’exécuter les mouvements alternatifs rapides: épreuve de marionnettes( pronation -supination rapidement alternées) ou de retourner les mains sur les cuisses ou battre la mesure avec les pieds: le mouvement est + en + maladroit et irrégulier.</a:t>
            </a:r>
          </a:p>
          <a:p>
            <a:pPr>
              <a:buNone/>
            </a:pPr>
            <a:r>
              <a:rPr lang="fr-FR" dirty="0" smtClean="0"/>
              <a:t>   - </a:t>
            </a:r>
            <a:r>
              <a:rPr lang="fr-FR" b="1" dirty="0" smtClean="0"/>
              <a:t>Dyschronométrie</a:t>
            </a:r>
            <a:r>
              <a:rPr lang="fr-FR" dirty="0" smtClean="0"/>
              <a:t> : retard au déclenchement du mouvement et  son arrêt 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	</a:t>
            </a:r>
            <a:r>
              <a:rPr lang="fr-FR" sz="2400" b="1" dirty="0" smtClean="0">
                <a:solidFill>
                  <a:srgbClr val="FF0000"/>
                </a:solidFill>
              </a:rPr>
              <a:t>b- Ecriture et dessein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dysgraphie est la résultante de l’hypermétrie, dyschronométrie (lenteur)</a:t>
            </a:r>
          </a:p>
          <a:p>
            <a:pPr>
              <a:buNone/>
            </a:pPr>
            <a:r>
              <a:rPr lang="fr-FR" sz="2400" dirty="0" smtClean="0"/>
              <a:t>, adiadococinésie (difficulté d’enchainement)et asynergie ( malposition de la main et/ou avant-bras).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  c- Dysarthrie</a:t>
            </a:r>
            <a:r>
              <a:rPr lang="fr-FR" sz="2400" dirty="0" smtClean="0"/>
              <a:t>:  élocution est touchée par les mêmes troubles </a:t>
            </a:r>
          </a:p>
          <a:p>
            <a:pPr>
              <a:buNone/>
            </a:pPr>
            <a:r>
              <a:rPr lang="fr-FR" sz="2400" dirty="0" smtClean="0"/>
              <a:t> élémentaires: ralentie et retardée à son initiation, scandée ( du fait de</a:t>
            </a:r>
          </a:p>
          <a:p>
            <a:pPr>
              <a:buNone/>
            </a:pPr>
            <a:r>
              <a:rPr lang="fr-FR" sz="2400" dirty="0" smtClean="0"/>
              <a:t> la décomposition du mouvements), explosive, «  cérébelleux mâche ses</a:t>
            </a:r>
          </a:p>
          <a:p>
            <a:pPr>
              <a:buNone/>
            </a:pPr>
            <a:r>
              <a:rPr lang="fr-FR" sz="2400" dirty="0" smtClean="0"/>
              <a:t>mots, après quoi il les craches » , au maximum elle aboutit</a:t>
            </a:r>
          </a:p>
          <a:p>
            <a:pPr>
              <a:buNone/>
            </a:pPr>
            <a:r>
              <a:rPr lang="fr-FR" sz="2400" dirty="0" smtClean="0"/>
              <a:t>à une désintégration expressive compromettant toute communication,</a:t>
            </a:r>
          </a:p>
          <a:p>
            <a:pPr>
              <a:buNone/>
            </a:pPr>
            <a:r>
              <a:rPr lang="fr-FR" sz="2400" dirty="0" smtClean="0"/>
              <a:t>la dysarthrie apparait uniquement pour l’atteinte cérébelleuse bilatérale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B/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Hypotonie musculaire</a:t>
            </a:r>
            <a:r>
              <a:rPr lang="fr-FR" sz="2800" dirty="0" smtClean="0"/>
              <a:t>: </a:t>
            </a:r>
            <a:r>
              <a:rPr lang="fr-FR" sz="2600" dirty="0" smtClean="0"/>
              <a:t>est un symptôme majeur </a:t>
            </a:r>
          </a:p>
          <a:p>
            <a:pPr>
              <a:buNone/>
            </a:pPr>
            <a:r>
              <a:rPr lang="fr-FR" sz="2600" dirty="0" smtClean="0"/>
              <a:t> - hypotonie posturale du tronc se manifeste/ hyperlordose lombaire, donnant un aspect cambré  caractéristique de certains cérébelleux</a:t>
            </a:r>
            <a:r>
              <a:rPr lang="fr-FR" sz="2600" dirty="0" smtClean="0">
                <a:latin typeface="Calibri"/>
              </a:rPr>
              <a:t>, elle s’observe par la passivité exagérée lors du mouvement flexion-extension de l’avant-bras ou de la cheville à la mobilisation passive , le ballant excessif de la main réalise le « signe du fléau », et celui du pied le « signe du ballottement »</a:t>
            </a:r>
          </a:p>
          <a:p>
            <a:pPr>
              <a:buNone/>
            </a:pPr>
            <a:r>
              <a:rPr lang="fr-FR" sz="2600" dirty="0" smtClean="0">
                <a:latin typeface="Calibri"/>
              </a:rPr>
              <a:t> - hypertonie dynamique: lors de la manœuvre de Stewart-Holmes , au cours de laquelle la flexion contrariée du bras , brusquement permise → percussion du thorax / la main et  l’avant-bras du patient ,</a:t>
            </a:r>
          </a:p>
          <a:p>
            <a:pPr>
              <a:buNone/>
            </a:pPr>
            <a:r>
              <a:rPr lang="fr-FR" sz="2600" dirty="0" smtClean="0">
                <a:latin typeface="Calibri"/>
              </a:rPr>
              <a:t>   ROT ↘ et de type pendulaire .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Calibri"/>
              </a:rPr>
              <a:t>C/ Tremblement cérébelleux</a:t>
            </a:r>
            <a:r>
              <a:rPr lang="fr-FR" sz="2800" dirty="0" smtClean="0">
                <a:latin typeface="Calibri"/>
              </a:rPr>
              <a:t>: </a:t>
            </a:r>
            <a:r>
              <a:rPr lang="fr-FR" sz="2600" dirty="0" smtClean="0">
                <a:latin typeface="Calibri"/>
              </a:rPr>
              <a:t>est intentionnel de grande amplitude, qui commence avec le mouvement et s’ exagère lors de l’exécution, il est ↗/ émotion, il peut être associé à 1 tremblement d’attitude, ce tremblement disparait au repos</a:t>
            </a:r>
            <a:r>
              <a:rPr lang="fr-FR" sz="2800" dirty="0" smtClean="0">
                <a:latin typeface="Calibri"/>
              </a:rPr>
              <a:t>.  </a:t>
            </a:r>
          </a:p>
          <a:p>
            <a:pPr>
              <a:buNone/>
            </a:pPr>
            <a:endParaRPr lang="fr-FR" dirty="0" smtClean="0">
              <a:latin typeface="Calibri"/>
            </a:endParaRPr>
          </a:p>
          <a:p>
            <a:pPr>
              <a:buNone/>
            </a:pPr>
            <a:endParaRPr lang="fr-FR" dirty="0" smtClean="0">
              <a:latin typeface="Calibri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714876" cy="714356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Troubles de l’équilibration 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/>
          <a:lstStyle/>
          <a:p>
            <a:pPr>
              <a:buNone/>
            </a:pPr>
            <a:r>
              <a:rPr lang="fr-FR" sz="2400" dirty="0" smtClean="0"/>
              <a:t>Equilibration est le maintien de la projection du centre de la gravité du corps à l’intérieur du polygone de sustentation lors du maintien des attitudes et lors du mouvement.</a:t>
            </a:r>
          </a:p>
          <a:p>
            <a:pPr>
              <a:buNone/>
            </a:pPr>
            <a:r>
              <a:rPr lang="fr-FR" sz="2400" dirty="0" smtClean="0"/>
              <a:t> Contrôle oculomoteur : signal du mouvement de la tête est à l’origine du réflexe </a:t>
            </a:r>
            <a:r>
              <a:rPr lang="fr-FR" sz="2400" dirty="0" err="1" smtClean="0"/>
              <a:t>vestibulo</a:t>
            </a:r>
            <a:r>
              <a:rPr lang="fr-FR" sz="2400" dirty="0" smtClean="0"/>
              <a:t>-oculaire de stabilisation du regard dans l’espace, nécessaire à l’obtention d’1 vision nette lors du mouvement bref et rapide de la tête , ex: lors du mouvement rotatoire de la tête à gauche , les yeux ont 1 mouvement lent de compensation vers la droite , regard reste stable dans l’espace </a:t>
            </a:r>
          </a:p>
          <a:p>
            <a:pPr>
              <a:buNone/>
            </a:pPr>
            <a:r>
              <a:rPr lang="fr-FR" sz="2400" dirty="0" smtClean="0"/>
              <a:t>Troubles de l’équilibration peuvent se voir en cas  d’anomalie de la motricité , de la sensibilité proprioceptive , anomalie du cervelet et en cas d’atteinte de l’appareil vestibulaire .</a:t>
            </a:r>
          </a:p>
          <a:p>
            <a:pPr>
              <a:buNone/>
            </a:pPr>
            <a:r>
              <a:rPr lang="fr-FR" sz="2400" dirty="0" smtClean="0">
                <a:latin typeface="Calibri"/>
              </a:rPr>
              <a:t>∑d vestibulaire comporte l’association de vertige, troubles de l’équilibre et le nystagmus</a:t>
            </a:r>
            <a:r>
              <a:rPr lang="fr-FR" dirty="0" smtClean="0">
                <a:latin typeface="Calibri"/>
              </a:rPr>
              <a:t>.</a:t>
            </a: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1/ Vertige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400" dirty="0" smtClean="0"/>
              <a:t>signe fonctionnel analysé / l’interrogation , malade ressent 1 sensation</a:t>
            </a:r>
          </a:p>
          <a:p>
            <a:pPr>
              <a:buNone/>
            </a:pPr>
            <a:r>
              <a:rPr lang="fr-FR" sz="2400" dirty="0" smtClean="0"/>
              <a:t>de déplacement des objets environnants / rapport à son corps ou</a:t>
            </a:r>
          </a:p>
          <a:p>
            <a:pPr>
              <a:buNone/>
            </a:pPr>
            <a:r>
              <a:rPr lang="fr-FR" sz="2400" dirty="0" smtClean="0"/>
              <a:t>l’inverse, il s’agit d’1 déplacement illusoire le + souvent de type rotatoire</a:t>
            </a:r>
          </a:p>
          <a:p>
            <a:pPr>
              <a:buNone/>
            </a:pPr>
            <a:r>
              <a:rPr lang="fr-FR" sz="2400" dirty="0" smtClean="0"/>
              <a:t>avec impression de manège. Signes accompagnateurs neurovégétatifs</a:t>
            </a:r>
          </a:p>
          <a:p>
            <a:pPr>
              <a:buNone/>
            </a:pPr>
            <a:r>
              <a:rPr lang="fr-FR" sz="2400" dirty="0" smtClean="0"/>
              <a:t>(ressemblent à ceux retrouvés au cours du mal de mer) : pâleur, nausée,</a:t>
            </a:r>
          </a:p>
          <a:p>
            <a:pPr>
              <a:buNone/>
            </a:pPr>
            <a:r>
              <a:rPr lang="fr-FR" sz="2400" dirty="0" smtClean="0"/>
              <a:t>vomissement , sueurs, palpitation , polypnée , si le vertige est intense ,  il peut s’accompagner de chute ou confiner le malade au lit.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72866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sz="4600" b="1" dirty="0" smtClean="0">
                <a:solidFill>
                  <a:srgbClr val="FF0000"/>
                </a:solidFill>
              </a:rPr>
              <a:t>2/ Troubles de l’équilibration </a:t>
            </a:r>
            <a:r>
              <a:rPr lang="fr-FR" dirty="0" smtClean="0"/>
              <a:t>: </a:t>
            </a:r>
            <a:r>
              <a:rPr lang="fr-FR" sz="3400" dirty="0" smtClean="0"/>
              <a:t>apparaissent au maintien des attitudes et lors des mouvements, il vont être exagérés / suppression du contrôle visuel.</a:t>
            </a:r>
          </a:p>
          <a:p>
            <a:pPr>
              <a:buNone/>
            </a:pPr>
            <a:endParaRPr lang="fr-FR" sz="3400" dirty="0" smtClean="0"/>
          </a:p>
          <a:p>
            <a:pPr>
              <a:buNone/>
            </a:pPr>
            <a:r>
              <a:rPr lang="fr-FR" sz="3400" dirty="0" smtClean="0"/>
              <a:t>  1/ T du maintien de l’attitude: </a:t>
            </a:r>
          </a:p>
          <a:p>
            <a:pPr>
              <a:buNone/>
            </a:pPr>
            <a:r>
              <a:rPr lang="fr-FR" sz="3400" dirty="0" smtClean="0"/>
              <a:t>     - Station debout: s’accompagnent d’1inclinaison lente du corps vers le coté de la lésion→ Signe de </a:t>
            </a:r>
            <a:r>
              <a:rPr lang="fr-FR" sz="3400" dirty="0" err="1" smtClean="0"/>
              <a:t>Romberg</a:t>
            </a:r>
            <a:r>
              <a:rPr lang="fr-FR" sz="3400" dirty="0" smtClean="0"/>
              <a:t> vestibulaire ou </a:t>
            </a:r>
            <a:r>
              <a:rPr lang="fr-FR" sz="3400" dirty="0" err="1" smtClean="0"/>
              <a:t>Romberg</a:t>
            </a:r>
            <a:r>
              <a:rPr lang="fr-FR" sz="3400" dirty="0" smtClean="0"/>
              <a:t> latéralisé, il est latéralisé lors de la fermeture des yeux . </a:t>
            </a:r>
          </a:p>
          <a:p>
            <a:pPr>
              <a:buNone/>
            </a:pPr>
            <a:r>
              <a:rPr lang="fr-FR" sz="3400" dirty="0" smtClean="0"/>
              <a:t>    - Epreuve des index : on demande au sujet debout , pieds écartés, de placer les bras tendus, les index en face de ceux de l’examinateur , on observe 1 déviation des index vers le coté lésé qui apparait lors de la fermeture des yeux.</a:t>
            </a:r>
          </a:p>
          <a:p>
            <a:pPr>
              <a:buNone/>
            </a:pPr>
            <a:endParaRPr lang="fr-FR" sz="3400" dirty="0" smtClean="0"/>
          </a:p>
          <a:p>
            <a:pPr>
              <a:buNone/>
            </a:pPr>
            <a:r>
              <a:rPr lang="fr-FR" sz="3400" dirty="0" smtClean="0"/>
              <a:t>   2/ T des mouvements : sont mis en évidence / épreuve de la marche aveugle; elle consiste à demander au sujet d’effectuer alternativement </a:t>
            </a:r>
            <a:r>
              <a:rPr lang="fr-FR" sz="3400" dirty="0" err="1" smtClean="0"/>
              <a:t>qlq</a:t>
            </a:r>
            <a:r>
              <a:rPr lang="fr-FR" sz="3400" dirty="0" smtClean="0"/>
              <a:t> pas en avant et </a:t>
            </a:r>
            <a:r>
              <a:rPr lang="fr-FR" sz="3400" dirty="0" err="1" smtClean="0"/>
              <a:t>qlq</a:t>
            </a:r>
            <a:r>
              <a:rPr lang="fr-FR" sz="3400" dirty="0" smtClean="0"/>
              <a:t> pas en arrière, après lui avoir bandé les yeux; le trajet parcouru se fait toujours dans le même sens et dessine 1 étoile , c’est « la démarche en étoile » de Babinski-Weill.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1725</Words>
  <Application>Microsoft Office PowerPoint</Application>
  <PresentationFormat>Affichage à l'écran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Institut National d’Enseignement supérieur en Science Médicales de Constantine Faculté de Médecine de Constantine Université 3     Cours de sémiologie neurologique</vt:lpstr>
      <vt:lpstr>Trouble de la coordination</vt:lpstr>
      <vt:lpstr>Diapositive 3</vt:lpstr>
      <vt:lpstr>Diapositive 4</vt:lpstr>
      <vt:lpstr>Diapositive 5</vt:lpstr>
      <vt:lpstr>Diapositive 6</vt:lpstr>
      <vt:lpstr>Troubles de l’équilibration </vt:lpstr>
      <vt:lpstr>Diapositive 8</vt:lpstr>
      <vt:lpstr>Diapositive 9</vt:lpstr>
      <vt:lpstr>3/ Nystagmus</vt:lpstr>
      <vt:lpstr>Syndromes vestibulaires</vt:lpstr>
      <vt:lpstr>Diapositive 12</vt:lpstr>
      <vt:lpstr>B/ SV Central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 National d’Enseignement supérieur en Science Médicales de Constantine Faculté de Médecine de Constantine Université 3   Cours de sémiologie neurologique</dc:title>
  <dc:creator>GHETARI</dc:creator>
  <cp:lastModifiedBy>GUETTARI</cp:lastModifiedBy>
  <cp:revision>29</cp:revision>
  <dcterms:created xsi:type="dcterms:W3CDTF">2018-04-08T18:57:09Z</dcterms:created>
  <dcterms:modified xsi:type="dcterms:W3CDTF">2019-05-27T14:05:05Z</dcterms:modified>
</cp:coreProperties>
</file>