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90" r:id="rId2"/>
    <p:sldId id="319" r:id="rId3"/>
    <p:sldId id="331" r:id="rId4"/>
    <p:sldId id="318" r:id="rId5"/>
    <p:sldId id="327" r:id="rId6"/>
    <p:sldId id="352" r:id="rId7"/>
    <p:sldId id="328" r:id="rId8"/>
    <p:sldId id="332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26" r:id="rId18"/>
    <p:sldId id="343" r:id="rId19"/>
    <p:sldId id="317" r:id="rId20"/>
    <p:sldId id="344" r:id="rId21"/>
    <p:sldId id="329" r:id="rId22"/>
    <p:sldId id="372" r:id="rId23"/>
    <p:sldId id="345" r:id="rId24"/>
    <p:sldId id="346" r:id="rId25"/>
    <p:sldId id="347" r:id="rId26"/>
    <p:sldId id="349" r:id="rId27"/>
    <p:sldId id="348" r:id="rId28"/>
    <p:sldId id="356" r:id="rId29"/>
    <p:sldId id="357" r:id="rId30"/>
    <p:sldId id="358" r:id="rId31"/>
    <p:sldId id="359" r:id="rId32"/>
    <p:sldId id="360" r:id="rId33"/>
    <p:sldId id="361" r:id="rId34"/>
    <p:sldId id="322" r:id="rId35"/>
    <p:sldId id="323" r:id="rId36"/>
    <p:sldId id="351" r:id="rId37"/>
    <p:sldId id="353" r:id="rId38"/>
    <p:sldId id="355" r:id="rId39"/>
    <p:sldId id="373" r:id="rId40"/>
    <p:sldId id="365" r:id="rId41"/>
    <p:sldId id="366" r:id="rId42"/>
    <p:sldId id="368" r:id="rId43"/>
    <p:sldId id="367" r:id="rId44"/>
    <p:sldId id="369" r:id="rId45"/>
    <p:sldId id="370" r:id="rId46"/>
    <p:sldId id="371" r:id="rId47"/>
    <p:sldId id="364" r:id="rId48"/>
    <p:sldId id="362" r:id="rId49"/>
    <p:sldId id="363" r:id="rId50"/>
    <p:sldId id="354" r:id="rId51"/>
    <p:sldId id="374" r:id="rId52"/>
    <p:sldId id="375" r:id="rId53"/>
    <p:sldId id="281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76" autoAdjust="0"/>
    <p:restoredTop sz="94660"/>
  </p:normalViewPr>
  <p:slideViewPr>
    <p:cSldViewPr>
      <p:cViewPr varScale="1">
        <p:scale>
          <a:sx n="73" d="100"/>
          <a:sy n="73" d="100"/>
        </p:scale>
        <p:origin x="-127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85F94-B7FC-4CD0-B26D-4E0E58BF15F4}" type="datetimeFigureOut">
              <a:rPr lang="fr-FR" smtClean="0"/>
              <a:pPr/>
              <a:t>28/09/2019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3F5F5B-22F6-4013-82D4-06C0662D837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F5F5B-22F6-4013-82D4-06C0662D8373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3F5F5B-22F6-4013-82D4-06C0662D8373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28/09/2019</a:t>
            </a:fld>
            <a:endParaRPr lang="fr-BE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28/09/2019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28/09/2019</a:t>
            </a:fld>
            <a:endParaRPr lang="fr-BE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3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user\Desktop\Nouveau dossier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500298" y="49291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 Dr A.AKACHAT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 Service de cardiologie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Hôpital militaire régional </a:t>
            </a:r>
          </a:p>
          <a:p>
            <a:pPr algn="ctr"/>
            <a:r>
              <a:rPr lang="fr-FR" b="1" dirty="0" smtClean="0">
                <a:solidFill>
                  <a:schemeClr val="bg1"/>
                </a:solidFill>
              </a:rPr>
              <a:t>universitaire de Constantine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71736" y="357166"/>
            <a:ext cx="6143636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Les explorations</a:t>
            </a:r>
          </a:p>
          <a:p>
            <a:pPr algn="ctr"/>
            <a:r>
              <a:rPr lang="fr-FR" sz="40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en Cardiologie</a:t>
            </a:r>
            <a:endParaRPr lang="fr-FR" sz="40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  <a:latin typeface="+mn-lt"/>
              </a:rPr>
              <a:t>Inspiration profonde</a:t>
            </a:r>
            <a:endParaRPr lang="fr-F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098" name="Picture 2" descr="C:\Users\user\Desktop\5.PNG"/>
          <p:cNvPicPr>
            <a:picLocks noChangeAspect="1" noChangeArrowheads="1"/>
          </p:cNvPicPr>
          <p:nvPr/>
        </p:nvPicPr>
        <p:blipFill>
          <a:blip r:embed="rId2"/>
          <a:srcRect r="41406" b="19791"/>
          <a:stretch>
            <a:fillRect/>
          </a:stretch>
        </p:blipFill>
        <p:spPr bwMode="auto">
          <a:xfrm>
            <a:off x="0" y="1357274"/>
            <a:ext cx="5357818" cy="550072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786446" y="4286256"/>
            <a:ext cx="29289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Le sommet de la coupole diaphragmatique  au niveau ou au dessous de la partie antérieure de la 6 ème cote </a:t>
            </a:r>
            <a:endParaRPr lang="fr-F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6.PNG"/>
          <p:cNvPicPr>
            <a:picLocks noChangeAspect="1" noChangeArrowheads="1"/>
          </p:cNvPicPr>
          <p:nvPr/>
        </p:nvPicPr>
        <p:blipFill>
          <a:blip r:embed="rId2"/>
          <a:srcRect l="2343" t="4166" r="34375" b="11458"/>
          <a:stretch>
            <a:fillRect/>
          </a:stretch>
        </p:blipFill>
        <p:spPr bwMode="auto">
          <a:xfrm>
            <a:off x="0" y="0"/>
            <a:ext cx="5786478" cy="685800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857884" y="2928934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 gauche :arcs antérieurs</a:t>
            </a:r>
          </a:p>
          <a:p>
            <a:endParaRPr lang="fr-FR" b="1" dirty="0" smtClean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A droite: Arcs postérieurs</a:t>
            </a:r>
          </a:p>
          <a:p>
            <a:endParaRPr lang="fr-F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7.PNG"/>
          <p:cNvPicPr>
            <a:picLocks noChangeAspect="1" noChangeArrowheads="1"/>
          </p:cNvPicPr>
          <p:nvPr/>
        </p:nvPicPr>
        <p:blipFill>
          <a:blip r:embed="rId2"/>
          <a:srcRect t="4166" r="54687" b="29167"/>
          <a:stretch>
            <a:fillRect/>
          </a:stretch>
        </p:blipFill>
        <p:spPr bwMode="auto">
          <a:xfrm>
            <a:off x="0" y="0"/>
            <a:ext cx="4357686" cy="4786322"/>
          </a:xfrm>
          <a:prstGeom prst="rect">
            <a:avLst/>
          </a:prstGeom>
          <a:noFill/>
        </p:spPr>
      </p:pic>
      <p:pic>
        <p:nvPicPr>
          <p:cNvPr id="5" name="Picture 2" descr="C:\Users\user\Desktop\7.PNG"/>
          <p:cNvPicPr>
            <a:picLocks noChangeAspect="1" noChangeArrowheads="1"/>
          </p:cNvPicPr>
          <p:nvPr/>
        </p:nvPicPr>
        <p:blipFill>
          <a:blip r:embed="rId2"/>
          <a:srcRect l="49219" t="5208" r="2343" b="29167"/>
          <a:stretch>
            <a:fillRect/>
          </a:stretch>
        </p:blipFill>
        <p:spPr bwMode="auto">
          <a:xfrm>
            <a:off x="4714844" y="0"/>
            <a:ext cx="4429156" cy="478632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857488" y="4857760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2 clichés de même patient</a:t>
            </a:r>
          </a:p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4282" y="571501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Inspiration incomplète</a:t>
            </a:r>
          </a:p>
          <a:p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57884" y="5715016"/>
            <a:ext cx="3000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Inspiration profonde</a:t>
            </a:r>
          </a:p>
          <a:p>
            <a:endParaRPr lang="fr-F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8.PNG"/>
          <p:cNvPicPr>
            <a:picLocks noChangeAspect="1" noChangeArrowheads="1"/>
          </p:cNvPicPr>
          <p:nvPr/>
        </p:nvPicPr>
        <p:blipFill>
          <a:blip r:embed="rId2"/>
          <a:srcRect t="3125" r="41406" b="7291"/>
          <a:stretch>
            <a:fillRect/>
          </a:stretch>
        </p:blipFill>
        <p:spPr bwMode="auto">
          <a:xfrm>
            <a:off x="0" y="1428736"/>
            <a:ext cx="5288236" cy="542926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71440" y="285728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Noircissement ou exposition  correct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357818" y="3071810"/>
            <a:ext cx="3929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- le rachis et les vaisseaux sont visibles derrière le cœur(vaisseaux visibles jusqu’à 1.5 cm de la paroi)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C:\Users\user\Desktop\9.PNG"/>
          <p:cNvPicPr>
            <a:picLocks noChangeAspect="1" noChangeArrowheads="1"/>
          </p:cNvPicPr>
          <p:nvPr/>
        </p:nvPicPr>
        <p:blipFill>
          <a:blip r:embed="rId2"/>
          <a:srcRect l="50000" r="5468" b="31250"/>
          <a:stretch>
            <a:fillRect/>
          </a:stretch>
        </p:blipFill>
        <p:spPr bwMode="auto">
          <a:xfrm>
            <a:off x="4572000" y="0"/>
            <a:ext cx="4071966" cy="4714884"/>
          </a:xfrm>
          <a:prstGeom prst="rect">
            <a:avLst/>
          </a:prstGeom>
          <a:noFill/>
        </p:spPr>
      </p:pic>
      <p:pic>
        <p:nvPicPr>
          <p:cNvPr id="5" name="Picture 2" descr="C:\Users\user\Desktop\9.PNG"/>
          <p:cNvPicPr>
            <a:picLocks noChangeAspect="1" noChangeArrowheads="1"/>
          </p:cNvPicPr>
          <p:nvPr/>
        </p:nvPicPr>
        <p:blipFill>
          <a:blip r:embed="rId2"/>
          <a:srcRect l="1458" t="902" r="56354" b="33472"/>
          <a:stretch>
            <a:fillRect/>
          </a:stretch>
        </p:blipFill>
        <p:spPr bwMode="auto">
          <a:xfrm>
            <a:off x="285720" y="214290"/>
            <a:ext cx="3857652" cy="4500594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285720" y="5072074"/>
            <a:ext cx="3929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-Trop pénétrée ou surexposée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0562" y="5000636"/>
            <a:ext cx="39290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-Pas assez pénétrée ou sous exposée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12.PNG"/>
          <p:cNvPicPr>
            <a:picLocks noChangeAspect="1" noChangeArrowheads="1"/>
          </p:cNvPicPr>
          <p:nvPr/>
        </p:nvPicPr>
        <p:blipFill>
          <a:blip r:embed="rId2"/>
          <a:srcRect r="52344" b="60417"/>
          <a:stretch>
            <a:fillRect/>
          </a:stretch>
        </p:blipFill>
        <p:spPr bwMode="auto">
          <a:xfrm>
            <a:off x="0" y="1000108"/>
            <a:ext cx="4071934" cy="4000504"/>
          </a:xfrm>
          <a:prstGeom prst="rect">
            <a:avLst/>
          </a:prstGeom>
          <a:noFill/>
        </p:spPr>
      </p:pic>
      <p:pic>
        <p:nvPicPr>
          <p:cNvPr id="5" name="Picture 2" descr="C:\Users\user\Desktop\12.PNG"/>
          <p:cNvPicPr>
            <a:picLocks noChangeAspect="1" noChangeArrowheads="1"/>
          </p:cNvPicPr>
          <p:nvPr/>
        </p:nvPicPr>
        <p:blipFill>
          <a:blip r:embed="rId2"/>
          <a:srcRect l="56146" t="4027" r="6354" b="39722"/>
          <a:stretch>
            <a:fillRect/>
          </a:stretch>
        </p:blipFill>
        <p:spPr bwMode="auto">
          <a:xfrm>
            <a:off x="4929190" y="1000108"/>
            <a:ext cx="4214810" cy="400050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0" y="5226784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</a:rPr>
              <a:t>la distance séparant le bord interne des clavicules aux épineuses est égale à droite et à gauche </a:t>
            </a:r>
          </a:p>
          <a:p>
            <a:endParaRPr lang="fr-FR" sz="2000" b="1" dirty="0" smtClean="0">
              <a:solidFill>
                <a:srgbClr val="0070C0"/>
              </a:solidFill>
            </a:endParaRPr>
          </a:p>
          <a:p>
            <a:r>
              <a:rPr lang="fr-FR" sz="2000" b="1" dirty="0" smtClean="0">
                <a:solidFill>
                  <a:srgbClr val="0070C0"/>
                </a:solidFill>
              </a:rPr>
              <a:t>et l’épineuse de la 3ème vertèbre thoracique est centrée (ainsi le cliché est bien de face)</a:t>
            </a:r>
            <a:endParaRPr lang="fr-FR" sz="2000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285728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Face stricte</a:t>
            </a:r>
            <a:endParaRPr lang="fr-FR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13.PNG"/>
          <p:cNvPicPr>
            <a:picLocks noChangeAspect="1" noChangeArrowheads="1"/>
          </p:cNvPicPr>
          <p:nvPr/>
        </p:nvPicPr>
        <p:blipFill>
          <a:blip r:embed="rId2"/>
          <a:srcRect l="15625" t="4166" r="17187" b="11458"/>
          <a:stretch>
            <a:fillRect/>
          </a:stretch>
        </p:blipFill>
        <p:spPr bwMode="auto">
          <a:xfrm>
            <a:off x="1428728" y="0"/>
            <a:ext cx="6143668" cy="578647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2571736" y="6000768"/>
            <a:ext cx="4643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Radiographie n’est pas de face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5610244"/>
          </a:xfrm>
        </p:spPr>
        <p:txBody>
          <a:bodyPr>
            <a:normAutofit/>
          </a:bodyPr>
          <a:lstStyle/>
          <a:p>
            <a:r>
              <a:rPr lang="fr-FR" sz="2000" b="1" i="1" dirty="0" smtClean="0"/>
              <a:t>La radiographie de face :</a:t>
            </a:r>
          </a:p>
          <a:p>
            <a:pPr>
              <a:buNone/>
            </a:pPr>
            <a:r>
              <a:rPr lang="fr-FR" sz="2000" i="1" dirty="0" smtClean="0"/>
              <a:t>1*Elle permet d'apprécier le volume cardiaque par la mesure de </a:t>
            </a:r>
            <a:r>
              <a:rPr lang="fr-FR" sz="2000" dirty="0" smtClean="0"/>
              <a:t>l'indice </a:t>
            </a:r>
          </a:p>
          <a:p>
            <a:pPr>
              <a:buNone/>
            </a:pPr>
            <a:r>
              <a:rPr lang="fr-FR" sz="2000" dirty="0" err="1" smtClean="0"/>
              <a:t>cardio</a:t>
            </a:r>
            <a:r>
              <a:rPr lang="fr-FR" sz="2000" dirty="0" smtClean="0"/>
              <a:t> thoracique qui est le rapport du plus grand diamètre cardiaque </a:t>
            </a:r>
          </a:p>
          <a:p>
            <a:pPr>
              <a:buNone/>
            </a:pPr>
            <a:r>
              <a:rPr lang="fr-FR" sz="2000" dirty="0" smtClean="0"/>
              <a:t>sur le diamètre thoracique mesuré à la hauteur des coupoles </a:t>
            </a:r>
          </a:p>
          <a:p>
            <a:pPr>
              <a:buNone/>
            </a:pPr>
            <a:r>
              <a:rPr lang="fr-FR" sz="2000" dirty="0" smtClean="0"/>
              <a:t>diaphragmatiques, il est normalement égal ou inférieur à 0,50.</a:t>
            </a:r>
          </a:p>
          <a:p>
            <a:pPr>
              <a:buNone/>
            </a:pPr>
            <a:endParaRPr lang="fr-FR" sz="2000" dirty="0" smtClean="0"/>
          </a:p>
          <a:p>
            <a:endParaRPr lang="fr-FR" sz="2000" dirty="0"/>
          </a:p>
        </p:txBody>
      </p:sp>
      <p:pic>
        <p:nvPicPr>
          <p:cNvPr id="4098" name="Picture 2" descr="C:\Users\user\Desktop\enseignement\Externes\3 eme année\figure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28934"/>
            <a:ext cx="3548064" cy="3143272"/>
          </a:xfrm>
          <a:prstGeom prst="rect">
            <a:avLst/>
          </a:prstGeom>
          <a:noFill/>
        </p:spPr>
      </p:pic>
      <p:pic>
        <p:nvPicPr>
          <p:cNvPr id="4099" name="Picture 3" descr="C:\Users\user\Desktop\enseignement\Externes\3 eme année\Capturec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928934"/>
            <a:ext cx="3357586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1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2344" b="33273"/>
          <a:stretch>
            <a:fillRect/>
          </a:stretch>
        </p:blipFill>
        <p:spPr bwMode="auto">
          <a:xfrm>
            <a:off x="4500562" y="0"/>
            <a:ext cx="4643438" cy="4143380"/>
          </a:xfrm>
          <a:prstGeom prst="rect">
            <a:avLst/>
          </a:prstGeom>
          <a:noFill/>
        </p:spPr>
      </p:pic>
      <p:pic>
        <p:nvPicPr>
          <p:cNvPr id="5" name="Picture 2" descr="C:\Users\user\Desktop\18.PNG"/>
          <p:cNvPicPr>
            <a:picLocks noChangeAspect="1" noChangeArrowheads="1"/>
          </p:cNvPicPr>
          <p:nvPr/>
        </p:nvPicPr>
        <p:blipFill>
          <a:blip r:embed="rId2"/>
          <a:srcRect r="50000" b="39583"/>
          <a:stretch>
            <a:fillRect/>
          </a:stretch>
        </p:blipFill>
        <p:spPr bwMode="auto">
          <a:xfrm>
            <a:off x="0" y="0"/>
            <a:ext cx="4214810" cy="414338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857224" y="4786322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ICT </a:t>
            </a:r>
            <a:r>
              <a:rPr lang="fr-FR" sz="2400" b="1" dirty="0" err="1" smtClean="0">
                <a:solidFill>
                  <a:srgbClr val="0070C0"/>
                </a:solidFill>
              </a:rPr>
              <a:t>inf</a:t>
            </a:r>
            <a:r>
              <a:rPr lang="fr-FR" sz="2400" b="1" dirty="0" smtClean="0">
                <a:solidFill>
                  <a:srgbClr val="0070C0"/>
                </a:solidFill>
              </a:rPr>
              <a:t> à 0.50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357818" y="4714884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ICT sup  à 0.50</a:t>
            </a:r>
          </a:p>
          <a:p>
            <a:r>
              <a:rPr lang="fr-FR" sz="2400" b="1" dirty="0" smtClean="0">
                <a:solidFill>
                  <a:srgbClr val="0070C0"/>
                </a:solidFill>
              </a:rPr>
              <a:t>Cardiomégalie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user\Desktop\Captur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7586"/>
          <a:stretch>
            <a:fillRect/>
          </a:stretch>
        </p:blipFill>
        <p:spPr bwMode="auto">
          <a:xfrm>
            <a:off x="6143605" y="3423261"/>
            <a:ext cx="3000395" cy="3434739"/>
          </a:xfrm>
          <a:prstGeom prst="rect">
            <a:avLst/>
          </a:prstGeom>
          <a:noFill/>
        </p:spPr>
      </p:pic>
      <p:pic>
        <p:nvPicPr>
          <p:cNvPr id="5" name="Picture 3" descr="C:\Users\user\Desktop\26.PNG"/>
          <p:cNvPicPr>
            <a:picLocks noChangeAspect="1" noChangeArrowheads="1"/>
          </p:cNvPicPr>
          <p:nvPr/>
        </p:nvPicPr>
        <p:blipFill>
          <a:blip r:embed="rId3"/>
          <a:srcRect l="1562" t="44792" r="60156" b="7291"/>
          <a:stretch>
            <a:fillRect/>
          </a:stretch>
        </p:blipFill>
        <p:spPr bwMode="auto">
          <a:xfrm>
            <a:off x="3143240" y="1428736"/>
            <a:ext cx="3143272" cy="3571900"/>
          </a:xfrm>
          <a:prstGeom prst="rect">
            <a:avLst/>
          </a:prstGeom>
          <a:noFill/>
        </p:spPr>
      </p:pic>
      <p:pic>
        <p:nvPicPr>
          <p:cNvPr id="6" name="Picture 2" descr="C:\Users\user\Desktop\Nouveau dossier\Avant+de+commencer+ce+quiz+remettez-vous+dans+l%u2019œil+l%u2019aspect+de+la+radio+de+thorax+normale.jpg"/>
          <p:cNvPicPr>
            <a:picLocks noChangeAspect="1" noChangeArrowheads="1"/>
          </p:cNvPicPr>
          <p:nvPr/>
        </p:nvPicPr>
        <p:blipFill>
          <a:blip r:embed="rId4"/>
          <a:srcRect l="14063" r="17187" b="11864"/>
          <a:stretch>
            <a:fillRect/>
          </a:stretch>
        </p:blipFill>
        <p:spPr bwMode="auto">
          <a:xfrm>
            <a:off x="0" y="714356"/>
            <a:ext cx="3143240" cy="342902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428992" y="714356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2*Elle permet aussi de visualiser les bords du cœur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42908" y="1214422"/>
            <a:ext cx="914400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La radiographie du thorax</a:t>
            </a:r>
            <a:endParaRPr lang="fr-FR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4818" name="Picture 2" descr="C:\Users\user\Desktop\Nouveau dossier\Avant+de+commencer+ce+quiz+remettez-vous+dans+l%u2019œil+l%u2019aspect+de+la+radio+de+thorax+normale.jpg"/>
          <p:cNvPicPr>
            <a:picLocks noChangeAspect="1" noChangeArrowheads="1"/>
          </p:cNvPicPr>
          <p:nvPr/>
        </p:nvPicPr>
        <p:blipFill>
          <a:blip r:embed="rId2"/>
          <a:srcRect b="11864"/>
          <a:stretch>
            <a:fillRect/>
          </a:stretch>
        </p:blipFill>
        <p:spPr bwMode="auto">
          <a:xfrm>
            <a:off x="2071670" y="2214554"/>
            <a:ext cx="457196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user\Desktop\14.PNG"/>
          <p:cNvPicPr>
            <a:picLocks noChangeAspect="1" noChangeArrowheads="1"/>
          </p:cNvPicPr>
          <p:nvPr/>
        </p:nvPicPr>
        <p:blipFill>
          <a:blip r:embed="rId3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642918"/>
            <a:ext cx="8258204" cy="5681682"/>
          </a:xfrm>
        </p:spPr>
        <p:txBody>
          <a:bodyPr>
            <a:normAutofit/>
          </a:bodyPr>
          <a:lstStyle/>
          <a:p>
            <a:r>
              <a:rPr lang="fr-FR" sz="2000" dirty="0" smtClean="0"/>
              <a:t>Au niveau du bord droit , on décrit : un arc supérieur et un arc inférieur.</a:t>
            </a:r>
          </a:p>
          <a:p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1- L’arc supérieur droit, rectiligne ou légèrement concave, est constitué du tronc veineux brachiocéphalique et de la veine cave supérieure.</a:t>
            </a:r>
          </a:p>
          <a:p>
            <a:pPr>
              <a:buNone/>
            </a:pPr>
            <a:r>
              <a:rPr lang="fr-FR" sz="2000" dirty="0" smtClean="0"/>
              <a:t>2- L’arc inférieur droit, convexe, est constitué du bord latéral de l’oreillette droite et de la veine cave inférieure. </a:t>
            </a:r>
          </a:p>
          <a:p>
            <a:endParaRPr lang="fr-FR" sz="2000" dirty="0" smtClean="0"/>
          </a:p>
          <a:p>
            <a:r>
              <a:rPr lang="fr-FR" sz="2000" dirty="0" smtClean="0"/>
              <a:t>Au niveau du bord gauche , on décrit 3 arcs : supérieur gauche, moyen gauche et inférieur gauche.</a:t>
            </a:r>
          </a:p>
          <a:p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1- L’arc supérieur gauche correspond à l’artère </a:t>
            </a:r>
            <a:r>
              <a:rPr lang="fr-FR" sz="2000" dirty="0" err="1" smtClean="0"/>
              <a:t>subclavière</a:t>
            </a:r>
            <a:r>
              <a:rPr lang="fr-FR" sz="2000" dirty="0" smtClean="0"/>
              <a:t> gauche et à la portion horizontale de la crosse </a:t>
            </a:r>
            <a:r>
              <a:rPr lang="fr-FR" sz="2000" dirty="0" smtClean="0"/>
              <a:t>aortique(le bouton aortique). </a:t>
            </a: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2-L’arc moyen gauche correspond au tronc de l’artère pulmonaire dans ses 2/3 supérieurs et à l’auricule gauche dans son 1/3inférieur. </a:t>
            </a:r>
          </a:p>
          <a:p>
            <a:pPr>
              <a:buNone/>
            </a:pPr>
            <a:r>
              <a:rPr lang="fr-FR" sz="2000" dirty="0" smtClean="0"/>
              <a:t>3-L’arc inférieur gauche correspond au ventricule gauche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user\Desktop\14.PNG"/>
          <p:cNvPicPr>
            <a:picLocks noChangeAspect="1" noChangeArrowheads="1"/>
          </p:cNvPicPr>
          <p:nvPr/>
        </p:nvPicPr>
        <p:blipFill>
          <a:blip r:embed="rId3"/>
          <a:srcRect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27.PNG"/>
          <p:cNvPicPr>
            <a:picLocks noChangeAspect="1" noChangeArrowheads="1"/>
          </p:cNvPicPr>
          <p:nvPr/>
        </p:nvPicPr>
        <p:blipFill>
          <a:blip r:embed="rId2"/>
          <a:srcRect l="3125" t="38541" r="1562" b="11458"/>
          <a:stretch>
            <a:fillRect/>
          </a:stretch>
        </p:blipFill>
        <p:spPr bwMode="auto">
          <a:xfrm>
            <a:off x="285720" y="2500306"/>
            <a:ext cx="8715436" cy="3429024"/>
          </a:xfrm>
          <a:prstGeom prst="rect">
            <a:avLst/>
          </a:prstGeom>
          <a:noFill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28596" y="357166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Modifications physiologiques</a:t>
            </a: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1472" y="1643050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1-le morphotype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user\Desktop\28.PNG"/>
          <p:cNvPicPr>
            <a:picLocks noChangeAspect="1" noChangeArrowheads="1"/>
          </p:cNvPicPr>
          <p:nvPr/>
        </p:nvPicPr>
        <p:blipFill>
          <a:blip r:embed="rId2"/>
          <a:srcRect l="48437" t="52660" r="1562" b="8333"/>
          <a:stretch>
            <a:fillRect/>
          </a:stretch>
        </p:blipFill>
        <p:spPr bwMode="auto">
          <a:xfrm>
            <a:off x="4286248" y="1714488"/>
            <a:ext cx="4572032" cy="3357586"/>
          </a:xfrm>
          <a:prstGeom prst="rect">
            <a:avLst/>
          </a:prstGeom>
          <a:noFill/>
        </p:spPr>
      </p:pic>
      <p:pic>
        <p:nvPicPr>
          <p:cNvPr id="5" name="Picture 4" descr="C:\Users\user\Desktop\28.PNG"/>
          <p:cNvPicPr>
            <a:picLocks noChangeAspect="1" noChangeArrowheads="1"/>
          </p:cNvPicPr>
          <p:nvPr/>
        </p:nvPicPr>
        <p:blipFill>
          <a:blip r:embed="rId2"/>
          <a:srcRect l="781" t="48958" r="56250" b="4167"/>
          <a:stretch>
            <a:fillRect/>
          </a:stretch>
        </p:blipFill>
        <p:spPr bwMode="auto">
          <a:xfrm>
            <a:off x="357158" y="1785926"/>
            <a:ext cx="3929058" cy="321471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428596" y="78579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2-L’</a:t>
            </a:r>
            <a:r>
              <a:rPr lang="fr-FR" sz="2400" b="1" dirty="0" err="1" smtClean="0">
                <a:solidFill>
                  <a:srgbClr val="00B050"/>
                </a:solidFill>
              </a:rPr>
              <a:t>age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85786" y="528638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 smtClean="0">
                <a:solidFill>
                  <a:srgbClr val="0070C0"/>
                </a:solidFill>
              </a:rPr>
              <a:t>Nourisson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214942" y="5286388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Sujet </a:t>
            </a:r>
            <a:r>
              <a:rPr lang="fr-FR" sz="2400" b="1" dirty="0" err="1" smtClean="0">
                <a:solidFill>
                  <a:srgbClr val="0070C0"/>
                </a:solidFill>
              </a:rPr>
              <a:t>agé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15074" y="4929198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215074" y="4786322"/>
            <a:ext cx="857256" cy="4286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29.PNG"/>
          <p:cNvPicPr>
            <a:picLocks noChangeAspect="1" noChangeArrowheads="1"/>
          </p:cNvPicPr>
          <p:nvPr/>
        </p:nvPicPr>
        <p:blipFill>
          <a:blip r:embed="rId2"/>
          <a:srcRect t="8333" b="31250"/>
          <a:stretch>
            <a:fillRect/>
          </a:stretch>
        </p:blipFill>
        <p:spPr bwMode="auto">
          <a:xfrm>
            <a:off x="0" y="1571612"/>
            <a:ext cx="9144000" cy="414340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428596" y="785794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3-Le sexe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71472" y="5929330"/>
            <a:ext cx="264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Opacités des seins</a:t>
            </a:r>
            <a:endParaRPr lang="fr-FR" sz="2400" b="1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500694" y="592933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Mastectomie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31.PNG"/>
          <p:cNvPicPr>
            <a:picLocks noChangeAspect="1" noChangeArrowheads="1"/>
          </p:cNvPicPr>
          <p:nvPr/>
        </p:nvPicPr>
        <p:blipFill>
          <a:blip r:embed="rId2"/>
          <a:srcRect l="2343" t="11458" r="27344" b="6250"/>
          <a:stretch>
            <a:fillRect/>
          </a:stretch>
        </p:blipFill>
        <p:spPr bwMode="auto">
          <a:xfrm>
            <a:off x="1714480" y="1428736"/>
            <a:ext cx="5786478" cy="514353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14282" y="78579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4-Franges graisseuses</a:t>
            </a:r>
            <a:endParaRPr lang="fr-FR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esktop\30.PNG"/>
          <p:cNvPicPr>
            <a:picLocks noChangeAspect="1" noChangeArrowheads="1"/>
          </p:cNvPicPr>
          <p:nvPr/>
        </p:nvPicPr>
        <p:blipFill>
          <a:blip r:embed="rId2"/>
          <a:srcRect l="4687" t="18750" r="37500" b="5208"/>
          <a:stretch>
            <a:fillRect/>
          </a:stretch>
        </p:blipFill>
        <p:spPr bwMode="auto">
          <a:xfrm>
            <a:off x="1643042" y="1428736"/>
            <a:ext cx="5214974" cy="4214842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214282" y="785794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B050"/>
                </a:solidFill>
              </a:rPr>
              <a:t>5-Autres modifications</a:t>
            </a:r>
            <a:endParaRPr lang="fr-FR" sz="2400" b="1" dirty="0">
              <a:solidFill>
                <a:srgbClr val="00B05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86050" y="5786454"/>
            <a:ext cx="3500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0070C0"/>
                </a:solidFill>
              </a:rPr>
              <a:t>Opacités des muscles pectoraux</a:t>
            </a:r>
            <a:endParaRPr lang="fr-FR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357298"/>
            <a:ext cx="8229600" cy="4389120"/>
          </a:xfrm>
        </p:spPr>
        <p:txBody>
          <a:bodyPr>
            <a:normAutofit/>
          </a:bodyPr>
          <a:lstStyle/>
          <a:p>
            <a:endParaRPr lang="fr-FR" sz="2200" dirty="0" smtClean="0"/>
          </a:p>
          <a:p>
            <a:r>
              <a:rPr lang="fr-FR" sz="2200" dirty="0" smtClean="0"/>
              <a:t>visualisation des organes en mouvement grâce aux rayons X</a:t>
            </a:r>
          </a:p>
          <a:p>
            <a:endParaRPr lang="fr-FR" sz="2200" dirty="0" smtClean="0"/>
          </a:p>
          <a:p>
            <a:pPr>
              <a:buNone/>
            </a:pPr>
            <a:endParaRPr lang="fr-FR" sz="22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Radioscopie</a:t>
            </a:r>
            <a:endParaRPr kumimoji="0" lang="fr-FR" sz="5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C:\Users\user\Desktop\enseignement\Externes\3 eme année\1-Radioscopi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9144000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/>
              <a:t>La radiographie peut être comparée à la photographie. C’est une image statique, qui ne bouge pas. Ça nous permet de voir un objet, une structure, un organe, à un moment très précis. </a:t>
            </a:r>
          </a:p>
          <a:p>
            <a:endParaRPr lang="fr-FR" sz="2400" dirty="0" smtClean="0"/>
          </a:p>
          <a:p>
            <a:r>
              <a:rPr lang="fr-FR" sz="2400" dirty="0" smtClean="0"/>
              <a:t>La radioscopie peut être comparée à l’enregistrement à partir d’une caméra vidéo. Les images sont en mouvement et permettent de savoir ce qui se passe en temps réel. </a:t>
            </a:r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642918"/>
            <a:ext cx="8329642" cy="5681682"/>
          </a:xfrm>
        </p:spPr>
        <p:txBody>
          <a:bodyPr/>
          <a:lstStyle/>
          <a:p>
            <a:pPr lvl="0">
              <a:buClr>
                <a:srgbClr val="0BD0D9"/>
              </a:buClr>
              <a:buNone/>
            </a:pPr>
            <a:r>
              <a:rPr lang="fr-FR" sz="2000" dirty="0" smtClean="0">
                <a:solidFill>
                  <a:prstClr val="black"/>
                </a:solidFill>
              </a:rPr>
              <a:t>-La radiographie pulmonaire reste un document indispensable dans tout</a:t>
            </a:r>
          </a:p>
          <a:p>
            <a:pPr lvl="0">
              <a:buClr>
                <a:srgbClr val="0BD0D9"/>
              </a:buClr>
              <a:buNone/>
            </a:pPr>
            <a:r>
              <a:rPr lang="fr-FR" sz="2000" dirty="0" smtClean="0">
                <a:solidFill>
                  <a:prstClr val="black"/>
                </a:solidFill>
              </a:rPr>
              <a:t> bilan clinique quel qu’il soit et apporte le plus souvent des données </a:t>
            </a:r>
          </a:p>
          <a:p>
            <a:pPr lvl="0">
              <a:buClr>
                <a:srgbClr val="0BD0D9"/>
              </a:buClr>
              <a:buNone/>
            </a:pPr>
            <a:r>
              <a:rPr lang="fr-FR" sz="2000" dirty="0" smtClean="0">
                <a:solidFill>
                  <a:prstClr val="black"/>
                </a:solidFill>
              </a:rPr>
              <a:t>essentielles au diagnostic. Sa réalisation technique est simple mettant </a:t>
            </a:r>
          </a:p>
          <a:p>
            <a:pPr lvl="0">
              <a:buClr>
                <a:srgbClr val="0BD0D9"/>
              </a:buClr>
              <a:buNone/>
            </a:pPr>
            <a:r>
              <a:rPr lang="fr-FR" sz="2000" dirty="0" smtClean="0">
                <a:solidFill>
                  <a:prstClr val="black"/>
                </a:solidFill>
              </a:rPr>
              <a:t>en application des rayons X.</a:t>
            </a:r>
          </a:p>
          <a:p>
            <a:endParaRPr lang="fr-FR" dirty="0"/>
          </a:p>
        </p:txBody>
      </p:sp>
      <p:pic>
        <p:nvPicPr>
          <p:cNvPr id="1026" name="Picture 2" descr="C:\Users\user\Desktop\enseignement\Externes\3 eme année\appareil-de-radiographie-hf5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00306"/>
            <a:ext cx="9144000" cy="4357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714356"/>
            <a:ext cx="8329642" cy="5610244"/>
          </a:xfrm>
        </p:spPr>
        <p:txBody>
          <a:bodyPr>
            <a:norm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 En imagerie médicale, la radioscopie est utilisée lorsqu’on  a besoin de voir un organe en mouvement ou lorsqu’on doit vérifier, au fur et à mesure, les </a:t>
            </a:r>
            <a:r>
              <a:rPr lang="fr-FR" sz="2400" dirty="0" err="1" smtClean="0"/>
              <a:t>manoeuvres</a:t>
            </a:r>
            <a:r>
              <a:rPr lang="fr-FR" sz="2400" dirty="0" smtClean="0"/>
              <a:t> d’une intervention qu’on est en train de réaliser.  </a:t>
            </a:r>
          </a:p>
          <a:p>
            <a:pPr>
              <a:buNone/>
            </a:pPr>
            <a:endParaRPr lang="fr-FR" sz="2400" dirty="0" smtClean="0"/>
          </a:p>
          <a:p>
            <a:endParaRPr lang="fr-FR" sz="2400" dirty="0" smtClean="0"/>
          </a:p>
          <a:p>
            <a:r>
              <a:rPr lang="fr-FR" sz="2400" dirty="0" smtClean="0"/>
              <a:t>Elle est utilisée pour réaliser plusieurs examens :</a:t>
            </a:r>
          </a:p>
          <a:p>
            <a:pPr>
              <a:buNone/>
            </a:pPr>
            <a:r>
              <a:rPr lang="fr-FR" sz="2400" dirty="0" smtClean="0"/>
              <a:t>-les angiographies</a:t>
            </a:r>
          </a:p>
          <a:p>
            <a:pPr>
              <a:buNone/>
            </a:pPr>
            <a:r>
              <a:rPr lang="fr-FR" sz="2400" dirty="0" smtClean="0"/>
              <a:t>- la coronarographie</a:t>
            </a:r>
          </a:p>
          <a:p>
            <a:pPr>
              <a:buNone/>
            </a:pPr>
            <a:r>
              <a:rPr lang="fr-FR" sz="2400" dirty="0" smtClean="0"/>
              <a:t>-La </a:t>
            </a:r>
            <a:r>
              <a:rPr lang="fr-FR" sz="2400" dirty="0" err="1" smtClean="0"/>
              <a:t>phlebographie</a:t>
            </a:r>
            <a:endParaRPr lang="fr-FR" sz="2400" dirty="0" smtClean="0"/>
          </a:p>
        </p:txBody>
      </p:sp>
      <p:pic>
        <p:nvPicPr>
          <p:cNvPr id="1026" name="Picture 2" descr="C:\Users\user\Desktop\enseignement\Externes\3 eme année\angiographie-pulmona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429000"/>
          </a:xfrm>
          <a:prstGeom prst="rect">
            <a:avLst/>
          </a:prstGeom>
          <a:noFill/>
        </p:spPr>
      </p:pic>
      <p:pic>
        <p:nvPicPr>
          <p:cNvPr id="9" name="Picture 2" descr="C:\Users\user\Desktop\enseignement\Externes\3 eme année\Cerebral_angiography,_arteria_vertebralis_sinister_inj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0"/>
            <a:ext cx="4643438" cy="3429000"/>
          </a:xfrm>
          <a:prstGeom prst="rect">
            <a:avLst/>
          </a:prstGeom>
          <a:noFill/>
        </p:spPr>
      </p:pic>
      <p:pic>
        <p:nvPicPr>
          <p:cNvPr id="11" name="Picture 3" descr="C:\Users\user\Desktop\enseignement\Externes\3 eme année\téléchargeme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4643438" cy="3429000"/>
          </a:xfrm>
          <a:prstGeom prst="rect">
            <a:avLst/>
          </a:prstGeom>
          <a:noFill/>
        </p:spPr>
      </p:pic>
      <p:pic>
        <p:nvPicPr>
          <p:cNvPr id="13" name="Picture 4" descr="C:\Users\user\Desktop\enseignement\Externes\3 eme année\IMG_32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enseignement\Externes\3 eme année\marcapasos_interne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000372"/>
            <a:ext cx="4500562" cy="3857628"/>
          </a:xfrm>
          <a:prstGeom prst="rect">
            <a:avLst/>
          </a:prstGeom>
          <a:noFill/>
        </p:spPr>
      </p:pic>
      <p:pic>
        <p:nvPicPr>
          <p:cNvPr id="2055" name="Picture 7" descr="C:\Users\user\Desktop\enseignement\Externes\3 eme année\images 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0"/>
            <a:ext cx="4572000" cy="3000372"/>
          </a:xfrm>
          <a:prstGeom prst="rect">
            <a:avLst/>
          </a:prstGeom>
          <a:noFill/>
        </p:spPr>
      </p:pic>
      <p:pic>
        <p:nvPicPr>
          <p:cNvPr id="2057" name="Picture 9" descr="C:\Users\user\Desktop\enseignement\Externes\3 eme année\pacemaker-implan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4643438" cy="385762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1785926"/>
            <a:ext cx="50436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fr-FR" sz="2200" dirty="0" smtClean="0"/>
              <a:t>- La mise en place d’un pace maker, </a:t>
            </a:r>
            <a:r>
              <a:rPr lang="fr-FR" sz="2200" dirty="0" err="1" smtClean="0"/>
              <a:t>etc</a:t>
            </a:r>
            <a:r>
              <a:rPr lang="fr-FR" sz="2200" dirty="0" smtClean="0"/>
              <a:t>…</a:t>
            </a:r>
          </a:p>
        </p:txBody>
      </p:sp>
      <p:pic>
        <p:nvPicPr>
          <p:cNvPr id="2056" name="Picture 8" descr="C:\Users\user\Desktop\enseignement\Externes\3 eme année\surgeon-holding-heart-pacemaker-135930100-594ad36e3df78cae81973b3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4572000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C’est l'opacification du </a:t>
            </a:r>
            <a:r>
              <a:rPr lang="fr-FR" dirty="0" err="1" smtClean="0"/>
              <a:t>coeur</a:t>
            </a:r>
            <a:r>
              <a:rPr lang="fr-FR" dirty="0" smtClean="0"/>
              <a:t> et des gros vaisseaux.</a:t>
            </a:r>
          </a:p>
          <a:p>
            <a:endParaRPr lang="fr-FR" dirty="0" smtClean="0"/>
          </a:p>
          <a:p>
            <a:r>
              <a:rPr lang="fr-FR" dirty="0" smtClean="0"/>
              <a:t>Elle permet de visualiser les cavités cardiaques et leurs modifications au cours des contractions du </a:t>
            </a:r>
            <a:r>
              <a:rPr lang="fr-FR" dirty="0" err="1" smtClean="0"/>
              <a:t>coeur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Il s'agit d'un examen dangereux dont l'indication doit être discutée en milieu spécialisé.</a:t>
            </a:r>
            <a:endParaRPr lang="fr-FR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fr-FR" sz="5400" b="1" dirty="0" smtClean="0">
                <a:solidFill>
                  <a:srgbClr val="FF0000"/>
                </a:solidFill>
                <a:latin typeface="Times New Roman"/>
              </a:rPr>
              <a:t>Angiocardiographie</a:t>
            </a:r>
            <a:endParaRPr kumimoji="0" lang="fr-FR" sz="5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824558"/>
          </a:xfrm>
        </p:spPr>
        <p:txBody>
          <a:bodyPr/>
          <a:lstStyle/>
          <a:p>
            <a:r>
              <a:rPr lang="fr-FR" dirty="0" smtClean="0"/>
              <a:t>Soit dans une cavité droite </a:t>
            </a:r>
          </a:p>
          <a:p>
            <a:pPr>
              <a:buNone/>
            </a:pPr>
            <a:r>
              <a:rPr lang="fr-FR" dirty="0" smtClean="0"/>
              <a:t>ou dans l’artère pulmonaire </a:t>
            </a:r>
          </a:p>
          <a:p>
            <a:pPr>
              <a:buNone/>
            </a:pPr>
            <a:r>
              <a:rPr lang="fr-FR" dirty="0" smtClean="0"/>
              <a:t>à l'aide d'un cathéter monté </a:t>
            </a:r>
          </a:p>
          <a:p>
            <a:pPr>
              <a:buNone/>
            </a:pPr>
            <a:r>
              <a:rPr lang="fr-FR" dirty="0" smtClean="0"/>
              <a:t>par voie veineuse.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Soit dans le ventricule</a:t>
            </a:r>
          </a:p>
          <a:p>
            <a:pPr>
              <a:buNone/>
            </a:pPr>
            <a:r>
              <a:rPr lang="fr-FR" dirty="0" smtClean="0"/>
              <a:t> gauche par voie artérielle</a:t>
            </a:r>
          </a:p>
          <a:p>
            <a:pPr>
              <a:buNone/>
            </a:pPr>
            <a:r>
              <a:rPr lang="fr-FR" dirty="0" smtClean="0"/>
              <a:t>(ventriculographie)</a:t>
            </a:r>
            <a:endParaRPr lang="fr-FR" dirty="0"/>
          </a:p>
        </p:txBody>
      </p:sp>
      <p:pic>
        <p:nvPicPr>
          <p:cNvPr id="6" name="Picture 2" descr="C:\Users\user\Desktop\enseignement\Externes\3 eme année\ANGIOCARDIOGRAPHIE+A_+projection+antérieure+;+B_+projection+latérale.jpg"/>
          <p:cNvPicPr>
            <a:picLocks noChangeAspect="1" noChangeArrowheads="1"/>
          </p:cNvPicPr>
          <p:nvPr/>
        </p:nvPicPr>
        <p:blipFill>
          <a:blip r:embed="rId2"/>
          <a:srcRect b="10256"/>
          <a:stretch>
            <a:fillRect/>
          </a:stretch>
        </p:blipFill>
        <p:spPr bwMode="auto">
          <a:xfrm>
            <a:off x="4857752" y="285728"/>
            <a:ext cx="4071934" cy="2928958"/>
          </a:xfrm>
          <a:prstGeom prst="rect">
            <a:avLst/>
          </a:prstGeom>
          <a:noFill/>
        </p:spPr>
      </p:pic>
      <p:pic>
        <p:nvPicPr>
          <p:cNvPr id="8" name="Picture 3" descr="C:\Users\user\Desktop\enseignement\Externes\3 eme année\Pigtai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643314"/>
            <a:ext cx="3571900" cy="2817801"/>
          </a:xfrm>
          <a:prstGeom prst="rect">
            <a:avLst/>
          </a:prstGeom>
          <a:noFill/>
        </p:spPr>
      </p:pic>
      <p:pic>
        <p:nvPicPr>
          <p:cNvPr id="5" name="Picture 2" descr="C:\Users\user\Desktop\enseignement\Externes\3 eme année\Capturedd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2643182"/>
            <a:ext cx="4000528" cy="17287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8229600" cy="11430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Coronarographie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</a:t>
            </a:r>
            <a:r>
              <a:rPr lang="fr-FR" b="1" dirty="0" smtClean="0"/>
              <a:t>coronarographie</a:t>
            </a:r>
            <a:r>
              <a:rPr lang="fr-FR" dirty="0" smtClean="0"/>
              <a:t> est une technique d‘imagerie médicale utilisée en cardiologie pour visualiser les artères coronaires (gauche et droite) en cas de suspicion de maladie coronarienne. </a:t>
            </a:r>
          </a:p>
          <a:p>
            <a:endParaRPr lang="fr-FR" dirty="0" smtClean="0"/>
          </a:p>
          <a:p>
            <a:r>
              <a:rPr lang="fr-FR" dirty="0" smtClean="0"/>
              <a:t>C'est un examen médical complémentaire invasif qui utilise la technique de radiographie aux rayons X(radioscopie) et l'injection d'un produit de contraste iodé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38914" name="Picture 2" descr="C:\Users\user\Desktop\Nouveau dossier\coronarographie_945c80d5c2af20a68b858087316fbed68747f81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3214686"/>
            <a:ext cx="4429124" cy="3643315"/>
          </a:xfrm>
          <a:prstGeom prst="rect">
            <a:avLst/>
          </a:prstGeom>
          <a:noFill/>
        </p:spPr>
      </p:pic>
      <p:pic>
        <p:nvPicPr>
          <p:cNvPr id="38915" name="Picture 3" descr="C:\Users\user\Desktop\Nouveau dossier\hqdefault.jpg"/>
          <p:cNvPicPr>
            <a:picLocks noChangeAspect="1" noChangeArrowheads="1"/>
          </p:cNvPicPr>
          <p:nvPr/>
        </p:nvPicPr>
        <p:blipFill>
          <a:blip r:embed="rId3"/>
          <a:srcRect t="14583" b="12500"/>
          <a:stretch>
            <a:fillRect/>
          </a:stretch>
        </p:blipFill>
        <p:spPr bwMode="auto">
          <a:xfrm>
            <a:off x="0" y="0"/>
            <a:ext cx="4429124" cy="3214686"/>
          </a:xfrm>
          <a:prstGeom prst="rect">
            <a:avLst/>
          </a:prstGeom>
          <a:noFill/>
        </p:spPr>
      </p:pic>
      <p:pic>
        <p:nvPicPr>
          <p:cNvPr id="38916" name="Picture 4" descr="C:\Users\user\Desktop\Nouveau dossier\IMG_32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214686"/>
            <a:ext cx="4714876" cy="3643314"/>
          </a:xfrm>
          <a:prstGeom prst="rect">
            <a:avLst/>
          </a:prstGeom>
          <a:noFill/>
        </p:spPr>
      </p:pic>
      <p:pic>
        <p:nvPicPr>
          <p:cNvPr id="38917" name="Picture 5" descr="C:\Users\user\Desktop\Nouveau dossier\examen-coronarograph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0"/>
            <a:ext cx="4714876" cy="32146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643050"/>
            <a:ext cx="8229600" cy="4389120"/>
          </a:xfrm>
        </p:spPr>
        <p:txBody>
          <a:bodyPr>
            <a:normAutofit/>
          </a:bodyPr>
          <a:lstStyle/>
          <a:p>
            <a:endParaRPr lang="fr-FR" sz="2400" dirty="0" smtClean="0"/>
          </a:p>
          <a:p>
            <a:r>
              <a:rPr lang="fr-FR" sz="2400" dirty="0" smtClean="0"/>
              <a:t> La phlébographie est un examen </a:t>
            </a:r>
          </a:p>
          <a:p>
            <a:pPr>
              <a:buNone/>
            </a:pPr>
            <a:r>
              <a:rPr lang="fr-FR" sz="2400" dirty="0" smtClean="0"/>
              <a:t>radiologique des veines après injection </a:t>
            </a:r>
          </a:p>
          <a:p>
            <a:pPr>
              <a:buNone/>
            </a:pPr>
            <a:r>
              <a:rPr lang="fr-FR" sz="2400" dirty="0" smtClean="0"/>
              <a:t>d’un produit de contraste iodé. </a:t>
            </a:r>
          </a:p>
          <a:p>
            <a:pPr>
              <a:buNone/>
            </a:pPr>
            <a:r>
              <a:rPr lang="fr-FR" sz="2400" dirty="0" smtClean="0"/>
              <a:t>-Elle concerne le plus souvent les </a:t>
            </a:r>
          </a:p>
          <a:p>
            <a:pPr>
              <a:buNone/>
            </a:pPr>
            <a:r>
              <a:rPr lang="fr-FR" sz="2400" dirty="0" smtClean="0"/>
              <a:t>membres inférieurs. Cet examen </a:t>
            </a:r>
          </a:p>
          <a:p>
            <a:pPr>
              <a:buNone/>
            </a:pPr>
            <a:r>
              <a:rPr lang="fr-FR" sz="2400" dirty="0" smtClean="0"/>
              <a:t>est effectué pour détecter un caillot</a:t>
            </a:r>
          </a:p>
          <a:p>
            <a:pPr>
              <a:buNone/>
            </a:pPr>
            <a:r>
              <a:rPr lang="fr-FR" sz="2400" dirty="0" smtClean="0"/>
              <a:t> dans les veines profondes </a:t>
            </a:r>
            <a:endParaRPr lang="fr-FR" sz="2400" dirty="0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b="1" dirty="0" smtClean="0">
                <a:solidFill>
                  <a:srgbClr val="FF0000"/>
                </a:solidFill>
              </a:rPr>
              <a:t>phlébographie</a:t>
            </a:r>
            <a:endParaRPr kumimoji="0" lang="fr-FR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:\Users\user\Desktop\enseignement\Externes\3 eme année\téléchargeme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2143116"/>
            <a:ext cx="335758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2844" y="785794"/>
            <a:ext cx="9001156" cy="438912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dirty="0" smtClean="0"/>
              <a:t> Pour réaliser cet examen, on utilise la radioscopie et la radiographie standard. </a:t>
            </a:r>
          </a:p>
          <a:p>
            <a:endParaRPr lang="fr-FR" dirty="0" smtClean="0"/>
          </a:p>
          <a:p>
            <a:r>
              <a:rPr lang="fr-FR" dirty="0" smtClean="0"/>
              <a:t>Quand l’examen concerne le veine cave inferieure:</a:t>
            </a:r>
          </a:p>
          <a:p>
            <a:pPr>
              <a:buNone/>
            </a:pPr>
            <a:r>
              <a:rPr lang="fr-FR" dirty="0" smtClean="0"/>
              <a:t> c’est </a:t>
            </a:r>
            <a:r>
              <a:rPr lang="fr-FR" b="1" dirty="0" smtClean="0"/>
              <a:t>la </a:t>
            </a:r>
            <a:r>
              <a:rPr lang="fr-FR" b="1" dirty="0" err="1" smtClean="0"/>
              <a:t>cavographie</a:t>
            </a:r>
            <a:endParaRPr lang="fr-FR" b="1" dirty="0" smtClean="0"/>
          </a:p>
          <a:p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3074" name="Picture 2" descr="C:\Users\user\Desktop\enseignement\Externes\3 eme année\PG018-1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286124"/>
            <a:ext cx="3500462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928670"/>
            <a:ext cx="8229600" cy="4389120"/>
          </a:xfrm>
        </p:spPr>
        <p:txBody>
          <a:bodyPr>
            <a:normAutofit/>
          </a:bodyPr>
          <a:lstStyle/>
          <a:p>
            <a:r>
              <a:rPr lang="fr-FR" sz="2400" dirty="0" smtClean="0"/>
              <a:t>on commence  l’injection du produit iodé toute en suivant la progression du liquide dans les veines du membre à l’aide de la radioscopie </a:t>
            </a:r>
          </a:p>
          <a:p>
            <a:endParaRPr lang="fr-FR" sz="2400" dirty="0" smtClean="0"/>
          </a:p>
          <a:p>
            <a:r>
              <a:rPr lang="fr-FR" sz="2400" dirty="0" smtClean="0"/>
              <a:t>Lorsque la coloration des veines est adéquate, on demande au technicien de prendre des radiographies. </a:t>
            </a:r>
          </a:p>
          <a:p>
            <a:endParaRPr lang="fr-FR" sz="2400" dirty="0" smtClean="0"/>
          </a:p>
          <a:p>
            <a:r>
              <a:rPr lang="fr-FR" sz="2400" dirty="0" smtClean="0"/>
              <a:t>De nos jours, la phlébographie est effectuée beaucoup</a:t>
            </a:r>
          </a:p>
          <a:p>
            <a:pPr>
              <a:buNone/>
            </a:pPr>
            <a:r>
              <a:rPr lang="fr-FR" sz="2400" dirty="0" smtClean="0"/>
              <a:t> plus rarement car le doppler veineux (échographie) </a:t>
            </a:r>
          </a:p>
          <a:p>
            <a:pPr>
              <a:buNone/>
            </a:pPr>
            <a:r>
              <a:rPr lang="fr-FR" sz="2400" dirty="0" smtClean="0"/>
              <a:t>la remplace avantageusement pour la plupart des indications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C:\Users\user\Desktop\enseignement\Externes\3 eme année\teaserbox_106915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0"/>
            <a:ext cx="4572000" cy="3500438"/>
          </a:xfrm>
          <a:prstGeom prst="rect">
            <a:avLst/>
          </a:prstGeom>
          <a:noFill/>
        </p:spPr>
      </p:pic>
      <p:pic>
        <p:nvPicPr>
          <p:cNvPr id="1028" name="Picture 4" descr="C:\Users\user\Desktop\enseignement\Externes\3 eme année\echo-doppler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</p:spPr>
      </p:pic>
      <p:pic>
        <p:nvPicPr>
          <p:cNvPr id="1029" name="Picture 5" descr="C:\Users\user\Desktop\enseignement\Externes\3 eme année\doppler-urgence-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285728"/>
            <a:ext cx="8186766" cy="5610244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-En cardiologie on peut être amené à réaliser 4 incidences qui sont</a:t>
            </a:r>
          </a:p>
          <a:p>
            <a:pPr>
              <a:buNone/>
            </a:pPr>
            <a:r>
              <a:rPr lang="fr-FR" sz="2000" dirty="0" smtClean="0"/>
              <a:t> le cliché de face, de profil, en oblique antérieur droit (OAD) et en oblique</a:t>
            </a:r>
          </a:p>
          <a:p>
            <a:pPr>
              <a:buNone/>
            </a:pPr>
            <a:r>
              <a:rPr lang="fr-FR" sz="2000" dirty="0" smtClean="0"/>
              <a:t> antérieur gauche (OAG</a:t>
            </a:r>
            <a:r>
              <a:rPr lang="fr-FR" sz="2000" dirty="0" smtClean="0"/>
              <a:t>): 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*la face++++ se prend en inspiration forcée, les membres supérieurs en</a:t>
            </a:r>
          </a:p>
          <a:p>
            <a:pPr>
              <a:buNone/>
            </a:pPr>
            <a:r>
              <a:rPr lang="fr-FR" sz="2000" dirty="0" smtClean="0"/>
              <a:t> pronation forcée ,les paumes en dehors.</a:t>
            </a:r>
            <a:endParaRPr lang="fr-FR" sz="2000" i="1" dirty="0" smtClean="0"/>
          </a:p>
          <a:p>
            <a:pPr>
              <a:buNone/>
            </a:pPr>
            <a:endParaRPr lang="fr-FR" sz="2000" dirty="0" smtClean="0"/>
          </a:p>
        </p:txBody>
      </p:sp>
      <p:pic>
        <p:nvPicPr>
          <p:cNvPr id="4" name="Picture 2" descr="C:\Users\user\Desktop\Nouveau dossier\Avant+de+commencer+ce+quiz+remettez-vous+dans+l%u2019œil+l%u2019aspect+de+la+radio+de+thorax+normale.jpg"/>
          <p:cNvPicPr>
            <a:picLocks noChangeAspect="1" noChangeArrowheads="1"/>
          </p:cNvPicPr>
          <p:nvPr/>
        </p:nvPicPr>
        <p:blipFill>
          <a:blip r:embed="rId2"/>
          <a:srcRect l="14063" r="17187" b="11864"/>
          <a:stretch>
            <a:fillRect/>
          </a:stretch>
        </p:blipFill>
        <p:spPr bwMode="auto">
          <a:xfrm>
            <a:off x="3286116" y="3714752"/>
            <a:ext cx="2786082" cy="2357454"/>
          </a:xfrm>
          <a:prstGeom prst="rect">
            <a:avLst/>
          </a:prstGeom>
          <a:noFill/>
        </p:spPr>
      </p:pic>
      <p:pic>
        <p:nvPicPr>
          <p:cNvPr id="1026" name="Picture 2" descr="C:\Users\user\Desktop\enseignement\Externes\3 eme année\images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2619375" cy="2214578"/>
          </a:xfrm>
          <a:prstGeom prst="rect">
            <a:avLst/>
          </a:prstGeom>
          <a:noFill/>
        </p:spPr>
      </p:pic>
      <p:pic>
        <p:nvPicPr>
          <p:cNvPr id="6" name="Picture 2" descr="C:\Users\user\Desktop\14.PNG"/>
          <p:cNvPicPr>
            <a:picLocks noChangeAspect="1" noChangeArrowheads="1"/>
          </p:cNvPicPr>
          <p:nvPr/>
        </p:nvPicPr>
        <p:blipFill>
          <a:blip r:embed="rId4"/>
          <a:srcRect l="50000" b="6250"/>
          <a:stretch>
            <a:fillRect/>
          </a:stretch>
        </p:blipFill>
        <p:spPr bwMode="auto">
          <a:xfrm>
            <a:off x="6286512" y="3714752"/>
            <a:ext cx="2428892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28596" y="21429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fr-FR" sz="4400" b="1" dirty="0" smtClean="0">
                <a:solidFill>
                  <a:srgbClr val="FF0000"/>
                </a:solidFill>
              </a:rPr>
              <a:t>Cathétérisme cardiaque</a:t>
            </a:r>
            <a:endParaRPr kumimoji="0" lang="fr-FR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0034" y="2000240"/>
            <a:ext cx="74295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Que signifie </a:t>
            </a:r>
            <a:r>
              <a:rPr lang="fr-FR" sz="2400" dirty="0" err="1" smtClean="0"/>
              <a:t>cathétériser</a:t>
            </a:r>
            <a:r>
              <a:rPr lang="fr-FR" sz="2400" dirty="0" smtClean="0"/>
              <a:t> ? </a:t>
            </a:r>
          </a:p>
          <a:p>
            <a:endParaRPr lang="fr-FR" sz="2400" dirty="0" smtClean="0"/>
          </a:p>
          <a:p>
            <a:r>
              <a:rPr lang="fr-FR" sz="2400" dirty="0" smtClean="0"/>
              <a:t>-Cela signifie explorer ou sonder avec un cathéter. Un</a:t>
            </a:r>
          </a:p>
          <a:p>
            <a:r>
              <a:rPr lang="fr-FR" sz="2400" dirty="0" smtClean="0"/>
              <a:t>cathéter est une sonde creuse pouvant être introduite dans un vaisseau ou un organe creux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142844" y="4714884"/>
            <a:ext cx="41434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permet l'enregistrement </a:t>
            </a:r>
          </a:p>
          <a:p>
            <a:r>
              <a:rPr lang="fr-FR" sz="2400" dirty="0" smtClean="0"/>
              <a:t>des courbes de pression dans</a:t>
            </a:r>
          </a:p>
          <a:p>
            <a:r>
              <a:rPr lang="fr-FR" sz="2400" dirty="0" smtClean="0"/>
              <a:t>Les cavités gauches et droites</a:t>
            </a:r>
            <a:endParaRPr lang="fr-FR" sz="2400" dirty="0"/>
          </a:p>
        </p:txBody>
      </p:sp>
      <p:pic>
        <p:nvPicPr>
          <p:cNvPr id="1026" name="Picture 2" descr="C:\Users\user\Desktop\enseignement\Externes\3 eme année\Captureddd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643314"/>
            <a:ext cx="2743200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CATHETERISME DROIT</a:t>
            </a:r>
            <a:br>
              <a:rPr lang="fr-FR" b="1" dirty="0" smtClean="0">
                <a:solidFill>
                  <a:srgbClr val="00B050"/>
                </a:solidFill>
              </a:rPr>
            </a:b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610112"/>
          </a:xfrm>
        </p:spPr>
        <p:txBody>
          <a:bodyPr/>
          <a:lstStyle/>
          <a:p>
            <a:r>
              <a:rPr lang="fr-FR" dirty="0" smtClean="0"/>
              <a:t>Il consiste à introduire par une veine périphérique </a:t>
            </a:r>
          </a:p>
          <a:p>
            <a:pPr>
              <a:buNone/>
            </a:pPr>
            <a:r>
              <a:rPr lang="fr-FR" dirty="0" smtClean="0"/>
              <a:t>(fémorale, jugulaire) un cathéter branché sur un </a:t>
            </a:r>
          </a:p>
          <a:p>
            <a:pPr>
              <a:buNone/>
            </a:pPr>
            <a:r>
              <a:rPr lang="fr-FR" dirty="0" smtClean="0"/>
              <a:t>manomètre et à le guider jusque dans une branche </a:t>
            </a:r>
          </a:p>
          <a:p>
            <a:pPr>
              <a:buNone/>
            </a:pPr>
            <a:r>
              <a:rPr lang="fr-FR" dirty="0" smtClean="0"/>
              <a:t>de l'artère pulmonaire où on le bloque.</a:t>
            </a:r>
            <a:endParaRPr lang="fr-FR" dirty="0"/>
          </a:p>
        </p:txBody>
      </p:sp>
      <p:pic>
        <p:nvPicPr>
          <p:cNvPr id="2050" name="Picture 2" descr="C:\Users\user\Desktop\enseignement\Externes\3 eme année\figure39(1).jpg"/>
          <p:cNvPicPr>
            <a:picLocks noChangeAspect="1" noChangeArrowheads="1"/>
          </p:cNvPicPr>
          <p:nvPr/>
        </p:nvPicPr>
        <p:blipFill>
          <a:blip r:embed="rId2"/>
          <a:srcRect l="3604" t="14106" r="54054" b="6284"/>
          <a:stretch>
            <a:fillRect/>
          </a:stretch>
        </p:blipFill>
        <p:spPr bwMode="auto">
          <a:xfrm>
            <a:off x="714348" y="3714752"/>
            <a:ext cx="3357586" cy="2857520"/>
          </a:xfrm>
          <a:prstGeom prst="rect">
            <a:avLst/>
          </a:prstGeom>
          <a:noFill/>
        </p:spPr>
      </p:pic>
      <p:pic>
        <p:nvPicPr>
          <p:cNvPr id="2051" name="Picture 3" descr="C:\Users\user\Desktop\enseignement\Externes\3 eme année\téléchargement (1).png"/>
          <p:cNvPicPr>
            <a:picLocks noChangeAspect="1" noChangeArrowheads="1"/>
          </p:cNvPicPr>
          <p:nvPr/>
        </p:nvPicPr>
        <p:blipFill>
          <a:blip r:embed="rId3"/>
          <a:srcRect t="15789"/>
          <a:stretch>
            <a:fillRect/>
          </a:stretch>
        </p:blipFill>
        <p:spPr bwMode="auto">
          <a:xfrm>
            <a:off x="4143372" y="3714752"/>
            <a:ext cx="4000528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500042"/>
            <a:ext cx="8472518" cy="5824558"/>
          </a:xfrm>
        </p:spPr>
        <p:txBody>
          <a:bodyPr>
            <a:normAutofit/>
          </a:bodyPr>
          <a:lstStyle/>
          <a:p>
            <a:r>
              <a:rPr lang="fr-FR" dirty="0" smtClean="0"/>
              <a:t>On va pouvoir alors enregistrer la "pression capillaire pulmonaire". Puis successivement, en retirant le cathéter:</a:t>
            </a:r>
          </a:p>
          <a:p>
            <a:pPr>
              <a:buNone/>
            </a:pPr>
            <a:r>
              <a:rPr lang="fr-FR" dirty="0" smtClean="0"/>
              <a:t>● la pression artérielle pulmonaire</a:t>
            </a:r>
          </a:p>
          <a:p>
            <a:pPr>
              <a:buNone/>
            </a:pPr>
            <a:r>
              <a:rPr lang="fr-FR" dirty="0" smtClean="0"/>
              <a:t>● la pression ventriculaire droite</a:t>
            </a:r>
          </a:p>
          <a:p>
            <a:pPr>
              <a:buNone/>
            </a:pPr>
            <a:r>
              <a:rPr lang="fr-FR" dirty="0" smtClean="0"/>
              <a:t>● la pression auriculaire droite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On peut réaliser en même temps des prélèvements sanguins (oxymétrie) ou une injection de produit radio-opaque (angiocardiographie dans l’oreillette droite, le ventricule droit ou l’artère pulmonaire).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Il consiste à introduire par une artère fémorale ou humérale ou radiale un cathéter jusque dans le ventricule gauche </a:t>
            </a:r>
          </a:p>
          <a:p>
            <a:pPr>
              <a:buNone/>
            </a:pPr>
            <a:endParaRPr lang="fr-FR" b="1" dirty="0" smtClean="0"/>
          </a:p>
          <a:p>
            <a:r>
              <a:rPr lang="fr-FR" dirty="0" smtClean="0"/>
              <a:t>On étudie 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● la pression ventriculaire gauche</a:t>
            </a:r>
          </a:p>
          <a:p>
            <a:pPr>
              <a:buNone/>
            </a:pPr>
            <a:r>
              <a:rPr lang="fr-FR" dirty="0" smtClean="0"/>
              <a:t>● la pression aortique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Ici encore on peut réaliser en même temps des prélèvements sanguins (oxymétrie) ou une injection de produit radio-opaque (ventriculographie, aortographie).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609600" y="8564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CATHETERISME GAUCHE</a:t>
            </a:r>
            <a:br>
              <a:rPr kumimoji="0" lang="fr-FR" sz="5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5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785794"/>
            <a:ext cx="8258204" cy="5538806"/>
          </a:xfrm>
        </p:spPr>
        <p:txBody>
          <a:bodyPr/>
          <a:lstStyle/>
          <a:p>
            <a:r>
              <a:rPr lang="fr-FR" dirty="0" smtClean="0"/>
              <a:t>Les </a:t>
            </a:r>
            <a:r>
              <a:rPr lang="fr-FR" i="1" dirty="0" smtClean="0"/>
              <a:t>valeurs normales des pressions intracardiaques sont dans le tableau </a:t>
            </a:r>
            <a:r>
              <a:rPr lang="fr-FR" i="1" dirty="0" smtClean="0"/>
              <a:t>ci-contre(en </a:t>
            </a:r>
            <a:r>
              <a:rPr lang="fr-FR" i="1" dirty="0" err="1" smtClean="0"/>
              <a:t>mmHg</a:t>
            </a:r>
            <a:r>
              <a:rPr lang="fr-FR" i="1" dirty="0" smtClean="0"/>
              <a:t>)</a:t>
            </a:r>
            <a:endParaRPr lang="fr-FR" dirty="0"/>
          </a:p>
        </p:txBody>
      </p:sp>
      <p:pic>
        <p:nvPicPr>
          <p:cNvPr id="3075" name="Picture 3" descr="C:\Users\user\Desktop\enseignement\Externes\3 eme année\Captureddcd.PNG"/>
          <p:cNvPicPr>
            <a:picLocks noChangeAspect="1" noChangeArrowheads="1"/>
          </p:cNvPicPr>
          <p:nvPr/>
        </p:nvPicPr>
        <p:blipFill>
          <a:blip r:embed="rId2"/>
          <a:srcRect t="68024"/>
          <a:stretch>
            <a:fillRect/>
          </a:stretch>
        </p:blipFill>
        <p:spPr bwMode="auto">
          <a:xfrm>
            <a:off x="0" y="4786322"/>
            <a:ext cx="7715304" cy="1309668"/>
          </a:xfrm>
          <a:prstGeom prst="rect">
            <a:avLst/>
          </a:prstGeom>
          <a:noFill/>
        </p:spPr>
      </p:pic>
      <p:pic>
        <p:nvPicPr>
          <p:cNvPr id="6" name="Picture 3" descr="C:\Users\user\Desktop\enseignement\Externes\3 eme année\Captureddcd.PNG"/>
          <p:cNvPicPr>
            <a:picLocks noChangeAspect="1" noChangeArrowheads="1"/>
          </p:cNvPicPr>
          <p:nvPr/>
        </p:nvPicPr>
        <p:blipFill>
          <a:blip r:embed="rId2"/>
          <a:srcRect t="27907" b="40930"/>
          <a:stretch>
            <a:fillRect/>
          </a:stretch>
        </p:blipFill>
        <p:spPr bwMode="auto">
          <a:xfrm>
            <a:off x="0" y="2500306"/>
            <a:ext cx="7715304" cy="1276360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1214414" y="207167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Cavités gauches :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214414" y="414338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Cavités droites 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enseignement\Externes\3 eme année\tab2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7"/>
            <a:ext cx="7786741" cy="5610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enseignement\Externes\3 eme année\figure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319325"/>
            <a:ext cx="8001056" cy="453867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50004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 smtClean="0"/>
              <a:t>Phases du cycle ventriculaire </a:t>
            </a:r>
            <a:r>
              <a:rPr lang="fr-FR" i="1" dirty="0" smtClean="0"/>
              <a:t>: Ces différentes courbes de pression permettent d’individualiser </a:t>
            </a:r>
            <a:r>
              <a:rPr lang="fr-FR" dirty="0" smtClean="0"/>
              <a:t>les phases suivantes au cours d’un cycle ventriculaire cardiaque :</a:t>
            </a:r>
          </a:p>
          <a:p>
            <a:endParaRPr lang="fr-FR" b="1" dirty="0" smtClean="0"/>
          </a:p>
          <a:p>
            <a:r>
              <a:rPr lang="fr-FR" dirty="0" smtClean="0"/>
              <a:t>1:contraction </a:t>
            </a:r>
            <a:r>
              <a:rPr lang="fr-FR" dirty="0" err="1" smtClean="0"/>
              <a:t>isovolumétrique</a:t>
            </a:r>
            <a:r>
              <a:rPr lang="fr-FR" dirty="0" smtClean="0"/>
              <a:t> ; 2 : éjection ; 3 : relaxation </a:t>
            </a:r>
            <a:r>
              <a:rPr lang="fr-FR" dirty="0" err="1" smtClean="0"/>
              <a:t>isovolumétrique</a:t>
            </a:r>
            <a:r>
              <a:rPr lang="fr-FR" dirty="0" smtClean="0"/>
              <a:t> ; </a:t>
            </a:r>
          </a:p>
          <a:p>
            <a:r>
              <a:rPr lang="fr-FR" dirty="0" smtClean="0"/>
              <a:t>4 : remplissage rapide ; 5 : remplissage lent ; 6 : remplissage lié à la contraction auriculaire.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00240"/>
            <a:ext cx="9144000" cy="16927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AUTRES EXAMENS SPECIALISES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Echocardiographie</a:t>
            </a:r>
            <a:endParaRPr lang="fr-FR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Est également une méthode non invasive, basée sur la transmission </a:t>
            </a:r>
          </a:p>
          <a:p>
            <a:pPr>
              <a:buNone/>
            </a:pPr>
            <a:r>
              <a:rPr lang="fr-FR" sz="2000" dirty="0" smtClean="0"/>
              <a:t>des ultrasons et qui permet de visualiser le </a:t>
            </a:r>
            <a:r>
              <a:rPr lang="fr-FR" sz="2000" dirty="0" err="1" smtClean="0"/>
              <a:t>coeur</a:t>
            </a:r>
            <a:r>
              <a:rPr lang="fr-FR" sz="2000" dirty="0" smtClean="0"/>
              <a:t>. </a:t>
            </a:r>
          </a:p>
          <a:p>
            <a:pPr>
              <a:buNone/>
            </a:pPr>
            <a:endParaRPr lang="fr-FR" sz="2000" dirty="0" smtClean="0"/>
          </a:p>
          <a:p>
            <a:r>
              <a:rPr lang="fr-FR" sz="2000" dirty="0" smtClean="0"/>
              <a:t>Elle permet l'étude fonctionnelle et anatomique du ventricule gauche et l'étude dès valves.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user\Desktop\Nouveau dossier\vivid gehc ech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714620"/>
            <a:ext cx="3938016" cy="3929090"/>
          </a:xfrm>
          <a:prstGeom prst="rect">
            <a:avLst/>
          </a:prstGeom>
          <a:noFill/>
        </p:spPr>
      </p:pic>
      <p:pic>
        <p:nvPicPr>
          <p:cNvPr id="5" name="Picture 4" descr="C:\Users\user\Desktop\Nouveau dossier\IMG_23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14620"/>
            <a:ext cx="3857652" cy="3943140"/>
          </a:xfrm>
          <a:prstGeom prst="rect">
            <a:avLst/>
          </a:prstGeom>
          <a:noFill/>
        </p:spPr>
      </p:pic>
      <p:pic>
        <p:nvPicPr>
          <p:cNvPr id="37890" name="Picture 2" descr="C:\Users\user\Desktop\Nouveau dossier\figure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0"/>
            <a:ext cx="4429156" cy="264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389120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None/>
            </a:pPr>
            <a:r>
              <a:rPr lang="fr-FR" sz="2000" dirty="0" smtClean="0">
                <a:solidFill>
                  <a:prstClr val="black"/>
                </a:solidFill>
              </a:rPr>
              <a:t>-Le cliché de profil : se prend le côté malade sur la plaque, les bras levés.</a:t>
            </a:r>
          </a:p>
          <a:p>
            <a:pPr lvl="0">
              <a:buClr>
                <a:srgbClr val="0BD0D9"/>
              </a:buClr>
              <a:buNone/>
            </a:pPr>
            <a:endParaRPr lang="fr-FR" sz="2000" dirty="0" smtClean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  <a:buNone/>
            </a:pPr>
            <a:endParaRPr lang="fr-FR" sz="2000" dirty="0" smtClean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  <a:buNone/>
            </a:pPr>
            <a:endParaRPr lang="fr-FR" sz="2000" dirty="0" smtClean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  <a:buNone/>
            </a:pPr>
            <a:endParaRPr lang="fr-FR" sz="2000" dirty="0" smtClean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  <a:buNone/>
            </a:pPr>
            <a:endParaRPr lang="fr-FR" sz="2000" dirty="0" smtClean="0">
              <a:solidFill>
                <a:prstClr val="black"/>
              </a:solidFill>
            </a:endParaRPr>
          </a:p>
        </p:txBody>
      </p:sp>
      <p:pic>
        <p:nvPicPr>
          <p:cNvPr id="2051" name="Picture 3" descr="C:\Users\user\Desktop\enseignement\Externes\3 eme année\030209.jpg"/>
          <p:cNvPicPr>
            <a:picLocks noChangeAspect="1" noChangeArrowheads="1"/>
          </p:cNvPicPr>
          <p:nvPr/>
        </p:nvPicPr>
        <p:blipFill>
          <a:blip r:embed="rId2"/>
          <a:srcRect l="53142"/>
          <a:stretch>
            <a:fillRect/>
          </a:stretch>
        </p:blipFill>
        <p:spPr bwMode="auto">
          <a:xfrm>
            <a:off x="6215074" y="1714488"/>
            <a:ext cx="2357454" cy="2714644"/>
          </a:xfrm>
          <a:prstGeom prst="rect">
            <a:avLst/>
          </a:prstGeom>
          <a:noFill/>
        </p:spPr>
      </p:pic>
      <p:pic>
        <p:nvPicPr>
          <p:cNvPr id="2052" name="Picture 4" descr="C:\Users\user\Desktop\enseignement\Externes\3 eme année\profil gauche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1643050"/>
            <a:ext cx="2627306" cy="2714644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0034" y="4857760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La silhouette cardiaque est délimitée en avant et en bas par l'arc antérieur, à bords flous, constitué par le ventricule droit </a:t>
            </a:r>
            <a:endParaRPr lang="fr-FR" dirty="0" smtClean="0"/>
          </a:p>
          <a:p>
            <a:r>
              <a:rPr lang="fr-FR" dirty="0" smtClean="0"/>
              <a:t>et </a:t>
            </a:r>
            <a:r>
              <a:rPr lang="fr-FR" dirty="0" smtClean="0"/>
              <a:t>en arrière, le bord postéro-inférieur constitué de haut en bas par les bords postérieurs de l'oreillette gauche et du ventricule gauche</a:t>
            </a:r>
            <a:endParaRPr lang="fr-FR" dirty="0"/>
          </a:p>
        </p:txBody>
      </p:sp>
      <p:pic>
        <p:nvPicPr>
          <p:cNvPr id="2053" name="Picture 5" descr="C:\Users\user\Desktop\enseignement\Externes\3 eme année\Capturedcd.PNG"/>
          <p:cNvPicPr>
            <a:picLocks noChangeAspect="1" noChangeArrowheads="1"/>
          </p:cNvPicPr>
          <p:nvPr/>
        </p:nvPicPr>
        <p:blipFill>
          <a:blip r:embed="rId4"/>
          <a:srcRect r="3125"/>
          <a:stretch>
            <a:fillRect/>
          </a:stretch>
        </p:blipFill>
        <p:spPr bwMode="auto">
          <a:xfrm>
            <a:off x="428596" y="1643050"/>
            <a:ext cx="2357454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389120"/>
          </a:xfrm>
        </p:spPr>
        <p:txBody>
          <a:bodyPr>
            <a:normAutofit/>
          </a:bodyPr>
          <a:lstStyle/>
          <a:p>
            <a:r>
              <a:rPr lang="fr-FR" sz="2200" dirty="0" smtClean="0">
                <a:latin typeface="Arial"/>
              </a:rPr>
              <a:t>L'</a:t>
            </a:r>
            <a:r>
              <a:rPr lang="fr-FR" sz="2200" b="1" dirty="0" smtClean="0">
                <a:latin typeface="Arial"/>
              </a:rPr>
              <a:t>épreuve d'effort</a:t>
            </a:r>
            <a:r>
              <a:rPr lang="fr-FR" sz="2200" dirty="0" smtClean="0">
                <a:latin typeface="Arial"/>
              </a:rPr>
              <a:t>, ou </a:t>
            </a:r>
            <a:r>
              <a:rPr lang="fr-FR" sz="2200" b="1" dirty="0" smtClean="0">
                <a:latin typeface="Arial"/>
              </a:rPr>
              <a:t>électrocardiogramme d'effort</a:t>
            </a:r>
            <a:r>
              <a:rPr lang="fr-FR" sz="2200" dirty="0" smtClean="0">
                <a:latin typeface="Arial"/>
              </a:rPr>
              <a:t> ou </a:t>
            </a:r>
            <a:r>
              <a:rPr lang="fr-FR" sz="2200" b="1" dirty="0" smtClean="0">
                <a:latin typeface="Arial"/>
              </a:rPr>
              <a:t>ergométrie</a:t>
            </a:r>
            <a:r>
              <a:rPr lang="fr-FR" sz="2200" dirty="0" smtClean="0">
                <a:latin typeface="Arial"/>
              </a:rPr>
              <a:t> est un examen consistant à l'enregistrement d'un ECG durant le déroulement d'un exercice physique calibré. </a:t>
            </a:r>
          </a:p>
          <a:p>
            <a:endParaRPr lang="fr-FR" sz="2200" dirty="0" smtClean="0">
              <a:latin typeface="Arial"/>
            </a:endParaRPr>
          </a:p>
          <a:p>
            <a:r>
              <a:rPr lang="fr-FR" sz="2200" dirty="0" smtClean="0">
                <a:latin typeface="Arial"/>
              </a:rPr>
              <a:t>Il permet d'aider au diagnostic d'une maladie</a:t>
            </a:r>
          </a:p>
          <a:p>
            <a:pPr>
              <a:buNone/>
            </a:pPr>
            <a:r>
              <a:rPr lang="fr-FR" sz="2200" dirty="0" smtClean="0">
                <a:latin typeface="Arial"/>
              </a:rPr>
              <a:t> coronarienne</a:t>
            </a:r>
            <a:endParaRPr lang="fr-FR" sz="22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Epreuve d’effort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user\Desktop\enseignement\Externes\3 eme année\systeme-epreuve-deffort-schiller-cardiovit-cs200-excell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214686"/>
            <a:ext cx="2857520" cy="3643314"/>
          </a:xfrm>
          <a:prstGeom prst="rect">
            <a:avLst/>
          </a:prstGeom>
          <a:noFill/>
        </p:spPr>
      </p:pic>
      <p:pic>
        <p:nvPicPr>
          <p:cNvPr id="2051" name="Picture 3" descr="C:\Users\user\Desktop\enseignement\Externes\3 eme année\Stress_t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200400"/>
            <a:ext cx="2886076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389120"/>
          </a:xfrm>
        </p:spPr>
        <p:txBody>
          <a:bodyPr>
            <a:normAutofit/>
          </a:bodyPr>
          <a:lstStyle/>
          <a:p>
            <a:r>
              <a:rPr lang="fr-FR" sz="2000" dirty="0" smtClean="0"/>
              <a:t>La </a:t>
            </a:r>
            <a:r>
              <a:rPr lang="fr-FR" sz="2000" b="1" dirty="0" smtClean="0"/>
              <a:t>scintigraphie cardiaque</a:t>
            </a:r>
            <a:r>
              <a:rPr lang="fr-FR" sz="2000" dirty="0" smtClean="0"/>
              <a:t>, ou </a:t>
            </a:r>
            <a:r>
              <a:rPr lang="fr-FR" sz="2000" b="1" dirty="0" smtClean="0"/>
              <a:t>scintigraphie myocardique</a:t>
            </a:r>
            <a:r>
              <a:rPr lang="fr-FR" sz="2000" dirty="0" smtClean="0"/>
              <a:t>, est un </a:t>
            </a:r>
            <a:r>
              <a:rPr lang="fr-FR" sz="2000" b="1" dirty="0" smtClean="0"/>
              <a:t>examen d’imagerie</a:t>
            </a:r>
            <a:r>
              <a:rPr lang="fr-FR" sz="2000" dirty="0" smtClean="0"/>
              <a:t> qui permet d’observer la </a:t>
            </a:r>
            <a:r>
              <a:rPr lang="fr-FR" sz="2000" b="1" dirty="0" smtClean="0"/>
              <a:t>qualité de l’irrigation du cœur</a:t>
            </a:r>
            <a:r>
              <a:rPr lang="fr-FR" sz="2000" dirty="0" smtClean="0"/>
              <a:t> par les </a:t>
            </a:r>
            <a:r>
              <a:rPr lang="fr-FR" sz="2000" b="1" dirty="0" smtClean="0"/>
              <a:t>artères coronaires</a:t>
            </a:r>
            <a:r>
              <a:rPr lang="fr-FR" sz="2000" dirty="0" smtClean="0"/>
              <a:t>.</a:t>
            </a:r>
          </a:p>
          <a:p>
            <a:r>
              <a:rPr lang="fr-FR" sz="2000" dirty="0" smtClean="0"/>
              <a:t>consiste à administrer au patient un traceur radioactif, qui se répand dans les organes à examiner. Ainsi, c’est le patient qui « émet » le rayonnement qui sera capté par l’appareil</a:t>
            </a:r>
          </a:p>
          <a:p>
            <a:r>
              <a:rPr lang="fr-FR" sz="2000" dirty="0" smtClean="0"/>
              <a:t>Cet examen est utilisé pour le diagnostic de l’insuffisance coronarienne.</a:t>
            </a:r>
          </a:p>
          <a:p>
            <a:pPr>
              <a:buNone/>
            </a:pPr>
            <a:r>
              <a:rPr lang="fr-FR" sz="2000" dirty="0" smtClean="0"/>
              <a:t/>
            </a:r>
            <a:br>
              <a:rPr lang="fr-FR" sz="2000" dirty="0" smtClean="0"/>
            </a:br>
            <a:endParaRPr lang="fr-FR" sz="2000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fr-FR" b="1" i="1" dirty="0" smtClean="0">
                <a:solidFill>
                  <a:srgbClr val="FF0000"/>
                </a:solidFill>
              </a:rPr>
              <a:t>Scintigraphie </a:t>
            </a:r>
            <a:r>
              <a:rPr lang="fr-FR" b="1" dirty="0" smtClean="0">
                <a:solidFill>
                  <a:srgbClr val="FF0000"/>
                </a:solidFill>
              </a:rPr>
              <a:t>myocardique</a:t>
            </a:r>
            <a:endParaRPr lang="fr-FR" i="1" dirty="0">
              <a:solidFill>
                <a:srgbClr val="FF0000"/>
              </a:solidFill>
            </a:endParaRPr>
          </a:p>
        </p:txBody>
      </p:sp>
      <p:pic>
        <p:nvPicPr>
          <p:cNvPr id="3075" name="Picture 3" descr="C:\Users\user\Desktop\enseignement\Externes\3 eme année\scint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000504"/>
            <a:ext cx="3214710" cy="2643182"/>
          </a:xfrm>
          <a:prstGeom prst="rect">
            <a:avLst/>
          </a:prstGeom>
          <a:noFill/>
        </p:spPr>
      </p:pic>
      <p:pic>
        <p:nvPicPr>
          <p:cNvPr id="3076" name="Picture 4" descr="C:\Users\user\Desktop\enseignement\Externes\3 eme année\DmJmWE2VJrhiTDyoQZa-D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929066"/>
            <a:ext cx="3357586" cy="26876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Autres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Scanner ou TDM cardiaque</a:t>
            </a:r>
          </a:p>
          <a:p>
            <a:endParaRPr lang="fr-FR" dirty="0" smtClean="0"/>
          </a:p>
          <a:p>
            <a:r>
              <a:rPr lang="fr-FR" dirty="0" smtClean="0"/>
              <a:t>IRM cardiaque</a:t>
            </a:r>
          </a:p>
          <a:p>
            <a:endParaRPr lang="fr-FR" dirty="0" smtClean="0"/>
          </a:p>
          <a:p>
            <a:r>
              <a:rPr lang="fr-FR" dirty="0" smtClean="0"/>
              <a:t>Holter ECG 24 H</a:t>
            </a:r>
            <a:endParaRPr lang="fr-FR" dirty="0"/>
          </a:p>
        </p:txBody>
      </p:sp>
      <p:pic>
        <p:nvPicPr>
          <p:cNvPr id="4099" name="Picture 3" descr="C:\Users\user\Desktop\enseignement\Externes\3 eme année\Global-Holter-Ecg-Market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3500438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pPr algn="ctr"/>
            <a:r>
              <a:rPr lang="fr-FR" dirty="0" smtClean="0">
                <a:solidFill>
                  <a:srgbClr val="0070C0"/>
                </a:solidFill>
              </a:rPr>
              <a:t>REFERENCES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 Standardization of </a:t>
            </a:r>
            <a:r>
              <a:rPr lang="en-US" dirty="0" err="1" smtClean="0"/>
              <a:t>precordial</a:t>
            </a:r>
            <a:r>
              <a:rPr lang="en-US" dirty="0" smtClean="0"/>
              <a:t> leads. Joint recommendations of the American Heart Association and the Cardiac Society of Great Britain and Ireland » </a:t>
            </a:r>
            <a:r>
              <a:rPr lang="en-US" i="1" dirty="0" smtClean="0"/>
              <a:t>Am Heart J.</a:t>
            </a:r>
            <a:r>
              <a:rPr lang="en-US" dirty="0" smtClean="0"/>
              <a:t> 1938;15:235-9</a:t>
            </a:r>
            <a:endParaRPr lang="fr-FR" dirty="0" smtClean="0"/>
          </a:p>
          <a:p>
            <a:r>
              <a:rPr lang="fr-FR" dirty="0" smtClean="0"/>
              <a:t>2- Guide Pratique de l'ECG - </a:t>
            </a:r>
            <a:r>
              <a:rPr lang="fr-FR" dirty="0" err="1" smtClean="0"/>
              <a:t>J.Sende</a:t>
            </a:r>
            <a:r>
              <a:rPr lang="fr-FR" dirty="0" smtClean="0"/>
              <a:t>. </a:t>
            </a:r>
            <a:r>
              <a:rPr lang="fr-FR" dirty="0" err="1" smtClean="0"/>
              <a:t>Ed.ESTEM</a:t>
            </a:r>
            <a:r>
              <a:rPr lang="fr-FR" dirty="0" smtClean="0"/>
              <a:t>. 2003.</a:t>
            </a:r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enseignement\Externes\3 eme année\Capture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142984"/>
            <a:ext cx="4429156" cy="4429156"/>
          </a:xfrm>
          <a:prstGeom prst="rect">
            <a:avLst/>
          </a:prstGeom>
          <a:noFill/>
        </p:spPr>
      </p:pic>
      <p:pic>
        <p:nvPicPr>
          <p:cNvPr id="1027" name="Picture 3" descr="C:\Users\user\Desktop\enseignement\Externes\3 eme année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428736"/>
            <a:ext cx="3500462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824558"/>
          </a:xfrm>
        </p:spPr>
        <p:txBody>
          <a:bodyPr>
            <a:normAutofit/>
          </a:bodyPr>
          <a:lstStyle/>
          <a:p>
            <a:pPr lvl="0">
              <a:buClr>
                <a:srgbClr val="0BD0D9"/>
              </a:buClr>
              <a:buNone/>
            </a:pPr>
            <a:r>
              <a:rPr lang="fr-FR" sz="2000" dirty="0" smtClean="0">
                <a:solidFill>
                  <a:prstClr val="black"/>
                </a:solidFill>
              </a:rPr>
              <a:t>- L'oblique antérieure Droite (OAD):</a:t>
            </a:r>
          </a:p>
          <a:p>
            <a:r>
              <a:rPr lang="fr-FR" sz="2000" dirty="0" smtClean="0"/>
              <a:t>le </a:t>
            </a:r>
            <a:r>
              <a:rPr lang="fr-FR" sz="2000" dirty="0" err="1" smtClean="0"/>
              <a:t>coeur</a:t>
            </a:r>
            <a:r>
              <a:rPr lang="fr-FR" sz="2000" dirty="0" smtClean="0"/>
              <a:t> a une forme triangulaire à base </a:t>
            </a:r>
          </a:p>
          <a:p>
            <a:pPr>
              <a:buNone/>
            </a:pPr>
            <a:r>
              <a:rPr lang="fr-FR" sz="2000" dirty="0" smtClean="0"/>
              <a:t> diaphragmatique</a:t>
            </a:r>
            <a:r>
              <a:rPr lang="fr-FR" sz="2000" dirty="0" smtClean="0"/>
              <a:t>, limitée </a:t>
            </a:r>
            <a:r>
              <a:rPr lang="fr-FR" sz="2000" dirty="0" smtClean="0"/>
              <a:t>par un bord antérieur</a:t>
            </a:r>
          </a:p>
          <a:p>
            <a:pPr>
              <a:buNone/>
            </a:pPr>
            <a:r>
              <a:rPr lang="fr-FR" sz="2000" dirty="0" smtClean="0"/>
              <a:t> oblique et un bord postérieur presque vertical </a:t>
            </a:r>
          </a:p>
          <a:p>
            <a:pPr>
              <a:buNone/>
            </a:pPr>
            <a:r>
              <a:rPr lang="fr-FR" sz="2000" dirty="0" smtClean="0"/>
              <a:t>correspondant en haut à l'oreillette gauche </a:t>
            </a:r>
          </a:p>
          <a:p>
            <a:pPr>
              <a:buNone/>
            </a:pPr>
            <a:r>
              <a:rPr lang="fr-FR" sz="2000" dirty="0" smtClean="0"/>
              <a:t>et en bas à l'oreillette droite</a:t>
            </a:r>
          </a:p>
          <a:p>
            <a:pPr>
              <a:buNone/>
            </a:pPr>
            <a:endParaRPr lang="fr-FR" sz="20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fr-FR" sz="2000" dirty="0" smtClean="0">
              <a:solidFill>
                <a:prstClr val="black"/>
              </a:solidFill>
            </a:endParaRPr>
          </a:p>
          <a:p>
            <a:pPr>
              <a:buNone/>
            </a:pPr>
            <a:endParaRPr lang="fr-FR" sz="2000" dirty="0" smtClean="0">
              <a:solidFill>
                <a:prstClr val="black"/>
              </a:solidFill>
            </a:endParaRPr>
          </a:p>
          <a:p>
            <a:pPr lvl="0">
              <a:buClr>
                <a:srgbClr val="0BD0D9"/>
              </a:buClr>
              <a:buNone/>
            </a:pPr>
            <a:r>
              <a:rPr lang="fr-FR" sz="2000" dirty="0" smtClean="0">
                <a:solidFill>
                  <a:prstClr val="black"/>
                </a:solidFill>
              </a:rPr>
              <a:t> -L'oblique antérieure gauche (OAG):</a:t>
            </a:r>
          </a:p>
          <a:p>
            <a:pPr>
              <a:buNone/>
            </a:pPr>
            <a:r>
              <a:rPr lang="fr-FR" sz="2000" dirty="0" smtClean="0"/>
              <a:t>le </a:t>
            </a:r>
            <a:r>
              <a:rPr lang="fr-FR" sz="2000" dirty="0" err="1" smtClean="0"/>
              <a:t>coeur</a:t>
            </a:r>
            <a:r>
              <a:rPr lang="fr-FR" sz="2000" dirty="0" smtClean="0"/>
              <a:t> a une forme ovoïde dont le bord</a:t>
            </a:r>
          </a:p>
          <a:p>
            <a:pPr>
              <a:buNone/>
            </a:pPr>
            <a:r>
              <a:rPr lang="fr-FR" sz="2000" dirty="0" smtClean="0"/>
              <a:t> postérieur, correspond en haut à l'oreillette</a:t>
            </a:r>
          </a:p>
          <a:p>
            <a:pPr>
              <a:buNone/>
            </a:pPr>
            <a:r>
              <a:rPr lang="fr-FR" sz="2000" dirty="0" smtClean="0"/>
              <a:t> gauche et en bas au ventricule gauche</a:t>
            </a:r>
          </a:p>
          <a:p>
            <a:endParaRPr lang="fr-FR" sz="2000" dirty="0"/>
          </a:p>
        </p:txBody>
      </p:sp>
      <p:pic>
        <p:nvPicPr>
          <p:cNvPr id="3074" name="Picture 2" descr="C:\Users\user\Desktop\enseignement\Externes\3 eme année\vfv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571876"/>
            <a:ext cx="2971800" cy="2447925"/>
          </a:xfrm>
          <a:prstGeom prst="rect">
            <a:avLst/>
          </a:prstGeom>
          <a:noFill/>
        </p:spPr>
      </p:pic>
      <p:pic>
        <p:nvPicPr>
          <p:cNvPr id="3075" name="Picture 3" descr="C:\Users\user\Desktop\enseignement\Externes\3 eme année\Capturevv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571480"/>
            <a:ext cx="2928958" cy="2662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sz="5400" b="1" i="1" dirty="0" smtClean="0">
                <a:solidFill>
                  <a:srgbClr val="FF0000"/>
                </a:solidFill>
              </a:rPr>
              <a:t>La radiographie de face </a:t>
            </a:r>
            <a:br>
              <a:rPr lang="fr-FR" sz="5400" b="1" i="1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Critères de bonne qualité d’un TLT de face: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1-Positions debout</a:t>
            </a:r>
          </a:p>
          <a:p>
            <a:pPr>
              <a:buNone/>
            </a:pPr>
            <a:r>
              <a:rPr lang="fr-FR" dirty="0" smtClean="0"/>
              <a:t>2-Inspiration profonde</a:t>
            </a:r>
          </a:p>
          <a:p>
            <a:pPr>
              <a:buNone/>
            </a:pPr>
            <a:r>
              <a:rPr lang="fr-FR" dirty="0" smtClean="0"/>
              <a:t>3-Exposition correctes: noircissement correct</a:t>
            </a:r>
          </a:p>
          <a:p>
            <a:pPr>
              <a:buNone/>
            </a:pPr>
            <a:r>
              <a:rPr lang="fr-FR" dirty="0" smtClean="0"/>
              <a:t>4-face </a:t>
            </a:r>
            <a:r>
              <a:rPr lang="fr-FR" dirty="0" smtClean="0"/>
              <a:t>stricte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3.PNG"/>
          <p:cNvPicPr>
            <a:picLocks noChangeAspect="1" noChangeArrowheads="1"/>
          </p:cNvPicPr>
          <p:nvPr/>
        </p:nvPicPr>
        <p:blipFill>
          <a:blip r:embed="rId2"/>
          <a:srcRect t="8333" r="38281" b="15625"/>
          <a:stretch>
            <a:fillRect/>
          </a:stretch>
        </p:blipFill>
        <p:spPr bwMode="auto">
          <a:xfrm>
            <a:off x="0" y="1214422"/>
            <a:ext cx="7500958" cy="564357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572396" y="478632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70C0"/>
                </a:solidFill>
              </a:rPr>
              <a:t>Poche à air gastrique</a:t>
            </a: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Flèche droite 5"/>
          <p:cNvSpPr/>
          <p:nvPr/>
        </p:nvSpPr>
        <p:spPr>
          <a:xfrm rot="9006360">
            <a:off x="5630186" y="5650851"/>
            <a:ext cx="21907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143108" y="285728"/>
            <a:ext cx="47863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FF0000"/>
                </a:solidFill>
              </a:rPr>
              <a:t>Position debout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3994</TotalTime>
  <Words>1373</Words>
  <PresentationFormat>Affichage à l'écran (4:3)</PresentationFormat>
  <Paragraphs>214</Paragraphs>
  <Slides>53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La radiographie de face  </vt:lpstr>
      <vt:lpstr>Diapositive 9</vt:lpstr>
      <vt:lpstr>Inspiration profonde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Coronarographie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CATHETERISME DROIT 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Echocardiographie</vt:lpstr>
      <vt:lpstr>Diapositive 49</vt:lpstr>
      <vt:lpstr>Epreuve d’effort</vt:lpstr>
      <vt:lpstr>Scintigraphie myocardique</vt:lpstr>
      <vt:lpstr>Autres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Hypertrophies </dc:title>
  <dc:creator>issam</dc:creator>
  <cp:lastModifiedBy>user</cp:lastModifiedBy>
  <cp:revision>171</cp:revision>
  <dcterms:created xsi:type="dcterms:W3CDTF">2017-12-22T13:41:36Z</dcterms:created>
  <dcterms:modified xsi:type="dcterms:W3CDTF">2019-09-27T23:04:06Z</dcterms:modified>
</cp:coreProperties>
</file>