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8" r:id="rId7"/>
    <p:sldId id="260" r:id="rId8"/>
    <p:sldId id="27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86" d="100"/>
          <a:sy n="86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B705-67E7-4328-882F-C2341FF77B95}" type="datetimeFigureOut">
              <a:rPr lang="fr-FR" smtClean="0"/>
              <a:pPr/>
              <a:t>03/05/2014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5A19-53A0-48FF-9874-DAFB7D1FE8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B705-67E7-4328-882F-C2341FF77B95}" type="datetimeFigureOut">
              <a:rPr lang="fr-FR" smtClean="0"/>
              <a:pPr/>
              <a:t>03/05/2014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5A19-53A0-48FF-9874-DAFB7D1FE8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B705-67E7-4328-882F-C2341FF77B95}" type="datetimeFigureOut">
              <a:rPr lang="fr-FR" smtClean="0"/>
              <a:pPr/>
              <a:t>03/05/2014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5A19-53A0-48FF-9874-DAFB7D1FE8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B705-67E7-4328-882F-C2341FF77B95}" type="datetimeFigureOut">
              <a:rPr lang="fr-FR" smtClean="0"/>
              <a:pPr/>
              <a:t>03/05/2014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5A19-53A0-48FF-9874-DAFB7D1FE8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B705-67E7-4328-882F-C2341FF77B95}" type="datetimeFigureOut">
              <a:rPr lang="fr-FR" smtClean="0"/>
              <a:pPr/>
              <a:t>03/05/2014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5A19-53A0-48FF-9874-DAFB7D1FE8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B705-67E7-4328-882F-C2341FF77B95}" type="datetimeFigureOut">
              <a:rPr lang="fr-FR" smtClean="0"/>
              <a:pPr/>
              <a:t>03/05/2014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5A19-53A0-48FF-9874-DAFB7D1FE8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B705-67E7-4328-882F-C2341FF77B95}" type="datetimeFigureOut">
              <a:rPr lang="fr-FR" smtClean="0"/>
              <a:pPr/>
              <a:t>03/05/2014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5A19-53A0-48FF-9874-DAFB7D1FE8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B705-67E7-4328-882F-C2341FF77B95}" type="datetimeFigureOut">
              <a:rPr lang="fr-FR" smtClean="0"/>
              <a:pPr/>
              <a:t>03/05/2014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5A19-53A0-48FF-9874-DAFB7D1FE8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B705-67E7-4328-882F-C2341FF77B95}" type="datetimeFigureOut">
              <a:rPr lang="fr-FR" smtClean="0"/>
              <a:pPr/>
              <a:t>03/05/2014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5A19-53A0-48FF-9874-DAFB7D1FE8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B705-67E7-4328-882F-C2341FF77B95}" type="datetimeFigureOut">
              <a:rPr lang="fr-FR" smtClean="0"/>
              <a:pPr/>
              <a:t>03/05/2014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5A19-53A0-48FF-9874-DAFB7D1FE8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B705-67E7-4328-882F-C2341FF77B95}" type="datetimeFigureOut">
              <a:rPr lang="fr-FR" smtClean="0"/>
              <a:pPr/>
              <a:t>03/05/2014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5A19-53A0-48FF-9874-DAFB7D1FE8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0B705-67E7-4328-882F-C2341FF77B95}" type="datetimeFigureOut">
              <a:rPr lang="fr-FR" smtClean="0"/>
              <a:pPr/>
              <a:t>03/05/2014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15A19-53A0-48FF-9874-DAFB7D1FE8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fr/imgres?imgurl=http://www.rhumatopratique.com/public/Images/main/arthrite.jpg&amp;imgrefurl=http://www.rhumatopratique.com/public/biblioth/arthrite.html&amp;usg=__GHWJmerHZ8PVn2kpL6oXXX-Zq0M=&amp;h=500&amp;w=312&amp;sz=13&amp;hl=fr&amp;start=37&amp;zoom=1&amp;tbnid=7RyfqRmshmLseM:&amp;tbnh=130&amp;tbnw=81&amp;ei=GwLITdLsMdSo8APFyvz1Bw&amp;prev=/images?q=arthrite+image&amp;start=20&amp;hl=fr&amp;sa=N&amp;tbm=isch&amp;itbs=1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fr/imgres?imgurl=http://ifr48.timone.univ-mrs.fr/Dictionnaire_semiologie/photos/os/arthrite_det.gif&amp;imgrefurl=http://www.lookfordiagnosis.com/images.php?term=Arthrite+Infectieuse&amp;lang=4&amp;from=16&amp;from2=72&amp;usg=__VnO8HfWu0IHGEJxir_wH8YdhaWQ=&amp;h=245&amp;w=360&amp;sz=35&amp;hl=fr&amp;start=18&amp;zoom=1&amp;tbnid=PNyZw9yZ6MaQQM:&amp;tbnh=82&amp;tbnw=121&amp;ei=SwDITeb4IsWO8gOPsc31Bw&amp;prev=/images?q=arthrite+image&amp;hl=fr&amp;sa=X&amp;tbm=isch&amp;itbs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fr/imgres?imgurl=http://www.passeportsante.net/DocumentsProteus/images/arthrite_vue_ensemble_pm-1.jpg&amp;imgrefurl=http://www.passeportsante.net/fr/Maux/Problemes/Fiche.aspx?doc=arthrite_vue_ensemble_pm&amp;usg=__Ae9lAKlB1S6nG_LSODOaMdoAJlc=&amp;h=200&amp;w=219&amp;sz=9&amp;hl=fr&amp;start=8&amp;zoom=1&amp;tbnid=lQpRPy5apxJMfM:&amp;tbnh=98&amp;tbnw=107&amp;ei=SwDITeb4IsWO8gOPsc31Bw&amp;prev=/images?q=arthrite+image&amp;hl=fr&amp;sa=X&amp;tbm=isch&amp;itbs=1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fr/imgres?imgurl=http://www.opinionpersonnelle.fr/wp-content/uploads/2011/01/visuel-arthrite-main-c26.jpg&amp;imgrefurl=http://www.opinionpersonnelle.fr/quels-sont-les-symptmes-de-larthrite/&amp;usg=__B5UXhq5UaLze5erYGqc5r8K9bFE=&amp;h=535&amp;w=479&amp;sz=25&amp;hl=fr&amp;start=1&amp;zoom=1&amp;tbnid=hR0v8b8_Zr1ybM:&amp;tbnh=132&amp;tbnw=118&amp;ei=SwDITeb4IsWO8gOPsc31Bw&amp;prev=/images?q=arthrite+image&amp;hl=fr&amp;sa=X&amp;tbm=isch&amp;itbs=1" TargetMode="Externa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fr/imgres?imgurl=http://benghozzia.yourfreehosting.net/arthrite.gif&amp;imgrefurl=http://benghozzia.yourfreehosting.net/news3.html&amp;usg=__h00g7rnoZY7Ov0Y2y7X6g4hJXPU=&amp;h=200&amp;w=200&amp;sz=11&amp;hl=fr&amp;start=5&amp;zoom=1&amp;tbnid=ACtpDMiemHU4zM:&amp;tbnh=104&amp;tbnw=104&amp;ei=SwDITeb4IsWO8gOPsc31Bw&amp;prev=/images?q=arthrite+image&amp;hl=fr&amp;sa=X&amp;tbm=isch&amp;itbs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fr/imgres?imgurl=http://benghozzia.yourfreehosting.net/arthrite.gif&amp;imgrefurl=http://benghozzia.yourfreehosting.net/news3.html&amp;usg=__h00g7rnoZY7Ov0Y2y7X6g4hJXPU=&amp;h=200&amp;w=200&amp;sz=11&amp;hl=fr&amp;start=5&amp;zoom=1&amp;tbnid=ACtpDMiemHU4zM:&amp;tbnh=104&amp;tbnw=104&amp;ei=SwDITeb4IsWO8gOPsc31Bw&amp;prev=/images?q=arthrite+image&amp;hl=fr&amp;sa=X&amp;tbm=isch&amp;itbs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fr/imgres?imgurl=http://benghozzia.yourfreehosting.net/arthrite.gif&amp;imgrefurl=http://benghozzia.yourfreehosting.net/news3.html&amp;usg=__h00g7rnoZY7Ov0Y2y7X6g4hJXPU=&amp;h=200&amp;w=200&amp;sz=11&amp;hl=fr&amp;start=5&amp;zoom=1&amp;tbnid=ACtpDMiemHU4zM:&amp;tbnh=104&amp;tbnw=104&amp;ei=SwDITeb4IsWO8gOPsc31Bw&amp;prev=/images?q=arthrite+image&amp;hl=fr&amp;sa=X&amp;tbm=isch&amp;itbs=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fr/imgres?imgurl=http://benghozzia.yourfreehosting.net/arthrite.gif&amp;imgrefurl=http://benghozzia.yourfreehosting.net/news3.html&amp;usg=__h00g7rnoZY7Ov0Y2y7X6g4hJXPU=&amp;h=200&amp;w=200&amp;sz=11&amp;hl=fr&amp;start=5&amp;zoom=1&amp;tbnid=ACtpDMiemHU4zM:&amp;tbnh=104&amp;tbnw=104&amp;ei=SwDITeb4IsWO8gOPsc31Bw&amp;prev=/images?q=arthrite+image&amp;hl=fr&amp;sa=X&amp;tbm=isch&amp;itbs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fr/imgres?imgurl=http://www.passeportsante.net/DocumentsProteus/images/arthrite_vue_ensemble_pm-1.jpg&amp;imgrefurl=http://www.passeportsante.net/fr/Maux/Problemes/Fiche.aspx?doc=arthrite_vue_ensemble_pm&amp;usg=__Ae9lAKlB1S6nG_LSODOaMdoAJlc=&amp;h=200&amp;w=219&amp;sz=9&amp;hl=fr&amp;start=8&amp;zoom=1&amp;tbnid=lQpRPy5apxJMfM:&amp;tbnh=98&amp;tbnw=107&amp;ei=SwDITeb4IsWO8gOPsc31Bw&amp;prev=/images?q=arthrite+image&amp;hl=fr&amp;sa=X&amp;tbm=isch&amp;itbs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fr/imgres?imgurl=http://www.passeportsante.net/DocumentsProteus/images/arthrite_vue_ensemble_pm-1.jpg&amp;imgrefurl=http://www.passeportsante.net/fr/Maux/Problemes/Fiche.aspx?doc=arthrite_vue_ensemble_pm&amp;usg=__Ae9lAKlB1S6nG_LSODOaMdoAJlc=&amp;h=200&amp;w=219&amp;sz=9&amp;hl=fr&amp;start=8&amp;zoom=1&amp;tbnid=lQpRPy5apxJMfM:&amp;tbnh=98&amp;tbnw=107&amp;ei=SwDITeb4IsWO8gOPsc31Bw&amp;prev=/images?q=arthrite+image&amp;hl=fr&amp;sa=X&amp;tbm=isch&amp;itbs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fr/imgres?imgurl=http://www.passeportsante.net/DocumentsProteus/images/arthrite_vue_ensemble_pm-1.jpg&amp;imgrefurl=http://www.passeportsante.net/fr/Maux/Problemes/Fiche.aspx?doc=arthrite_vue_ensemble_pm&amp;usg=__Ae9lAKlB1S6nG_LSODOaMdoAJlc=&amp;h=200&amp;w=219&amp;sz=9&amp;hl=fr&amp;start=8&amp;zoom=1&amp;tbnid=lQpRPy5apxJMfM:&amp;tbnh=98&amp;tbnw=107&amp;ei=SwDITeb4IsWO8gOPsc31Bw&amp;prev=/images?q=arthrite+image&amp;hl=fr&amp;sa=X&amp;tbm=isch&amp;itbs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fr/imgres?imgurl=http://benghozzia.yourfreehosting.net/arthrite.gif&amp;imgrefurl=http://benghozzia.yourfreehosting.net/news3.html&amp;usg=__h00g7rnoZY7Ov0Y2y7X6g4hJXPU=&amp;h=200&amp;w=200&amp;sz=11&amp;hl=fr&amp;start=5&amp;zoom=1&amp;tbnid=ACtpDMiemHU4zM:&amp;tbnh=104&amp;tbnw=104&amp;ei=SwDITeb4IsWO8gOPsc31Bw&amp;prev=/images?q=arthrite+image&amp;hl=fr&amp;sa=X&amp;tbm=isch&amp;itbs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fr/imgres?imgurl=http://benghozzia.yourfreehosting.net/arthrite.gif&amp;imgrefurl=http://benghozzia.yourfreehosting.net/news3.html&amp;usg=__h00g7rnoZY7Ov0Y2y7X6g4hJXPU=&amp;h=200&amp;w=200&amp;sz=11&amp;hl=fr&amp;start=5&amp;zoom=1&amp;tbnid=ACtpDMiemHU4zM:&amp;tbnh=104&amp;tbnw=104&amp;ei=SwDITeb4IsWO8gOPsc31Bw&amp;prev=/images?q=arthrite+image&amp;hl=fr&amp;sa=X&amp;tbm=isch&amp;itbs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Cours de sémiologie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 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                                             </a:t>
            </a:r>
            <a:r>
              <a:rPr lang="fr-FR" b="1" u="sng" dirty="0">
                <a:solidFill>
                  <a:srgbClr val="FF0000"/>
                </a:solidFill>
              </a:rPr>
              <a:t>DIAGNOSTIC D’UNE MONOARTHRITE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Image 3" descr="http://t2.gstatic.com/images?q=tbn:ANd9GcQIR3-6yyCMifyspiMhDG1C7UBFnZmXcNp2GjH8CuJBFz9quGT9jzkG_WQ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42886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http://t1.gstatic.com/images?q=tbn:ANd9GcTDN0bOsbGhonXmYOurKAhMLSuv5pMi5MhtRO6WWdfKGUtBOawYRiJzOXM_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4643446"/>
            <a:ext cx="2857488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 descr="http://t0.gstatic.com/images?q=tbn:ANd9GcQB3U6PJMPWTC8aF_0ahV3-Hn_hzeonPjW8fSRQfrOcnt2ycn1Xw-vwCkI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6578" y="0"/>
            <a:ext cx="2357423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http://t1.gstatic.com/images?q=tbn:ANd9GcS5txzqiS5cJ2mhaJmP05adqeQIg9E7p7guUUrpg9nVT_v76SLvupgCTibn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4714884"/>
            <a:ext cx="1857356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b="1" i="1" u="sng" dirty="0" smtClean="0">
                <a:solidFill>
                  <a:srgbClr val="FF0000"/>
                </a:solidFill>
              </a:rPr>
              <a:t>3 / </a:t>
            </a:r>
            <a:r>
              <a:rPr lang="fr-FR" sz="2800" b="1" u="sng" dirty="0" smtClean="0">
                <a:solidFill>
                  <a:srgbClr val="FF0000"/>
                </a:solidFill>
              </a:rPr>
              <a:t>SAVOIR ELIMINER CE QUI N’EST PAS UNE MONOARTHRITE</a:t>
            </a:r>
            <a:r>
              <a:rPr lang="fr-FR" sz="2800" dirty="0" smtClean="0">
                <a:solidFill>
                  <a:srgbClr val="FF0000"/>
                </a:solidFill>
              </a:rPr>
              <a:t/>
            </a:r>
            <a:br>
              <a:rPr lang="fr-FR" sz="2800" dirty="0" smtClean="0">
                <a:solidFill>
                  <a:srgbClr val="FF0000"/>
                </a:solidFill>
              </a:rPr>
            </a:b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b="1" dirty="0"/>
              <a:t> </a:t>
            </a:r>
            <a:endParaRPr lang="fr-FR" sz="2400" dirty="0"/>
          </a:p>
          <a:p>
            <a:pPr>
              <a:buNone/>
            </a:pPr>
            <a:r>
              <a:rPr lang="fr-FR" sz="2400" b="1" dirty="0"/>
              <a:t>I- ARTHROPATHIES NON INFLAMMATOIRES</a:t>
            </a:r>
            <a:endParaRPr lang="fr-FR" sz="2400" dirty="0"/>
          </a:p>
          <a:p>
            <a:pPr>
              <a:buNone/>
            </a:pPr>
            <a:r>
              <a:rPr lang="fr-FR" sz="2400" dirty="0"/>
              <a:t>a) Arthrose en poussée congestive</a:t>
            </a:r>
          </a:p>
          <a:p>
            <a:pPr>
              <a:buNone/>
            </a:pPr>
            <a:r>
              <a:rPr lang="fr-FR" sz="2400" dirty="0"/>
              <a:t>b) Nécroses </a:t>
            </a:r>
            <a:r>
              <a:rPr lang="fr-FR" sz="2400" dirty="0" err="1"/>
              <a:t>épiphysaires</a:t>
            </a:r>
            <a:endParaRPr lang="fr-FR" sz="2400" dirty="0"/>
          </a:p>
          <a:p>
            <a:pPr>
              <a:buNone/>
            </a:pPr>
            <a:r>
              <a:rPr lang="fr-FR" sz="2400" dirty="0"/>
              <a:t>c) </a:t>
            </a:r>
            <a:r>
              <a:rPr lang="fr-FR" sz="2400" dirty="0" err="1"/>
              <a:t>Algodystrophie</a:t>
            </a:r>
            <a:endParaRPr lang="fr-FR" sz="2400" dirty="0"/>
          </a:p>
          <a:p>
            <a:pPr>
              <a:buNone/>
            </a:pPr>
            <a:r>
              <a:rPr lang="fr-FR" sz="2400" dirty="0"/>
              <a:t>d) Arthropathies nerveuses</a:t>
            </a:r>
          </a:p>
          <a:p>
            <a:pPr>
              <a:buNone/>
            </a:pPr>
            <a:r>
              <a:rPr lang="fr-FR" sz="2400" b="1" dirty="0"/>
              <a:t>II- PATHOLOGIES OSSEUSES DE VOISINAGE</a:t>
            </a:r>
            <a:endParaRPr lang="fr-FR" sz="2400" dirty="0"/>
          </a:p>
          <a:p>
            <a:pPr>
              <a:buNone/>
            </a:pPr>
            <a:r>
              <a:rPr lang="fr-FR" sz="2400" dirty="0"/>
              <a:t>Ostéomyélite, fissures, fractures, tumeurs…</a:t>
            </a:r>
          </a:p>
          <a:p>
            <a:pPr>
              <a:buNone/>
            </a:pPr>
            <a:r>
              <a:rPr lang="fr-FR" sz="2400" b="1" dirty="0"/>
              <a:t>III- TENDINITES, TENOSYNOVITES, KYSTES</a:t>
            </a:r>
            <a:endParaRPr lang="fr-F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i="1" u="sng" dirty="0" smtClean="0">
                <a:solidFill>
                  <a:srgbClr val="FF0000"/>
                </a:solidFill>
              </a:rPr>
              <a:t>4 </a:t>
            </a:r>
            <a:r>
              <a:rPr lang="fr-FR" sz="3200" b="1" u="sng" dirty="0" smtClean="0">
                <a:solidFill>
                  <a:srgbClr val="FF0000"/>
                </a:solidFill>
              </a:rPr>
              <a:t>/LES CAUSES DES MONOARTHRITES AIGUES :</a:t>
            </a:r>
            <a:r>
              <a:rPr lang="fr-FR" sz="3200" dirty="0" smtClean="0">
                <a:solidFill>
                  <a:srgbClr val="FF0000"/>
                </a:solidFill>
              </a:rPr>
              <a:t/>
            </a:r>
            <a:br>
              <a:rPr lang="fr-FR" sz="3200" dirty="0" smtClean="0">
                <a:solidFill>
                  <a:srgbClr val="FF0000"/>
                </a:solidFill>
              </a:rPr>
            </a:b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>
              <a:buNone/>
            </a:pPr>
            <a:r>
              <a:rPr lang="en-GB" b="1" dirty="0"/>
              <a:t>MONOARTHRITE AIGÜE : URGENCE MEDICALE +++</a:t>
            </a:r>
            <a:endParaRPr lang="fr-FR" dirty="0"/>
          </a:p>
          <a:p>
            <a:pPr>
              <a:buNone/>
            </a:pPr>
            <a:r>
              <a:rPr lang="en-GB" b="1" dirty="0"/>
              <a:t> </a:t>
            </a:r>
            <a:endParaRPr lang="fr-FR" dirty="0"/>
          </a:p>
          <a:p>
            <a:pPr>
              <a:buNone/>
            </a:pPr>
            <a:r>
              <a:rPr lang="en-GB" sz="3600" b="1" u="sng" dirty="0">
                <a:solidFill>
                  <a:srgbClr val="FF0000"/>
                </a:solidFill>
              </a:rPr>
              <a:t>I- ARTHRITES INFECTIEUSES :</a:t>
            </a:r>
            <a:endParaRPr lang="fr-FR" sz="3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sz="3600" b="1" dirty="0"/>
              <a:t> </a:t>
            </a:r>
            <a:endParaRPr lang="fr-FR" sz="3600" dirty="0"/>
          </a:p>
          <a:p>
            <a:pPr>
              <a:buNone/>
            </a:pPr>
            <a:r>
              <a:rPr lang="fr-FR" sz="3600" b="1" i="1" dirty="0">
                <a:solidFill>
                  <a:srgbClr val="FF0000"/>
                </a:solidFill>
              </a:rPr>
              <a:t>A- ARTHRITES SEPTIQUES </a:t>
            </a:r>
            <a:r>
              <a:rPr lang="fr-FR" sz="3600" dirty="0"/>
              <a:t>: 1ère hypothèse à évoquer</a:t>
            </a:r>
          </a:p>
          <a:p>
            <a:pPr>
              <a:buNone/>
            </a:pPr>
            <a:r>
              <a:rPr lang="fr-FR" sz="3600" b="1" dirty="0"/>
              <a:t>Le germe est présent dans l’articulation.</a:t>
            </a:r>
            <a:endParaRPr lang="fr-FR" sz="3600" dirty="0"/>
          </a:p>
          <a:p>
            <a:pPr>
              <a:buNone/>
            </a:pPr>
            <a:r>
              <a:rPr lang="fr-FR" sz="3600" b="1" i="1" dirty="0"/>
              <a:t>Pronostic local et Pronostic vital</a:t>
            </a:r>
            <a:endParaRPr lang="fr-FR" sz="3600" dirty="0"/>
          </a:p>
          <a:p>
            <a:pPr>
              <a:buNone/>
            </a:pPr>
            <a:r>
              <a:rPr lang="fr-FR" sz="3600" b="1" dirty="0"/>
              <a:t>1- SIEGE :</a:t>
            </a:r>
            <a:endParaRPr lang="fr-FR" sz="3600" dirty="0"/>
          </a:p>
          <a:p>
            <a:pPr>
              <a:buNone/>
            </a:pPr>
            <a:r>
              <a:rPr lang="fr-FR" sz="3600" dirty="0"/>
              <a:t>Genou, hanche, sacro-iliaque</a:t>
            </a:r>
          </a:p>
          <a:p>
            <a:pPr>
              <a:buNone/>
            </a:pPr>
            <a:r>
              <a:rPr lang="fr-FR" sz="3600" dirty="0"/>
              <a:t>Toutes les articulations peuvent être atteintes</a:t>
            </a:r>
          </a:p>
          <a:p>
            <a:pPr>
              <a:buNone/>
            </a:pPr>
            <a:r>
              <a:rPr lang="fr-FR" sz="3600" b="1" dirty="0"/>
              <a:t> </a:t>
            </a:r>
            <a:endParaRPr lang="fr-FR" sz="3600" dirty="0"/>
          </a:p>
          <a:p>
            <a:pPr>
              <a:buNone/>
            </a:pPr>
            <a:r>
              <a:rPr lang="fr-FR" sz="3600" b="1" dirty="0"/>
              <a:t>2- CAUSES :</a:t>
            </a:r>
            <a:endParaRPr lang="fr-FR" sz="3600" dirty="0"/>
          </a:p>
          <a:p>
            <a:pPr>
              <a:buNone/>
            </a:pPr>
            <a:r>
              <a:rPr lang="fr-FR" sz="3600" b="1" dirty="0"/>
              <a:t>PYOGENES: </a:t>
            </a:r>
            <a:r>
              <a:rPr lang="fr-FR" sz="3600" dirty="0"/>
              <a:t>staphylocoques, streptocoques, gonocoques, entérocoques…. +++</a:t>
            </a:r>
          </a:p>
          <a:p>
            <a:pPr>
              <a:buNone/>
            </a:pPr>
            <a:r>
              <a:rPr lang="fr-FR" sz="3600" dirty="0"/>
              <a:t>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11256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8000" b="1" dirty="0" smtClean="0"/>
              <a:t>3- DIAGNOSTIC :</a:t>
            </a:r>
          </a:p>
          <a:p>
            <a:pPr>
              <a:buNone/>
            </a:pPr>
            <a:endParaRPr lang="fr-FR" sz="8000" dirty="0" smtClean="0"/>
          </a:p>
          <a:p>
            <a:pPr>
              <a:buNone/>
            </a:pPr>
            <a:r>
              <a:rPr lang="fr-FR" sz="8000" dirty="0" smtClean="0"/>
              <a:t>_ </a:t>
            </a:r>
            <a:r>
              <a:rPr lang="fr-FR" sz="8000" b="1" dirty="0" smtClean="0"/>
              <a:t>Recherche d’une porte d’entrée :</a:t>
            </a:r>
            <a:endParaRPr lang="fr-FR" sz="8000" dirty="0" smtClean="0"/>
          </a:p>
          <a:p>
            <a:pPr>
              <a:buNone/>
            </a:pPr>
            <a:r>
              <a:rPr lang="fr-FR" sz="8000" dirty="0" smtClean="0"/>
              <a:t>Cutanée, Dentaire, ORL, Uro-génitale (gonocoque…), Geste intra vasculaire : toxicomanie intraveineuse, perfusion, </a:t>
            </a:r>
            <a:r>
              <a:rPr lang="fr-FR" sz="8000" dirty="0" err="1" smtClean="0"/>
              <a:t>artériographie,cathéter</a:t>
            </a:r>
            <a:r>
              <a:rPr lang="fr-FR" sz="8000" dirty="0" smtClean="0"/>
              <a:t>….</a:t>
            </a:r>
          </a:p>
          <a:p>
            <a:pPr>
              <a:buNone/>
            </a:pPr>
            <a:r>
              <a:rPr lang="fr-FR" sz="8000" dirty="0" smtClean="0"/>
              <a:t> </a:t>
            </a:r>
          </a:p>
          <a:p>
            <a:pPr>
              <a:buNone/>
            </a:pPr>
            <a:r>
              <a:rPr lang="fr-FR" sz="8000" dirty="0" smtClean="0"/>
              <a:t>. </a:t>
            </a:r>
            <a:r>
              <a:rPr lang="fr-FR" sz="8000" b="1" dirty="0" smtClean="0"/>
              <a:t>Recherche de facteurs de risque liés au terrain : </a:t>
            </a:r>
            <a:r>
              <a:rPr lang="fr-FR" sz="8000" dirty="0" smtClean="0"/>
              <a:t>diabète, PR, alcoolisme, insuffisance</a:t>
            </a:r>
          </a:p>
          <a:p>
            <a:pPr>
              <a:buNone/>
            </a:pPr>
            <a:r>
              <a:rPr lang="fr-FR" sz="8000" dirty="0" smtClean="0"/>
              <a:t>hépatocellulaire, insuffisance rénale, immunosuppression, prothèse articulaire….</a:t>
            </a:r>
          </a:p>
          <a:p>
            <a:pPr>
              <a:buNone/>
            </a:pPr>
            <a:endParaRPr lang="fr-FR" sz="8000" dirty="0" smtClean="0"/>
          </a:p>
          <a:p>
            <a:pPr>
              <a:buNone/>
            </a:pPr>
            <a:r>
              <a:rPr lang="fr-FR" sz="8000" dirty="0" smtClean="0"/>
              <a:t>_ </a:t>
            </a:r>
            <a:r>
              <a:rPr lang="fr-FR" sz="8000" b="1" dirty="0" smtClean="0"/>
              <a:t>Mise en évidence du germe :</a:t>
            </a:r>
            <a:endParaRPr lang="fr-FR" sz="8000" dirty="0" smtClean="0"/>
          </a:p>
          <a:p>
            <a:pPr>
              <a:buNone/>
            </a:pPr>
            <a:r>
              <a:rPr lang="fr-FR" sz="8000" dirty="0" smtClean="0"/>
              <a:t>Au niveau des portes d’entrée</a:t>
            </a:r>
          </a:p>
          <a:p>
            <a:pPr>
              <a:buNone/>
            </a:pPr>
            <a:r>
              <a:rPr lang="fr-FR" sz="8000" dirty="0" smtClean="0"/>
              <a:t>Dans l’articulation :</a:t>
            </a:r>
          </a:p>
          <a:p>
            <a:pPr>
              <a:buNone/>
            </a:pPr>
            <a:r>
              <a:rPr lang="fr-FR" sz="8000" dirty="0" smtClean="0"/>
              <a:t>Examen direct</a:t>
            </a:r>
          </a:p>
          <a:p>
            <a:pPr>
              <a:buNone/>
            </a:pPr>
            <a:r>
              <a:rPr lang="fr-FR" sz="8000" dirty="0" smtClean="0"/>
              <a:t>Culture du liquide articulaire et/ou de la synoviale</a:t>
            </a:r>
          </a:p>
          <a:p>
            <a:pPr>
              <a:buNone/>
            </a:pPr>
            <a:r>
              <a:rPr lang="fr-FR" sz="8000" dirty="0" smtClean="0"/>
              <a:t>Dans le sang :</a:t>
            </a:r>
          </a:p>
          <a:p>
            <a:pPr>
              <a:buNone/>
            </a:pPr>
            <a:r>
              <a:rPr lang="fr-FR" sz="8000" dirty="0" smtClean="0"/>
              <a:t>Hémocultures</a:t>
            </a:r>
          </a:p>
          <a:p>
            <a:pPr>
              <a:buNone/>
            </a:pPr>
            <a:endParaRPr lang="fr-FR" sz="5000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4" name="Image 3" descr="http://t1.gstatic.com/images?q=tbn:ANd9GcQhpAD0nTmg-1ijIWQXeddLiJ72bjU-dFzy6qsuneWln36MjwkPwMCdNtQ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0"/>
            <a:ext cx="1928794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i="1" dirty="0"/>
              <a:t>AUTRES FACTEURS INFECTIEUX </a:t>
            </a:r>
            <a:r>
              <a:rPr lang="fr-FR" b="1" i="1" dirty="0" smtClean="0"/>
              <a:t>: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b="1" dirty="0"/>
              <a:t>1- MYCOBACTERIES </a:t>
            </a:r>
            <a:r>
              <a:rPr lang="fr-FR" dirty="0"/>
              <a:t>.</a:t>
            </a:r>
          </a:p>
          <a:p>
            <a:pPr>
              <a:buNone/>
            </a:pPr>
            <a:r>
              <a:rPr lang="fr-FR" dirty="0"/>
              <a:t>2- </a:t>
            </a:r>
            <a:r>
              <a:rPr lang="fr-FR" b="1" dirty="0"/>
              <a:t>ARTHRITES FONGIQUES </a:t>
            </a:r>
            <a:r>
              <a:rPr lang="fr-FR" dirty="0"/>
              <a:t>(exceptionnelles) </a:t>
            </a:r>
            <a:r>
              <a:rPr lang="fr-FR" b="1" dirty="0"/>
              <a:t>Immunodéprimés, toxicomanes</a:t>
            </a:r>
            <a:endParaRPr lang="fr-FR" dirty="0"/>
          </a:p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>
              <a:buNone/>
            </a:pPr>
            <a:r>
              <a:rPr lang="fr-FR" b="1" i="1" dirty="0">
                <a:solidFill>
                  <a:srgbClr val="FF0000"/>
                </a:solidFill>
              </a:rPr>
              <a:t>B- ARTHRITES ASEPTIQUES :</a:t>
            </a:r>
            <a:endParaRPr lang="fr-FR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b="1" dirty="0"/>
              <a:t>L’infection siège à distance de l’articulation.</a:t>
            </a:r>
            <a:endParaRPr lang="fr-FR" dirty="0"/>
          </a:p>
          <a:p>
            <a:pPr>
              <a:buNone/>
            </a:pPr>
            <a:r>
              <a:rPr lang="fr-FR" b="1" dirty="0"/>
              <a:t>Le germe est mis en évidence par l’hémoculture ou par les examens sérologiques </a:t>
            </a:r>
            <a:r>
              <a:rPr lang="fr-FR" b="1" dirty="0" smtClean="0"/>
              <a:t>spécifiques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b="1" dirty="0"/>
              <a:t>1- VIRUS </a:t>
            </a:r>
            <a:r>
              <a:rPr lang="fr-FR" b="1" dirty="0" smtClean="0"/>
              <a:t>:</a:t>
            </a:r>
            <a:r>
              <a:rPr lang="fr-FR" dirty="0" smtClean="0"/>
              <a:t> </a:t>
            </a:r>
            <a:r>
              <a:rPr lang="fr-FR" dirty="0"/>
              <a:t>Hépatite </a:t>
            </a:r>
            <a:r>
              <a:rPr lang="fr-FR" dirty="0" smtClean="0"/>
              <a:t>B, Rubéole </a:t>
            </a:r>
            <a:r>
              <a:rPr lang="fr-FR" dirty="0"/>
              <a:t>, Oreillons, varicelle, zona, mononucléose infectieuse</a:t>
            </a:r>
          </a:p>
          <a:p>
            <a:pPr lvl="0">
              <a:buNone/>
            </a:pPr>
            <a:r>
              <a:rPr lang="fr-FR" dirty="0"/>
              <a:t>HIV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" name="Image 3" descr="http://t1.gstatic.com/images?q=tbn:ANd9GcQhpAD0nTmg-1ijIWQXeddLiJ72bjU-dFzy6qsuneWln36MjwkPwMCdNtQ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0"/>
            <a:ext cx="1857356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b="1" u="sng" dirty="0">
                <a:solidFill>
                  <a:srgbClr val="FF0000"/>
                </a:solidFill>
              </a:rPr>
              <a:t>II- MONOARTHRITES METABOLIQUES:</a:t>
            </a:r>
            <a:endParaRPr lang="fr-FR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400" dirty="0"/>
              <a:t>- LA GOUTTE</a:t>
            </a:r>
          </a:p>
          <a:p>
            <a:pPr>
              <a:buNone/>
            </a:pPr>
            <a:r>
              <a:rPr lang="fr-FR" sz="2400" dirty="0"/>
              <a:t>- L’HEMOCHROMATOSE</a:t>
            </a:r>
          </a:p>
          <a:p>
            <a:pPr>
              <a:buNone/>
            </a:pPr>
            <a:r>
              <a:rPr lang="fr-FR" sz="2400" dirty="0"/>
              <a:t>- LA MALADIE DE WILSON</a:t>
            </a:r>
          </a:p>
          <a:p>
            <a:pPr>
              <a:buNone/>
            </a:pPr>
            <a:r>
              <a:rPr lang="fr-FR" sz="2400" dirty="0"/>
              <a:t>- HYPERCHOLESTEROLEMIE</a:t>
            </a:r>
          </a:p>
          <a:p>
            <a:pPr>
              <a:buNone/>
            </a:pPr>
            <a:r>
              <a:rPr lang="fr-FR" sz="2400" dirty="0"/>
              <a:t> </a:t>
            </a:r>
          </a:p>
          <a:p>
            <a:pPr>
              <a:buNone/>
            </a:pPr>
            <a:r>
              <a:rPr lang="fr-FR" sz="2400" b="1" u="sng" dirty="0">
                <a:solidFill>
                  <a:srgbClr val="FF0000"/>
                </a:solidFill>
              </a:rPr>
              <a:t>III- AFFECTIONS RHUMATISMALES:</a:t>
            </a:r>
            <a:endParaRPr lang="fr-FR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400" dirty="0"/>
              <a:t>- RAA et RHUMATISMES POST-INFECTIEUX</a:t>
            </a:r>
          </a:p>
          <a:p>
            <a:pPr>
              <a:buNone/>
            </a:pPr>
            <a:r>
              <a:rPr lang="fr-FR" sz="2400" dirty="0"/>
              <a:t>- PR : rare</a:t>
            </a:r>
          </a:p>
          <a:p>
            <a:pPr>
              <a:buNone/>
            </a:pPr>
            <a:endParaRPr lang="fr-FR" sz="2400" dirty="0"/>
          </a:p>
        </p:txBody>
      </p:sp>
      <p:pic>
        <p:nvPicPr>
          <p:cNvPr id="4" name="Image 3" descr="http://t1.gstatic.com/images?q=tbn:ANd9GcQhpAD0nTmg-1ijIWQXeddLiJ72bjU-dFzy6qsuneWln36MjwkPwMCdNtQ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0"/>
            <a:ext cx="1857356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i="1" u="sng" dirty="0">
                <a:solidFill>
                  <a:srgbClr val="FF0000"/>
                </a:solidFill>
              </a:rPr>
              <a:t>5/</a:t>
            </a:r>
            <a:r>
              <a:rPr lang="fr-FR" b="1" u="sng" dirty="0">
                <a:solidFill>
                  <a:srgbClr val="FF0000"/>
                </a:solidFill>
              </a:rPr>
              <a:t> LES CAUSES DES MONOARTHRITES SUBAIGUES OU CHRONIQUES :</a:t>
            </a: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 </a:t>
            </a: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b="1" dirty="0"/>
              <a:t>I- INFECTIONS ARTICULAIRES :</a:t>
            </a:r>
            <a:endParaRPr lang="fr-FR" dirty="0"/>
          </a:p>
          <a:p>
            <a:pPr>
              <a:buNone/>
            </a:pPr>
            <a:r>
              <a:rPr lang="fr-FR" dirty="0"/>
              <a:t>1. </a:t>
            </a:r>
            <a:r>
              <a:rPr lang="fr-FR" b="1" dirty="0"/>
              <a:t>TUBERCULOSE +++</a:t>
            </a:r>
            <a:endParaRPr lang="fr-FR" dirty="0"/>
          </a:p>
          <a:p>
            <a:pPr>
              <a:buNone/>
            </a:pPr>
            <a:r>
              <a:rPr lang="fr-FR" dirty="0"/>
              <a:t>2. </a:t>
            </a:r>
            <a:r>
              <a:rPr lang="fr-FR" b="1" dirty="0"/>
              <a:t>AUTRES :</a:t>
            </a:r>
            <a:r>
              <a:rPr lang="fr-FR" dirty="0"/>
              <a:t>Brucellose , Syphilis secondaire</a:t>
            </a:r>
          </a:p>
          <a:p>
            <a:pPr>
              <a:buNone/>
            </a:pPr>
            <a:r>
              <a:rPr lang="fr-FR" dirty="0"/>
              <a:t>3. </a:t>
            </a:r>
            <a:r>
              <a:rPr lang="fr-FR" b="1" dirty="0"/>
              <a:t>CAUSES PARASITAIRES </a:t>
            </a:r>
            <a:endParaRPr lang="fr-FR" dirty="0"/>
          </a:p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>
              <a:buNone/>
            </a:pPr>
            <a:r>
              <a:rPr lang="fr-FR" b="1" dirty="0"/>
              <a:t>II- AFFECTIONS RHUMATISMALES : rhumatismes inflammatoires chroniques</a:t>
            </a:r>
            <a:endParaRPr lang="fr-FR" dirty="0"/>
          </a:p>
          <a:p>
            <a:pPr>
              <a:buNone/>
            </a:pPr>
            <a:endParaRPr lang="fr-FR" dirty="0"/>
          </a:p>
        </p:txBody>
      </p:sp>
      <p:pic>
        <p:nvPicPr>
          <p:cNvPr id="4" name="Image 3" descr="http://t1.gstatic.com/images?q=tbn:ANd9GcQhpAD0nTmg-1ijIWQXeddLiJ72bjU-dFzy6qsuneWln36MjwkPwMCdNtQ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96210" y="0"/>
            <a:ext cx="1347790" cy="1490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OBJECTIFS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: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>
              <a:buNone/>
            </a:pPr>
            <a:r>
              <a:rPr lang="fr-FR" dirty="0" smtClean="0"/>
              <a:t>1</a:t>
            </a:r>
            <a:r>
              <a:rPr lang="fr-FR" dirty="0"/>
              <a:t>. Savoir reconnaître une </a:t>
            </a:r>
            <a:r>
              <a:rPr lang="fr-FR" dirty="0" err="1"/>
              <a:t>monoarthrite</a:t>
            </a:r>
            <a:endParaRPr lang="fr-FR" dirty="0"/>
          </a:p>
          <a:p>
            <a:pPr>
              <a:buNone/>
            </a:pPr>
            <a:r>
              <a:rPr lang="fr-FR" dirty="0"/>
              <a:t>2. Comprendre l’importance de l’analyse du liquide articulaire</a:t>
            </a:r>
          </a:p>
          <a:p>
            <a:pPr>
              <a:buNone/>
            </a:pPr>
            <a:r>
              <a:rPr lang="fr-FR" dirty="0"/>
              <a:t>3. Savoir éliminer ce qui n’est pas une </a:t>
            </a:r>
            <a:r>
              <a:rPr lang="fr-FR" dirty="0" err="1"/>
              <a:t>monoarthrite</a:t>
            </a:r>
            <a:endParaRPr lang="fr-FR" dirty="0"/>
          </a:p>
          <a:p>
            <a:pPr>
              <a:buNone/>
            </a:pPr>
            <a:r>
              <a:rPr lang="fr-FR" dirty="0"/>
              <a:t>4. Identifier les causes des </a:t>
            </a:r>
            <a:r>
              <a:rPr lang="fr-FR" dirty="0" err="1"/>
              <a:t>monoarthrites</a:t>
            </a:r>
            <a:r>
              <a:rPr lang="fr-FR" dirty="0"/>
              <a:t> aigues</a:t>
            </a:r>
          </a:p>
          <a:p>
            <a:pPr>
              <a:buNone/>
            </a:pPr>
            <a:r>
              <a:rPr lang="fr-FR" dirty="0"/>
              <a:t>5. Identifier les causes des </a:t>
            </a:r>
            <a:r>
              <a:rPr lang="fr-FR" dirty="0" err="1"/>
              <a:t>monoarthrites</a:t>
            </a:r>
            <a:r>
              <a:rPr lang="fr-FR" dirty="0"/>
              <a:t> chroniques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5" name="Image 4" descr="http://t0.gstatic.com/images?q=tbn:ANd9GcQB3U6PJMPWTC8aF_0ahV3-Hn_hzeonPjW8fSRQfrOcnt2ycn1Xw-vwCkI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0"/>
            <a:ext cx="2357423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3000" b="1" i="1" dirty="0"/>
              <a:t>Le diagnostic d’une </a:t>
            </a:r>
            <a:r>
              <a:rPr lang="fr-FR" sz="3000" b="1" i="1" dirty="0" err="1"/>
              <a:t>monoarthrite</a:t>
            </a:r>
            <a:r>
              <a:rPr lang="fr-FR" sz="3000" b="1" i="1" dirty="0"/>
              <a:t> peut être </a:t>
            </a:r>
            <a:r>
              <a:rPr lang="fr-FR" sz="3000" b="1" i="1" dirty="0" smtClean="0"/>
              <a:t>:</a:t>
            </a:r>
          </a:p>
          <a:p>
            <a:pPr>
              <a:buNone/>
            </a:pPr>
            <a:endParaRPr lang="fr-FR" sz="3000" dirty="0"/>
          </a:p>
          <a:p>
            <a:pPr>
              <a:buFontTx/>
              <a:buChar char="-"/>
            </a:pPr>
            <a:r>
              <a:rPr lang="fr-FR" sz="3000" dirty="0" smtClean="0"/>
              <a:t>Facile </a:t>
            </a:r>
            <a:r>
              <a:rPr lang="fr-FR" sz="3000" dirty="0"/>
              <a:t>: atteinte d’une grosse articulation superficielle (genou, épaule</a:t>
            </a:r>
            <a:r>
              <a:rPr lang="fr-FR" sz="3000" dirty="0" smtClean="0"/>
              <a:t>…)</a:t>
            </a:r>
          </a:p>
          <a:p>
            <a:pPr marL="0" indent="0">
              <a:buNone/>
            </a:pPr>
            <a:endParaRPr lang="fr-FR" sz="3000" dirty="0"/>
          </a:p>
          <a:p>
            <a:pPr>
              <a:buNone/>
            </a:pPr>
            <a:r>
              <a:rPr lang="fr-FR" sz="3000" dirty="0"/>
              <a:t>- Plus difficile : articulation profonde (HANCHE+++),</a:t>
            </a:r>
          </a:p>
          <a:p>
            <a:pPr>
              <a:buNone/>
            </a:pPr>
            <a:r>
              <a:rPr lang="fr-FR" sz="3000" dirty="0"/>
              <a:t>                          petite articulation (doigts, </a:t>
            </a:r>
            <a:r>
              <a:rPr lang="fr-FR" sz="3000" dirty="0" err="1"/>
              <a:t>temporo</a:t>
            </a:r>
            <a:r>
              <a:rPr lang="fr-FR" sz="3000" dirty="0"/>
              <a:t>-maxillaires, </a:t>
            </a:r>
            <a:r>
              <a:rPr lang="fr-FR" sz="3000" dirty="0" err="1"/>
              <a:t>sterno</a:t>
            </a:r>
            <a:r>
              <a:rPr lang="fr-FR" sz="3000" dirty="0"/>
              <a:t>-claviculaires….)</a:t>
            </a:r>
          </a:p>
          <a:p>
            <a:pPr>
              <a:buNone/>
            </a:pPr>
            <a:r>
              <a:rPr lang="fr-FR" sz="3000" b="1" i="1" dirty="0"/>
              <a:t> </a:t>
            </a:r>
            <a:endParaRPr lang="fr-FR" sz="3000" dirty="0"/>
          </a:p>
          <a:p>
            <a:pPr>
              <a:buNone/>
            </a:pPr>
            <a:r>
              <a:rPr lang="fr-FR" sz="3000" b="1" i="1" dirty="0" err="1"/>
              <a:t>Monoarthrite</a:t>
            </a:r>
            <a:r>
              <a:rPr lang="fr-FR" sz="3000" b="1" i="1" dirty="0"/>
              <a:t> : arthrite d’une seule articulation ; liquide articulaire inflammatoire.</a:t>
            </a:r>
            <a:endParaRPr lang="fr-FR" sz="3000" dirty="0"/>
          </a:p>
          <a:p>
            <a:pPr>
              <a:buNone/>
            </a:pPr>
            <a:r>
              <a:rPr lang="fr-FR" sz="3000" b="1" i="1" dirty="0"/>
              <a:t> </a:t>
            </a:r>
            <a:endParaRPr lang="fr-FR" sz="3000" dirty="0"/>
          </a:p>
          <a:p>
            <a:pPr>
              <a:buNone/>
            </a:pPr>
            <a:endParaRPr lang="fr-FR" dirty="0"/>
          </a:p>
        </p:txBody>
      </p:sp>
      <p:pic>
        <p:nvPicPr>
          <p:cNvPr id="4" name="Image 3" descr="http://t0.gstatic.com/images?q=tbn:ANd9GcQB3U6PJMPWTC8aF_0ahV3-Hn_hzeonPjW8fSRQfrOcnt2ycn1Xw-vwCkI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0"/>
            <a:ext cx="2357423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fr-FR" sz="2400" b="1" i="1" dirty="0">
                <a:solidFill>
                  <a:prstClr val="white"/>
                </a:solidFill>
              </a:rPr>
              <a:t>On distinguera :</a:t>
            </a:r>
            <a:endParaRPr lang="fr-FR" sz="2400" dirty="0">
              <a:solidFill>
                <a:prstClr val="white"/>
              </a:solidFill>
            </a:endParaRPr>
          </a:p>
          <a:p>
            <a:pPr lvl="0">
              <a:buNone/>
            </a:pPr>
            <a:r>
              <a:rPr lang="fr-FR" sz="2400" b="1" i="1" dirty="0">
                <a:solidFill>
                  <a:prstClr val="white"/>
                </a:solidFill>
              </a:rPr>
              <a:t> </a:t>
            </a:r>
            <a:endParaRPr lang="fr-FR" sz="2400" dirty="0">
              <a:solidFill>
                <a:prstClr val="white"/>
              </a:solidFill>
            </a:endParaRPr>
          </a:p>
          <a:p>
            <a:pPr lvl="0">
              <a:buNone/>
            </a:pPr>
            <a:r>
              <a:rPr lang="fr-FR" sz="2400" b="1" dirty="0">
                <a:solidFill>
                  <a:prstClr val="white"/>
                </a:solidFill>
              </a:rPr>
              <a:t>MONOARTHRITE AIGUE : évoluant depuis moins de 06 semaines( une arthrite septique).</a:t>
            </a:r>
            <a:endParaRPr lang="fr-FR" sz="2400" dirty="0">
              <a:solidFill>
                <a:prstClr val="white"/>
              </a:solidFill>
            </a:endParaRPr>
          </a:p>
          <a:p>
            <a:pPr lvl="0">
              <a:buNone/>
            </a:pPr>
            <a:r>
              <a:rPr lang="fr-FR" sz="2400" b="1" dirty="0">
                <a:solidFill>
                  <a:prstClr val="white"/>
                </a:solidFill>
              </a:rPr>
              <a:t>MONOARTHRITE SUBAIGUE OU CHRONIQUE : évoluant depuis plus de 06 semaines.</a:t>
            </a:r>
            <a:endParaRPr lang="fr-FR" sz="2400" dirty="0">
              <a:solidFill>
                <a:prstClr val="white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8303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i="1" u="sng" dirty="0" smtClean="0">
                <a:solidFill>
                  <a:srgbClr val="FF0000"/>
                </a:solidFill>
              </a:rPr>
              <a:t>1 /</a:t>
            </a:r>
            <a:r>
              <a:rPr lang="fr-FR" sz="3200" b="1" u="sng" dirty="0" smtClean="0">
                <a:solidFill>
                  <a:srgbClr val="FF0000"/>
                </a:solidFill>
              </a:rPr>
              <a:t> SAVOIR RECONNAITRE UNE MONOARTHRITE 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b="1" u="sng" dirty="0"/>
              <a:t>I- CARACTERES GENERAUX </a:t>
            </a:r>
            <a:r>
              <a:rPr lang="fr-FR" u="sng" dirty="0"/>
              <a:t>:</a:t>
            </a:r>
            <a:endParaRPr lang="fr-FR" dirty="0"/>
          </a:p>
          <a:p>
            <a:pPr>
              <a:buNone/>
            </a:pPr>
            <a:r>
              <a:rPr lang="fr-FR" dirty="0"/>
              <a:t>SF : Douleur inflammatoire</a:t>
            </a:r>
          </a:p>
          <a:p>
            <a:pPr>
              <a:buNone/>
            </a:pPr>
            <a:r>
              <a:rPr lang="fr-FR" dirty="0"/>
              <a:t>Impotence fonctionnelle</a:t>
            </a:r>
          </a:p>
          <a:p>
            <a:pPr>
              <a:buNone/>
            </a:pPr>
            <a:r>
              <a:rPr lang="fr-FR" dirty="0"/>
              <a:t>SG : Fièvre, frissons…</a:t>
            </a:r>
          </a:p>
          <a:p>
            <a:pPr>
              <a:buNone/>
            </a:pPr>
            <a:r>
              <a:rPr lang="fr-FR" dirty="0"/>
              <a:t> </a:t>
            </a:r>
          </a:p>
        </p:txBody>
      </p:sp>
      <p:pic>
        <p:nvPicPr>
          <p:cNvPr id="4" name="Image 3" descr="http://t0.gstatic.com/images?q=tbn:ANd9GcQB3U6PJMPWTC8aF_0ahV3-Hn_hzeonPjW8fSRQfrOcnt2ycn1Xw-vwCkI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0"/>
            <a:ext cx="207167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968552"/>
          </a:xfrm>
        </p:spPr>
        <p:txBody>
          <a:bodyPr/>
          <a:lstStyle/>
          <a:p>
            <a:pPr lvl="0">
              <a:buNone/>
            </a:pPr>
            <a:r>
              <a:rPr lang="fr-FR" sz="1500" b="1" u="sng" dirty="0">
                <a:solidFill>
                  <a:schemeClr val="tx1">
                    <a:lumMod val="95000"/>
                  </a:schemeClr>
                </a:solidFill>
              </a:rPr>
              <a:t>I</a:t>
            </a:r>
            <a:r>
              <a:rPr lang="fr-FR" sz="2000" b="1" u="sng" dirty="0">
                <a:solidFill>
                  <a:schemeClr val="tx1">
                    <a:lumMod val="95000"/>
                  </a:schemeClr>
                </a:solidFill>
              </a:rPr>
              <a:t>I- L’EXAMEN:</a:t>
            </a:r>
            <a:endParaRPr lang="fr-FR" sz="2000" dirty="0">
              <a:solidFill>
                <a:schemeClr val="tx1">
                  <a:lumMod val="95000"/>
                </a:schemeClr>
              </a:solidFill>
            </a:endParaRPr>
          </a:p>
          <a:p>
            <a:pPr lvl="0">
              <a:buNone/>
            </a:pPr>
            <a:r>
              <a:rPr lang="fr-FR" sz="2000" b="1" dirty="0">
                <a:solidFill>
                  <a:schemeClr val="tx1">
                    <a:lumMod val="95000"/>
                  </a:schemeClr>
                </a:solidFill>
              </a:rPr>
              <a:t> </a:t>
            </a:r>
            <a:endParaRPr lang="fr-FR" sz="2000" dirty="0">
              <a:solidFill>
                <a:schemeClr val="tx1">
                  <a:lumMod val="95000"/>
                </a:schemeClr>
              </a:solidFill>
            </a:endParaRPr>
          </a:p>
          <a:p>
            <a:pPr lvl="0">
              <a:buNone/>
            </a:pPr>
            <a:r>
              <a:rPr lang="fr-FR" sz="2000" b="1" dirty="0">
                <a:solidFill>
                  <a:schemeClr val="tx1">
                    <a:lumMod val="95000"/>
                  </a:schemeClr>
                </a:solidFill>
              </a:rPr>
              <a:t>- EXAMEN DE L’ARTICULATION ATTEINTE +++</a:t>
            </a:r>
            <a:endParaRPr lang="fr-FR" sz="2000" dirty="0">
              <a:solidFill>
                <a:schemeClr val="tx1">
                  <a:lumMod val="95000"/>
                </a:schemeClr>
              </a:solidFill>
            </a:endParaRPr>
          </a:p>
          <a:p>
            <a:pPr lvl="0">
              <a:buNone/>
            </a:pPr>
            <a:r>
              <a:rPr lang="fr-FR" sz="2000" b="1" dirty="0">
                <a:solidFill>
                  <a:schemeClr val="tx1">
                    <a:lumMod val="95000"/>
                  </a:schemeClr>
                </a:solidFill>
              </a:rPr>
              <a:t>SP : </a:t>
            </a:r>
            <a:r>
              <a:rPr lang="fr-FR" sz="2000" dirty="0">
                <a:solidFill>
                  <a:schemeClr val="tx1">
                    <a:lumMod val="95000"/>
                  </a:schemeClr>
                </a:solidFill>
              </a:rPr>
              <a:t>Augmentation du volume articulaire</a:t>
            </a:r>
          </a:p>
          <a:p>
            <a:pPr lvl="0">
              <a:buNone/>
            </a:pPr>
            <a:r>
              <a:rPr lang="fr-FR" sz="2000" dirty="0">
                <a:solidFill>
                  <a:schemeClr val="tx1">
                    <a:lumMod val="95000"/>
                  </a:schemeClr>
                </a:solidFill>
              </a:rPr>
              <a:t>         Augmentation de la chaleur locale</a:t>
            </a:r>
          </a:p>
          <a:p>
            <a:pPr lvl="0">
              <a:buNone/>
            </a:pPr>
            <a:r>
              <a:rPr lang="fr-FR" sz="2000" b="1" dirty="0">
                <a:solidFill>
                  <a:schemeClr val="tx1">
                    <a:lumMod val="95000"/>
                  </a:schemeClr>
                </a:solidFill>
              </a:rPr>
              <a:t>Recherche du choc rotulien </a:t>
            </a:r>
          </a:p>
          <a:p>
            <a:pPr lvl="0">
              <a:buNone/>
            </a:pPr>
            <a:r>
              <a:rPr lang="fr-FR" sz="2000" b="1" dirty="0">
                <a:solidFill>
                  <a:schemeClr val="tx1">
                    <a:lumMod val="95000"/>
                  </a:schemeClr>
                </a:solidFill>
              </a:rPr>
              <a:t> </a:t>
            </a:r>
            <a:endParaRPr lang="fr-FR" sz="2000" dirty="0">
              <a:solidFill>
                <a:schemeClr val="tx1">
                  <a:lumMod val="95000"/>
                </a:schemeClr>
              </a:solidFill>
            </a:endParaRPr>
          </a:p>
          <a:p>
            <a:pPr lvl="0">
              <a:buNone/>
            </a:pPr>
            <a:r>
              <a:rPr lang="fr-FR" sz="2000" b="1" dirty="0">
                <a:solidFill>
                  <a:schemeClr val="tx1">
                    <a:lumMod val="95000"/>
                  </a:schemeClr>
                </a:solidFill>
              </a:rPr>
              <a:t>- AMYOTROPHIE QUADRICIPITALE +++</a:t>
            </a:r>
            <a:endParaRPr lang="fr-FR" sz="2000" dirty="0">
              <a:solidFill>
                <a:schemeClr val="tx1">
                  <a:lumMod val="95000"/>
                </a:schemeClr>
              </a:solidFill>
            </a:endParaRPr>
          </a:p>
          <a:p>
            <a:pPr lvl="0">
              <a:buNone/>
            </a:pPr>
            <a:r>
              <a:rPr lang="fr-FR" sz="2000" b="1" dirty="0">
                <a:solidFill>
                  <a:schemeClr val="tx1">
                    <a:lumMod val="95000"/>
                  </a:schemeClr>
                </a:solidFill>
              </a:rPr>
              <a:t> </a:t>
            </a:r>
            <a:endParaRPr lang="fr-FR" sz="2000" dirty="0">
              <a:solidFill>
                <a:schemeClr val="tx1">
                  <a:lumMod val="95000"/>
                </a:schemeClr>
              </a:solidFill>
            </a:endParaRPr>
          </a:p>
          <a:p>
            <a:pPr lvl="0">
              <a:buNone/>
            </a:pPr>
            <a:r>
              <a:rPr lang="fr-FR" sz="2000" b="1" dirty="0">
                <a:solidFill>
                  <a:schemeClr val="tx1">
                    <a:lumMod val="95000"/>
                  </a:schemeClr>
                </a:solidFill>
              </a:rPr>
              <a:t>- EXAMEN GENERAL :</a:t>
            </a:r>
            <a:endParaRPr lang="fr-FR" sz="2000" dirty="0">
              <a:solidFill>
                <a:schemeClr val="tx1">
                  <a:lumMod val="95000"/>
                </a:schemeClr>
              </a:solidFill>
            </a:endParaRPr>
          </a:p>
          <a:p>
            <a:pPr lvl="0">
              <a:buNone/>
            </a:pPr>
            <a:r>
              <a:rPr lang="fr-FR" sz="2000" dirty="0">
                <a:solidFill>
                  <a:schemeClr val="tx1">
                    <a:lumMod val="95000"/>
                  </a:schemeClr>
                </a:solidFill>
              </a:rPr>
              <a:t>antécédents de tuberculose, poussées arthrites antérieures, atteinte oculaire, atteinte cutanée, affection digestive ....</a:t>
            </a:r>
          </a:p>
          <a:p>
            <a:pPr lvl="0">
              <a:buNone/>
            </a:pPr>
            <a:endParaRPr lang="fr-FR" sz="2000" dirty="0">
              <a:solidFill>
                <a:schemeClr val="tx1">
                  <a:lumMod val="95000"/>
                </a:schemeClr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6099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rgbClr val="FF0000"/>
                </a:solidFill>
              </a:rPr>
              <a:t>III- BIOLOGIE :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>
              <a:buFontTx/>
              <a:buChar char="-"/>
            </a:pPr>
            <a:r>
              <a:rPr lang="fr-FR" b="1" dirty="0" smtClean="0"/>
              <a:t>LA </a:t>
            </a:r>
            <a:r>
              <a:rPr lang="fr-FR" b="1" dirty="0"/>
              <a:t>PONCTION ARTICULAIRE </a:t>
            </a:r>
            <a:r>
              <a:rPr lang="fr-FR" b="1" dirty="0" smtClean="0"/>
              <a:t>:</a:t>
            </a:r>
            <a:endParaRPr lang="fr-FR" dirty="0"/>
          </a:p>
          <a:p>
            <a:pPr>
              <a:buNone/>
            </a:pPr>
            <a:r>
              <a:rPr lang="fr-FR" sz="2400" dirty="0"/>
              <a:t>Quasi-obligatoire</a:t>
            </a:r>
          </a:p>
          <a:p>
            <a:pPr>
              <a:buNone/>
            </a:pPr>
            <a:r>
              <a:rPr lang="fr-FR" sz="2400" dirty="0"/>
              <a:t>Asepsie rigoureuse +++</a:t>
            </a:r>
          </a:p>
          <a:p>
            <a:pPr>
              <a:buNone/>
            </a:pPr>
            <a:r>
              <a:rPr lang="fr-FR" sz="2400" dirty="0"/>
              <a:t>Toutes les articulations peuvent être ponctionnées, soit sous contrôle de la vue, soit </a:t>
            </a:r>
            <a:r>
              <a:rPr lang="fr-FR" sz="2400" dirty="0" smtClean="0"/>
              <a:t>sous contrôle </a:t>
            </a:r>
            <a:r>
              <a:rPr lang="fr-FR" sz="2400" dirty="0" err="1"/>
              <a:t>scopique</a:t>
            </a:r>
            <a:r>
              <a:rPr lang="fr-FR" sz="2400" dirty="0" smtClean="0"/>
              <a:t>.</a:t>
            </a:r>
          </a:p>
          <a:p>
            <a:pPr>
              <a:buNone/>
            </a:pPr>
            <a:endParaRPr lang="fr-FR" sz="2400" dirty="0"/>
          </a:p>
          <a:p>
            <a:pPr>
              <a:buNone/>
            </a:pPr>
            <a:r>
              <a:rPr lang="fr-FR" sz="2400" dirty="0"/>
              <a:t>Adresser le prélèvement au laboratoire sans délai.</a:t>
            </a:r>
          </a:p>
          <a:p>
            <a:pPr>
              <a:buNone/>
            </a:pPr>
            <a:r>
              <a:rPr lang="fr-FR" sz="2400" dirty="0"/>
              <a:t> </a:t>
            </a:r>
          </a:p>
          <a:p>
            <a:pPr>
              <a:buNone/>
            </a:pPr>
            <a:r>
              <a:rPr lang="fr-FR" sz="2400" b="1" dirty="0"/>
              <a:t>EFFET ANTALGIQUE</a:t>
            </a:r>
            <a:endParaRPr lang="fr-FR" sz="2400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pic>
        <p:nvPicPr>
          <p:cNvPr id="4" name="Image 3" descr="http://t1.gstatic.com/images?q=tbn:ANd9GcQhpAD0nTmg-1ijIWQXeddLiJ72bjU-dFzy6qsuneWln36MjwkPwMCdNtQ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0"/>
            <a:ext cx="1347790" cy="1276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fr-FR" sz="2000" b="1" dirty="0">
                <a:solidFill>
                  <a:prstClr val="white"/>
                </a:solidFill>
              </a:rPr>
              <a:t>ANALYSE DU LIQUIDE ARTICULAIRE</a:t>
            </a:r>
            <a:endParaRPr lang="fr-FR" sz="2000" dirty="0">
              <a:solidFill>
                <a:prstClr val="white"/>
              </a:solidFill>
            </a:endParaRPr>
          </a:p>
          <a:p>
            <a:pPr lvl="0">
              <a:buNone/>
            </a:pPr>
            <a:r>
              <a:rPr lang="fr-FR" sz="2000" b="1" dirty="0">
                <a:solidFill>
                  <a:prstClr val="white"/>
                </a:solidFill>
              </a:rPr>
              <a:t> </a:t>
            </a:r>
            <a:endParaRPr lang="fr-FR" sz="2000" dirty="0">
              <a:solidFill>
                <a:prstClr val="white"/>
              </a:solidFill>
            </a:endParaRPr>
          </a:p>
          <a:p>
            <a:pPr lvl="0">
              <a:buNone/>
            </a:pPr>
            <a:r>
              <a:rPr lang="fr-FR" sz="2000" dirty="0">
                <a:solidFill>
                  <a:prstClr val="white"/>
                </a:solidFill>
              </a:rPr>
              <a:t>• CARACTERES MACRO et MICROSCOPIQUES</a:t>
            </a:r>
          </a:p>
          <a:p>
            <a:pPr lvl="0">
              <a:buNone/>
            </a:pPr>
            <a:r>
              <a:rPr lang="fr-FR" sz="2000" dirty="0">
                <a:solidFill>
                  <a:prstClr val="white"/>
                </a:solidFill>
              </a:rPr>
              <a:t>Trois catégories de liquide :</a:t>
            </a:r>
          </a:p>
          <a:p>
            <a:pPr lvl="0">
              <a:buNone/>
            </a:pPr>
            <a:r>
              <a:rPr lang="fr-FR" sz="2000" dirty="0">
                <a:solidFill>
                  <a:prstClr val="white"/>
                </a:solidFill>
              </a:rPr>
              <a:t>- liquide mécanique</a:t>
            </a:r>
          </a:p>
          <a:p>
            <a:pPr lvl="0">
              <a:buNone/>
            </a:pPr>
            <a:r>
              <a:rPr lang="fr-FR" sz="2000" dirty="0">
                <a:solidFill>
                  <a:prstClr val="white"/>
                </a:solidFill>
              </a:rPr>
              <a:t>- liquide inflammatoire</a:t>
            </a:r>
          </a:p>
          <a:p>
            <a:pPr lvl="0">
              <a:buNone/>
            </a:pPr>
            <a:r>
              <a:rPr lang="fr-FR" sz="2000" dirty="0">
                <a:solidFill>
                  <a:prstClr val="white"/>
                </a:solidFill>
              </a:rPr>
              <a:t>- liquide d'aspect hémorragique (hémarthrose ; non inclus dans ce cours)</a:t>
            </a:r>
          </a:p>
          <a:p>
            <a:pPr lvl="0">
              <a:buNone/>
            </a:pPr>
            <a:r>
              <a:rPr lang="fr-FR" sz="2000" i="1" dirty="0">
                <a:solidFill>
                  <a:prstClr val="white"/>
                </a:solidFill>
              </a:rPr>
              <a:t> </a:t>
            </a:r>
          </a:p>
          <a:p>
            <a:pPr lvl="0">
              <a:buNone/>
            </a:pPr>
            <a:r>
              <a:rPr lang="fr-FR" sz="2000" dirty="0">
                <a:solidFill>
                  <a:prstClr val="white"/>
                </a:solidFill>
              </a:rPr>
              <a:t>• RECHERCHE DE MICROCRISTAUX</a:t>
            </a:r>
          </a:p>
          <a:p>
            <a:pPr lvl="0">
              <a:buNone/>
            </a:pPr>
            <a:endParaRPr lang="fr-FR" sz="2000" dirty="0">
              <a:solidFill>
                <a:prstClr val="white"/>
              </a:solidFill>
            </a:endParaRPr>
          </a:p>
          <a:p>
            <a:pPr lvl="0">
              <a:buNone/>
            </a:pPr>
            <a:r>
              <a:rPr lang="fr-FR" sz="2000" dirty="0">
                <a:solidFill>
                  <a:prstClr val="white"/>
                </a:solidFill>
              </a:rPr>
              <a:t>• CULTURE DU LA sur milieux ordinaires et </a:t>
            </a:r>
            <a:r>
              <a:rPr lang="fr-FR" sz="2000" dirty="0" smtClean="0">
                <a:solidFill>
                  <a:prstClr val="white"/>
                </a:solidFill>
              </a:rPr>
              <a:t>spéciaux</a:t>
            </a:r>
          </a:p>
          <a:p>
            <a:pPr lvl="0">
              <a:buNone/>
            </a:pPr>
            <a:endParaRPr lang="fr-FR" sz="2000" dirty="0">
              <a:solidFill>
                <a:prstClr val="white"/>
              </a:solidFill>
            </a:endParaRPr>
          </a:p>
          <a:p>
            <a:pPr lvl="0">
              <a:buFontTx/>
              <a:buChar char="-"/>
            </a:pPr>
            <a:r>
              <a:rPr lang="fr-FR" sz="2000" b="1" dirty="0" smtClean="0">
                <a:solidFill>
                  <a:prstClr val="white"/>
                </a:solidFill>
              </a:rPr>
              <a:t>PARAMETRES </a:t>
            </a:r>
            <a:r>
              <a:rPr lang="fr-FR" sz="2000" b="1" dirty="0">
                <a:solidFill>
                  <a:prstClr val="white"/>
                </a:solidFill>
              </a:rPr>
              <a:t>DE </a:t>
            </a:r>
            <a:r>
              <a:rPr lang="fr-FR" sz="2000" b="1" dirty="0" smtClean="0">
                <a:solidFill>
                  <a:prstClr val="white"/>
                </a:solidFill>
              </a:rPr>
              <a:t>L’INFLAMMATION</a:t>
            </a:r>
          </a:p>
          <a:p>
            <a:pPr marL="0" lvl="0" indent="0">
              <a:buNone/>
            </a:pPr>
            <a:endParaRPr lang="fr-FR" sz="2000" dirty="0">
              <a:solidFill>
                <a:prstClr val="white"/>
              </a:solidFill>
            </a:endParaRPr>
          </a:p>
          <a:p>
            <a:pPr lvl="0">
              <a:buNone/>
            </a:pPr>
            <a:r>
              <a:rPr lang="fr-FR" sz="2000" dirty="0">
                <a:solidFill>
                  <a:prstClr val="white"/>
                </a:solidFill>
              </a:rPr>
              <a:t>- </a:t>
            </a:r>
            <a:r>
              <a:rPr lang="fr-FR" sz="2000" b="1" dirty="0">
                <a:solidFill>
                  <a:prstClr val="white"/>
                </a:solidFill>
              </a:rPr>
              <a:t>AUTRES EXAMENS : FONCTION DE L’ORIENTATION ETIOLOGIQUE</a:t>
            </a:r>
            <a:endParaRPr lang="fr-FR" sz="2000" dirty="0">
              <a:solidFill>
                <a:prstClr val="white"/>
              </a:solidFill>
            </a:endParaRPr>
          </a:p>
          <a:p>
            <a:pPr lvl="0">
              <a:buNone/>
            </a:pPr>
            <a:endParaRPr lang="fr-FR" sz="1500" dirty="0">
              <a:solidFill>
                <a:prstClr val="white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1723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-27384"/>
            <a:ext cx="8229600" cy="5904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b="1" u="sng" dirty="0"/>
              <a:t>V- RADIOLOGIE :</a:t>
            </a:r>
            <a:endParaRPr lang="fr-FR" sz="2000" dirty="0"/>
          </a:p>
          <a:p>
            <a:pPr>
              <a:buNone/>
            </a:pPr>
            <a:r>
              <a:rPr lang="fr-FR" sz="2000" dirty="0"/>
              <a:t>         - RX de l’articulation atteinte face et profil</a:t>
            </a:r>
          </a:p>
          <a:p>
            <a:pPr>
              <a:buNone/>
            </a:pPr>
            <a:r>
              <a:rPr lang="fr-FR" sz="2000" dirty="0"/>
              <a:t>         - Poumons de face (fréquence de la tuberculose)</a:t>
            </a:r>
          </a:p>
          <a:p>
            <a:pPr>
              <a:buNone/>
            </a:pPr>
            <a:r>
              <a:rPr lang="fr-FR" sz="2000" dirty="0"/>
              <a:t> </a:t>
            </a:r>
          </a:p>
          <a:p>
            <a:pPr>
              <a:buNone/>
            </a:pPr>
            <a:r>
              <a:rPr lang="fr-FR" sz="2000" dirty="0"/>
              <a:t>- </a:t>
            </a:r>
            <a:r>
              <a:rPr lang="fr-FR" sz="2000" b="1" dirty="0"/>
              <a:t>ECHOGRAPHIE :</a:t>
            </a:r>
            <a:endParaRPr lang="fr-FR" sz="2000" dirty="0"/>
          </a:p>
          <a:p>
            <a:pPr>
              <a:buNone/>
            </a:pPr>
            <a:r>
              <a:rPr lang="fr-FR" sz="2000" dirty="0"/>
              <a:t>         - a l’avantage de la simplicité,</a:t>
            </a:r>
          </a:p>
          <a:p>
            <a:pPr>
              <a:buNone/>
            </a:pPr>
            <a:r>
              <a:rPr lang="fr-FR" sz="2000" dirty="0"/>
              <a:t>         - excellent examen pour rechercher un épanchement notamment d’une articulation</a:t>
            </a:r>
          </a:p>
          <a:p>
            <a:pPr>
              <a:buNone/>
            </a:pPr>
            <a:r>
              <a:rPr lang="fr-FR" sz="2000" dirty="0"/>
              <a:t>profonde (hanche, sacro-iliaque, rachis…)</a:t>
            </a:r>
          </a:p>
          <a:p>
            <a:pPr>
              <a:buNone/>
            </a:pPr>
            <a:r>
              <a:rPr lang="fr-FR" sz="2000" dirty="0"/>
              <a:t>        - peut guider la ponction (échographie)</a:t>
            </a:r>
          </a:p>
          <a:p>
            <a:pPr>
              <a:buNone/>
            </a:pPr>
            <a:r>
              <a:rPr lang="fr-FR" sz="2000" dirty="0"/>
              <a:t> </a:t>
            </a:r>
          </a:p>
          <a:p>
            <a:pPr>
              <a:buNone/>
            </a:pPr>
            <a:r>
              <a:rPr lang="fr-FR" sz="2000" dirty="0"/>
              <a:t>- </a:t>
            </a:r>
            <a:r>
              <a:rPr lang="fr-FR" sz="2000" b="1" dirty="0"/>
              <a:t>IRM </a:t>
            </a:r>
            <a:r>
              <a:rPr lang="fr-FR" sz="2000" dirty="0"/>
              <a:t>:</a:t>
            </a:r>
          </a:p>
          <a:p>
            <a:pPr>
              <a:buNone/>
            </a:pPr>
            <a:r>
              <a:rPr lang="fr-FR" sz="2000" dirty="0"/>
              <a:t>         - permet également de détecter un épanchement</a:t>
            </a:r>
          </a:p>
          <a:p>
            <a:pPr>
              <a:buNone/>
            </a:pPr>
            <a:r>
              <a:rPr lang="fr-FR" sz="2000" dirty="0"/>
              <a:t>         - a l’avantage de bien explorer les structures </a:t>
            </a:r>
            <a:r>
              <a:rPr lang="fr-FR" sz="2000" dirty="0" err="1"/>
              <a:t>ostéo</a:t>
            </a:r>
            <a:r>
              <a:rPr lang="fr-FR" sz="2000" dirty="0"/>
              <a:t>-articulaires et péri-articulaires.</a:t>
            </a:r>
          </a:p>
          <a:p>
            <a:pPr>
              <a:buNone/>
            </a:pPr>
            <a:r>
              <a:rPr lang="fr-FR" sz="2000" b="1" i="1" dirty="0"/>
              <a:t> </a:t>
            </a:r>
            <a:endParaRPr lang="fr-FR" sz="2000" dirty="0"/>
          </a:p>
          <a:p>
            <a:pPr>
              <a:buNone/>
            </a:pPr>
            <a:r>
              <a:rPr lang="fr-FR" sz="2000" b="1" i="1" dirty="0"/>
              <a:t>L’échographie et/ou l’ IRM ne doivent pas être systématiques.</a:t>
            </a:r>
            <a:endParaRPr lang="fr-FR" sz="2000" dirty="0"/>
          </a:p>
          <a:p>
            <a:pPr>
              <a:buNone/>
            </a:pPr>
            <a:r>
              <a:rPr lang="fr-FR" sz="2000" b="1" i="1" dirty="0"/>
              <a:t> </a:t>
            </a:r>
            <a:r>
              <a:rPr lang="fr-FR" sz="2000" b="1" u="sng" dirty="0" smtClean="0"/>
              <a:t>VI- </a:t>
            </a:r>
            <a:r>
              <a:rPr lang="fr-FR" sz="2000" b="1" u="sng" dirty="0"/>
              <a:t>HISTOLOGIE :</a:t>
            </a:r>
            <a:endParaRPr lang="fr-FR" sz="2000" dirty="0"/>
          </a:p>
          <a:p>
            <a:pPr>
              <a:buNone/>
            </a:pPr>
            <a:r>
              <a:rPr lang="fr-FR" sz="2000" dirty="0"/>
              <a:t>Biopsie synoviale GENOU</a:t>
            </a:r>
          </a:p>
          <a:p>
            <a:pPr>
              <a:buNone/>
            </a:pPr>
            <a:endParaRPr lang="fr-FR" sz="2000" dirty="0"/>
          </a:p>
        </p:txBody>
      </p:sp>
      <p:pic>
        <p:nvPicPr>
          <p:cNvPr id="4" name="Image 3" descr="http://t1.gstatic.com/images?q=tbn:ANd9GcQhpAD0nTmg-1ijIWQXeddLiJ72bjU-dFzy6qsuneWln36MjwkPwMCdNtQ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285728"/>
            <a:ext cx="207167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203</Words>
  <Application>Microsoft Office PowerPoint</Application>
  <PresentationFormat>Affichage à l'écran (4:3)</PresentationFormat>
  <Paragraphs>150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Arial</vt:lpstr>
      <vt:lpstr>Calibri</vt:lpstr>
      <vt:lpstr>Thème Office</vt:lpstr>
      <vt:lpstr>Cours de sémiologie                                                DIAGNOSTIC D’UNE MONOARTHRITE </vt:lpstr>
      <vt:lpstr>OBJECTIFS : </vt:lpstr>
      <vt:lpstr>Présentation PowerPoint</vt:lpstr>
      <vt:lpstr>Présentation PowerPoint</vt:lpstr>
      <vt:lpstr>1 / SAVOIR RECONNAITRE UNE MONOARTHRITE </vt:lpstr>
      <vt:lpstr>Présentation PowerPoint</vt:lpstr>
      <vt:lpstr>III- BIOLOGIE : </vt:lpstr>
      <vt:lpstr>Présentation PowerPoint</vt:lpstr>
      <vt:lpstr>Présentation PowerPoint</vt:lpstr>
      <vt:lpstr>3 / SAVOIR ELIMINER CE QUI N’EST PAS UNE MONOARTHRITE </vt:lpstr>
      <vt:lpstr>4 /LES CAUSES DES MONOARTHRITES AIGUES : </vt:lpstr>
      <vt:lpstr>Présentation PowerPoint</vt:lpstr>
      <vt:lpstr>Présentation PowerPoint</vt:lpstr>
      <vt:lpstr>Présentation PowerPoint</vt:lpstr>
      <vt:lpstr>Présentation PowerPoint</vt:lpstr>
    </vt:vector>
  </TitlesOfParts>
  <Company>zaamouche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sémiologie                                                DIAGNOSTIC D’UNE MONOARTHRITE </dc:title>
  <dc:creator>adlen</dc:creator>
  <cp:lastModifiedBy>hp</cp:lastModifiedBy>
  <cp:revision>6</cp:revision>
  <dcterms:created xsi:type="dcterms:W3CDTF">2009-03-09T13:20:46Z</dcterms:created>
  <dcterms:modified xsi:type="dcterms:W3CDTF">2014-05-03T09:06:20Z</dcterms:modified>
</cp:coreProperties>
</file>