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5" r:id="rId10"/>
    <p:sldId id="266" r:id="rId11"/>
    <p:sldId id="267" r:id="rId12"/>
    <p:sldId id="268" r:id="rId13"/>
    <p:sldId id="269" r:id="rId14"/>
    <p:sldId id="275" r:id="rId15"/>
    <p:sldId id="270"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A131CE-3E3F-4645-9E4F-A25054FC95F8}"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105197-F969-4428-98E8-58921852AC7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131CE-3E3F-4645-9E4F-A25054FC95F8}" type="datetimeFigureOut">
              <a:rPr lang="fr-FR" smtClean="0"/>
              <a:pPr/>
              <a:t>11/12/2014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05197-F969-4428-98E8-58921852AC7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tx2"/>
                </a:solidFill>
              </a:rPr>
              <a:t>Cholécystite aigue</a:t>
            </a:r>
            <a:endParaRPr lang="fr-FR" dirty="0">
              <a:solidFill>
                <a:schemeClr val="tx2"/>
              </a:solidFill>
            </a:endParaRPr>
          </a:p>
        </p:txBody>
      </p:sp>
      <p:sp>
        <p:nvSpPr>
          <p:cNvPr id="3" name="Sous-titre 2"/>
          <p:cNvSpPr>
            <a:spLocks noGrp="1"/>
          </p:cNvSpPr>
          <p:nvPr>
            <p:ph type="subTitle" idx="1"/>
          </p:nvPr>
        </p:nvSpPr>
        <p:spPr>
          <a:xfrm>
            <a:off x="1371600" y="4929198"/>
            <a:ext cx="6400800" cy="709602"/>
          </a:xfrm>
        </p:spPr>
        <p:txBody>
          <a:bodyPr/>
          <a:lstStyle/>
          <a:p>
            <a:r>
              <a:rPr lang="fr-FR" dirty="0" smtClean="0">
                <a:solidFill>
                  <a:schemeClr val="tx1"/>
                </a:solidFill>
              </a:rPr>
              <a:t>Pr B.  </a:t>
            </a:r>
            <a:r>
              <a:rPr lang="fr-FR" dirty="0" err="1" smtClean="0">
                <a:solidFill>
                  <a:schemeClr val="tx1"/>
                </a:solidFill>
              </a:rPr>
              <a:t>Khelil</a:t>
            </a:r>
            <a:r>
              <a:rPr lang="fr-FR" dirty="0" smtClean="0">
                <a:solidFill>
                  <a:schemeClr val="tx1"/>
                </a:solidFill>
              </a:rPr>
              <a:t> </a:t>
            </a:r>
          </a:p>
          <a:p>
            <a:endParaRPr lang="fr-FR" dirty="0"/>
          </a:p>
          <a:p>
            <a:endParaRPr lang="fr-FR" dirty="0"/>
          </a:p>
        </p:txBody>
      </p:sp>
      <p:sp>
        <p:nvSpPr>
          <p:cNvPr id="4" name="ZoneTexte 3"/>
          <p:cNvSpPr txBox="1"/>
          <p:nvPr/>
        </p:nvSpPr>
        <p:spPr>
          <a:xfrm>
            <a:off x="2714612" y="285728"/>
            <a:ext cx="2855654" cy="1200329"/>
          </a:xfrm>
          <a:prstGeom prst="rect">
            <a:avLst/>
          </a:prstGeom>
          <a:noFill/>
        </p:spPr>
        <p:txBody>
          <a:bodyPr wrap="none" rtlCol="0">
            <a:spAutoFit/>
          </a:bodyPr>
          <a:lstStyle/>
          <a:p>
            <a:r>
              <a:rPr lang="fr-FR" b="1" dirty="0" smtClean="0"/>
              <a:t>Faculté de Médecine d’Oran</a:t>
            </a:r>
          </a:p>
          <a:p>
            <a:pPr algn="ctr"/>
            <a:r>
              <a:rPr lang="fr-FR" b="1" dirty="0" smtClean="0"/>
              <a:t>Module de sémiologie </a:t>
            </a:r>
          </a:p>
          <a:p>
            <a:pPr algn="ctr"/>
            <a:r>
              <a:rPr lang="fr-FR" b="1" dirty="0" smtClean="0"/>
              <a:t>3</a:t>
            </a:r>
            <a:r>
              <a:rPr lang="fr-FR" b="1" baseline="30000" dirty="0" smtClean="0"/>
              <a:t>ème</a:t>
            </a:r>
            <a:r>
              <a:rPr lang="fr-FR" b="1" dirty="0" smtClean="0"/>
              <a:t> année Médecine </a:t>
            </a:r>
          </a:p>
          <a:p>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t>2- Signes physiques :</a:t>
            </a:r>
            <a:endParaRPr lang="fr-FR" sz="3600" dirty="0"/>
          </a:p>
        </p:txBody>
      </p:sp>
      <p:sp>
        <p:nvSpPr>
          <p:cNvPr id="3" name="Espace réservé du contenu 2"/>
          <p:cNvSpPr>
            <a:spLocks noGrp="1"/>
          </p:cNvSpPr>
          <p:nvPr>
            <p:ph idx="1"/>
          </p:nvPr>
        </p:nvSpPr>
        <p:spPr/>
        <p:txBody>
          <a:bodyPr/>
          <a:lstStyle/>
          <a:p>
            <a:pPr>
              <a:buFont typeface="Wingdings" pitchFamily="2" charset="2"/>
              <a:buChar char="Ø"/>
            </a:pPr>
            <a:r>
              <a:rPr lang="fr-FR" dirty="0" smtClean="0"/>
              <a:t> Inspection</a:t>
            </a:r>
            <a:r>
              <a:rPr lang="fr-FR" dirty="0"/>
              <a:t> </a:t>
            </a:r>
            <a:r>
              <a:rPr lang="fr-FR" dirty="0" smtClean="0"/>
              <a:t>:</a:t>
            </a:r>
          </a:p>
          <a:p>
            <a:pPr>
              <a:buNone/>
            </a:pPr>
            <a:r>
              <a:rPr lang="fr-FR" dirty="0" smtClean="0"/>
              <a:t>    </a:t>
            </a:r>
            <a:r>
              <a:rPr lang="fr-FR" dirty="0"/>
              <a:t>l’abdomen respire normalement, </a:t>
            </a:r>
            <a:r>
              <a:rPr lang="fr-FR" dirty="0" err="1"/>
              <a:t>subictère</a:t>
            </a:r>
            <a:r>
              <a:rPr lang="fr-FR" dirty="0"/>
              <a:t> conjonctival, rechercher une voussure ou une circulation collatérale.</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buFont typeface="Wingdings" pitchFamily="2" charset="2"/>
              <a:buChar char="Ø"/>
            </a:pPr>
            <a:r>
              <a:rPr lang="fr-FR" sz="3600" dirty="0" smtClean="0"/>
              <a:t> Palpation :</a:t>
            </a:r>
            <a:endParaRPr lang="fr-FR" sz="3600" dirty="0"/>
          </a:p>
        </p:txBody>
      </p:sp>
      <p:sp>
        <p:nvSpPr>
          <p:cNvPr id="3" name="Espace réservé du contenu 2"/>
          <p:cNvSpPr>
            <a:spLocks noGrp="1"/>
          </p:cNvSpPr>
          <p:nvPr>
            <p:ph idx="1"/>
          </p:nvPr>
        </p:nvSpPr>
        <p:spPr>
          <a:xfrm>
            <a:off x="457200" y="1285860"/>
            <a:ext cx="8229600" cy="4840303"/>
          </a:xfrm>
        </p:spPr>
        <p:txBody>
          <a:bodyPr>
            <a:normAutofit fontScale="77500" lnSpcReduction="20000"/>
          </a:bodyPr>
          <a:lstStyle/>
          <a:p>
            <a:pPr>
              <a:buNone/>
            </a:pPr>
            <a:r>
              <a:rPr lang="fr-FR" dirty="0" smtClean="0"/>
              <a:t>le </a:t>
            </a:r>
            <a:r>
              <a:rPr lang="fr-FR" dirty="0"/>
              <a:t>patient est en décubitus dorsal, les muscles abdominaux relâchés mains bien chauffées à plat et en douceur.</a:t>
            </a:r>
          </a:p>
          <a:p>
            <a:pPr>
              <a:buNone/>
            </a:pPr>
            <a:r>
              <a:rPr lang="fr-FR" dirty="0"/>
              <a:t>La palpation de la région sous costale droite déclenche une douleur qui inhibe l’inspiration profonde : Murphy positif.</a:t>
            </a:r>
          </a:p>
          <a:p>
            <a:pPr>
              <a:buNone/>
            </a:pPr>
            <a:r>
              <a:rPr lang="fr-FR" dirty="0"/>
              <a:t>N.B: lors de l’inspiration la vésicule descend et est en contact avec l’examinateur .cette palpation met en évidence parfois une grosse vésicule sous la forme d’une tumeur piriforme sous le rebord costal droit mobile avec les mouvements </a:t>
            </a:r>
            <a:r>
              <a:rPr lang="fr-FR" dirty="0" smtClean="0"/>
              <a:t>respiratoires, Douloureuse</a:t>
            </a:r>
            <a:r>
              <a:rPr lang="fr-FR" dirty="0"/>
              <a:t>, Tendue, </a:t>
            </a:r>
            <a:r>
              <a:rPr lang="fr-FR" dirty="0" smtClean="0"/>
              <a:t>Ne </a:t>
            </a:r>
            <a:r>
              <a:rPr lang="fr-FR" dirty="0"/>
              <a:t>donnant pas de contact lombaire</a:t>
            </a:r>
          </a:p>
          <a:p>
            <a:pPr>
              <a:buNone/>
            </a:pPr>
            <a:r>
              <a:rPr lang="fr-FR" dirty="0" smtClean="0"/>
              <a:t>Le </a:t>
            </a:r>
            <a:r>
              <a:rPr lang="fr-FR" dirty="0"/>
              <a:t>reste de l’examen abdominal ainsi que les touchés pelviens sont normaux.</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3600" b="1" dirty="0" smtClean="0">
                <a:solidFill>
                  <a:srgbClr val="0070C0"/>
                </a:solidFill>
              </a:rPr>
              <a:t>IV- Biologie :</a:t>
            </a:r>
            <a:br>
              <a:rPr lang="fr-FR" sz="3600" b="1" dirty="0" smtClean="0">
                <a:solidFill>
                  <a:srgbClr val="0070C0"/>
                </a:solidFill>
              </a:rPr>
            </a:br>
            <a:endParaRPr lang="fr-FR" sz="3600" b="1" dirty="0">
              <a:solidFill>
                <a:srgbClr val="0070C0"/>
              </a:solidFill>
            </a:endParaRPr>
          </a:p>
        </p:txBody>
      </p:sp>
      <p:sp>
        <p:nvSpPr>
          <p:cNvPr id="3" name="Espace réservé du contenu 2"/>
          <p:cNvSpPr>
            <a:spLocks noGrp="1"/>
          </p:cNvSpPr>
          <p:nvPr>
            <p:ph idx="1"/>
          </p:nvPr>
        </p:nvSpPr>
        <p:spPr>
          <a:xfrm>
            <a:off x="457200" y="1000108"/>
            <a:ext cx="8229600" cy="5126055"/>
          </a:xfrm>
        </p:spPr>
        <p:txBody>
          <a:bodyPr/>
          <a:lstStyle/>
          <a:p>
            <a:r>
              <a:rPr lang="fr-FR" dirty="0" smtClean="0"/>
              <a:t>Hyperleucocytose</a:t>
            </a:r>
            <a:r>
              <a:rPr lang="fr-FR" dirty="0"/>
              <a:t>, VS accélérée, le bilan hépatique peut être normal ou légèrement perturbé</a:t>
            </a:r>
            <a:r>
              <a:rPr lang="fr-FR" dirty="0" smtClean="0"/>
              <a:t>.</a:t>
            </a:r>
          </a:p>
          <a:p>
            <a:r>
              <a:rPr lang="fr-FR" dirty="0" smtClean="0"/>
              <a:t>Hémocultures: au </a:t>
            </a:r>
            <a:r>
              <a:rPr lang="fr-FR" dirty="0"/>
              <a:t>cours des pics </a:t>
            </a:r>
            <a:r>
              <a:rPr lang="fr-FR" dirty="0" smtClean="0"/>
              <a:t>thermiques</a:t>
            </a:r>
            <a:endParaRPr lang="fr-FR" dirty="0"/>
          </a:p>
          <a:p>
            <a:r>
              <a:rPr lang="fr-FR" dirty="0"/>
              <a:t>Bilan pancréatique</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00108"/>
          </a:xfrm>
        </p:spPr>
        <p:txBody>
          <a:bodyPr>
            <a:normAutofit/>
          </a:bodyPr>
          <a:lstStyle/>
          <a:p>
            <a:pPr algn="l"/>
            <a:r>
              <a:rPr lang="fr-FR" sz="3600" b="1" dirty="0" smtClean="0">
                <a:solidFill>
                  <a:srgbClr val="0070C0"/>
                </a:solidFill>
              </a:rPr>
              <a:t>V- Radiologie :</a:t>
            </a:r>
            <a:endParaRPr lang="fr-FR" sz="3600" b="1" dirty="0">
              <a:solidFill>
                <a:srgbClr val="0070C0"/>
              </a:solidFill>
            </a:endParaRPr>
          </a:p>
        </p:txBody>
      </p:sp>
      <p:sp>
        <p:nvSpPr>
          <p:cNvPr id="3" name="Espace réservé du contenu 2"/>
          <p:cNvSpPr>
            <a:spLocks noGrp="1"/>
          </p:cNvSpPr>
          <p:nvPr>
            <p:ph idx="1"/>
          </p:nvPr>
        </p:nvSpPr>
        <p:spPr>
          <a:xfrm>
            <a:off x="457200" y="928670"/>
            <a:ext cx="8229600" cy="5500726"/>
          </a:xfrm>
        </p:spPr>
        <p:txBody>
          <a:bodyPr>
            <a:normAutofit fontScale="92500" lnSpcReduction="20000"/>
          </a:bodyPr>
          <a:lstStyle/>
          <a:p>
            <a:r>
              <a:rPr lang="fr-FR" b="1" dirty="0" smtClean="0"/>
              <a:t>ASP</a:t>
            </a:r>
            <a:r>
              <a:rPr lang="fr-FR" dirty="0"/>
              <a:t> : face + profil : </a:t>
            </a:r>
            <a:endParaRPr lang="fr-FR" dirty="0" smtClean="0"/>
          </a:p>
          <a:p>
            <a:pPr>
              <a:buNone/>
            </a:pPr>
            <a:r>
              <a:rPr lang="fr-FR" dirty="0" smtClean="0"/>
              <a:t>le </a:t>
            </a:r>
            <a:r>
              <a:rPr lang="fr-FR" dirty="0"/>
              <a:t>plus souvent normal rarement des calculs radio opaques, ils recherche un pneumopéritoine ou des niveaux </a:t>
            </a:r>
            <a:r>
              <a:rPr lang="fr-FR" dirty="0" err="1"/>
              <a:t>hydroaériques</a:t>
            </a:r>
            <a:r>
              <a:rPr lang="fr-FR" dirty="0"/>
              <a:t> </a:t>
            </a:r>
          </a:p>
          <a:p>
            <a:r>
              <a:rPr lang="fr-FR" b="1" dirty="0" err="1" smtClean="0"/>
              <a:t>Cholangiographie</a:t>
            </a:r>
            <a:r>
              <a:rPr lang="fr-FR" b="1" dirty="0" smtClean="0"/>
              <a:t> intraveineuse: </a:t>
            </a:r>
          </a:p>
          <a:p>
            <a:pPr>
              <a:buNone/>
            </a:pPr>
            <a:r>
              <a:rPr lang="fr-FR" dirty="0" smtClean="0"/>
              <a:t>montre </a:t>
            </a:r>
            <a:r>
              <a:rPr lang="fr-FR" dirty="0"/>
              <a:t>une vésicule biliaire </a:t>
            </a:r>
            <a:r>
              <a:rPr lang="fr-FR" b="1" dirty="0"/>
              <a:t>exclue.</a:t>
            </a:r>
          </a:p>
          <a:p>
            <a:r>
              <a:rPr lang="fr-FR" b="1" dirty="0" smtClean="0"/>
              <a:t>Echographie abdominale</a:t>
            </a:r>
            <a:r>
              <a:rPr lang="fr-FR" b="1" dirty="0"/>
              <a:t> : </a:t>
            </a:r>
            <a:endParaRPr lang="fr-FR" b="1" dirty="0" smtClean="0"/>
          </a:p>
          <a:p>
            <a:pPr>
              <a:buNone/>
            </a:pPr>
            <a:r>
              <a:rPr lang="fr-FR" dirty="0" smtClean="0"/>
              <a:t>Examen </a:t>
            </a:r>
            <a:r>
              <a:rPr lang="fr-FR" dirty="0"/>
              <a:t>clef, fiable et rapide et anodin peut être répété pour le suivi et surveillance du patient.</a:t>
            </a:r>
          </a:p>
          <a:p>
            <a:pPr>
              <a:buNone/>
            </a:pPr>
            <a:r>
              <a:rPr lang="fr-FR" dirty="0"/>
              <a:t>Elle nous renseigne sur le volume de la vésicule biliaire, l’épaisseur de la  paroi vésiculaire, la taille des calculs, et leurs nombre, le calibre des voies biliaires ainsi que de leur contenu.</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solidFill>
                  <a:srgbClr val="0070C0"/>
                </a:solidFill>
              </a:rPr>
              <a:t>Anatomie pathologique </a:t>
            </a:r>
            <a:br>
              <a:rPr lang="fr-FR" dirty="0" smtClean="0">
                <a:solidFill>
                  <a:srgbClr val="0070C0"/>
                </a:solidFill>
              </a:rPr>
            </a:br>
            <a:endParaRPr lang="fr-FR" dirty="0"/>
          </a:p>
        </p:txBody>
      </p:sp>
      <p:sp>
        <p:nvSpPr>
          <p:cNvPr id="3" name="Espace réservé du contenu 2"/>
          <p:cNvSpPr>
            <a:spLocks noGrp="1"/>
          </p:cNvSpPr>
          <p:nvPr>
            <p:ph idx="1"/>
          </p:nvPr>
        </p:nvSpPr>
        <p:spPr>
          <a:xfrm>
            <a:off x="251520" y="908720"/>
            <a:ext cx="8712968" cy="5616624"/>
          </a:xfrm>
        </p:spPr>
        <p:txBody>
          <a:bodyPr>
            <a:normAutofit fontScale="47500" lnSpcReduction="20000"/>
          </a:bodyPr>
          <a:lstStyle/>
          <a:p>
            <a:pPr lvl="0">
              <a:buNone/>
            </a:pPr>
            <a:r>
              <a:rPr lang="fr-FR" sz="3600" dirty="0" smtClean="0"/>
              <a:t>· </a:t>
            </a:r>
            <a:r>
              <a:rPr lang="fr-FR" sz="5100" dirty="0" smtClean="0"/>
              <a:t>Cholécystite aiguë :</a:t>
            </a:r>
            <a:br>
              <a:rPr lang="fr-FR" sz="5100" dirty="0" smtClean="0"/>
            </a:br>
            <a:r>
              <a:rPr lang="fr-FR" sz="5100" dirty="0" smtClean="0"/>
              <a:t>                - 1ère crise survenant sur vésicule à paroi normale</a:t>
            </a:r>
            <a:br>
              <a:rPr lang="fr-FR" sz="5100" dirty="0" smtClean="0"/>
            </a:br>
            <a:r>
              <a:rPr lang="fr-FR" sz="5100" dirty="0" smtClean="0"/>
              <a:t>                - La paroi est œdémateuse inflammatoire</a:t>
            </a:r>
            <a:br>
              <a:rPr lang="fr-FR" sz="5100" dirty="0" smtClean="0"/>
            </a:br>
            <a:r>
              <a:rPr lang="fr-FR" sz="5100" dirty="0" smtClean="0"/>
              <a:t>                - Evolution ± vers les formes suivantes </a:t>
            </a:r>
          </a:p>
          <a:p>
            <a:pPr lvl="0">
              <a:buNone/>
            </a:pPr>
            <a:endParaRPr lang="fr-FR" sz="5100" dirty="0" smtClean="0"/>
          </a:p>
          <a:p>
            <a:pPr lvl="0">
              <a:buNone/>
            </a:pPr>
            <a:r>
              <a:rPr lang="fr-FR" sz="5100" dirty="0" smtClean="0"/>
              <a:t>· Cholécystite suppurée :</a:t>
            </a:r>
            <a:br>
              <a:rPr lang="fr-FR" sz="5100" dirty="0" smtClean="0"/>
            </a:br>
            <a:r>
              <a:rPr lang="fr-FR" sz="5100" dirty="0" smtClean="0"/>
              <a:t>                - Micro abcès</a:t>
            </a:r>
          </a:p>
          <a:p>
            <a:pPr lvl="0">
              <a:buNone/>
            </a:pPr>
            <a:r>
              <a:rPr lang="fr-FR" sz="5100" dirty="0" smtClean="0"/>
              <a:t> </a:t>
            </a:r>
          </a:p>
          <a:p>
            <a:pPr lvl="0">
              <a:buNone/>
            </a:pPr>
            <a:r>
              <a:rPr lang="fr-FR" sz="5100" dirty="0" smtClean="0"/>
              <a:t>· Cholécystite gangreneuse :</a:t>
            </a:r>
            <a:br>
              <a:rPr lang="fr-FR" sz="5100" dirty="0" smtClean="0"/>
            </a:br>
            <a:r>
              <a:rPr lang="fr-FR" sz="5100" dirty="0" smtClean="0"/>
              <a:t>                - Nécrose complète </a:t>
            </a:r>
            <a:r>
              <a:rPr lang="fr-FR" sz="5100" dirty="0" smtClean="0"/>
              <a:t>performative  préperforative</a:t>
            </a:r>
            <a:endParaRPr lang="fr-FR" sz="5100" dirty="0" smtClean="0"/>
          </a:p>
          <a:p>
            <a:pPr lvl="0">
              <a:buNone/>
            </a:pPr>
            <a:r>
              <a:rPr lang="fr-FR" sz="5100" dirty="0" smtClean="0"/>
              <a:t> </a:t>
            </a:r>
          </a:p>
          <a:p>
            <a:pPr>
              <a:buNone/>
            </a:pPr>
            <a:r>
              <a:rPr lang="fr-FR" sz="5100" dirty="0" smtClean="0"/>
              <a:t>· Cholécystite chronique :</a:t>
            </a:r>
            <a:br>
              <a:rPr lang="fr-FR" sz="5100" dirty="0" smtClean="0"/>
            </a:br>
            <a:r>
              <a:rPr lang="fr-FR" sz="5100" dirty="0" smtClean="0"/>
              <a:t>                - Poussées aiguës répétitives, entraînant </a:t>
            </a:r>
            <a:r>
              <a:rPr lang="fr-FR" sz="5100" smtClean="0"/>
              <a:t>une </a:t>
            </a:r>
            <a:r>
              <a:rPr lang="fr-FR" sz="5100" smtClean="0"/>
              <a:t>altérations </a:t>
            </a:r>
            <a:r>
              <a:rPr lang="fr-FR" sz="5100" dirty="0" smtClean="0"/>
              <a:t>pariétales d'où membrane </a:t>
            </a:r>
            <a:r>
              <a:rPr lang="fr-FR" sz="5100" dirty="0" err="1" smtClean="0"/>
              <a:t>scléro</a:t>
            </a:r>
            <a:r>
              <a:rPr lang="fr-FR" sz="5100" dirty="0" smtClean="0"/>
              <a:t>-atrophique avec diminution de la lumière vésiculaire et présence d'adhérences de voisinage</a:t>
            </a:r>
            <a:endParaRPr lang="fr-FR" sz="5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71546"/>
          </a:xfrm>
        </p:spPr>
        <p:txBody>
          <a:bodyPr>
            <a:normAutofit/>
          </a:bodyPr>
          <a:lstStyle/>
          <a:p>
            <a:pPr algn="l"/>
            <a:r>
              <a:rPr lang="fr-FR" sz="3600" b="1" dirty="0" smtClean="0">
                <a:solidFill>
                  <a:srgbClr val="0070C0"/>
                </a:solidFill>
              </a:rPr>
              <a:t>VI- Diagnostic </a:t>
            </a:r>
            <a:r>
              <a:rPr lang="fr-FR" sz="3600" b="1" dirty="0" err="1" smtClean="0">
                <a:solidFill>
                  <a:srgbClr val="0070C0"/>
                </a:solidFill>
              </a:rPr>
              <a:t>différenciel</a:t>
            </a:r>
            <a:r>
              <a:rPr lang="fr-FR" sz="3600" b="1" dirty="0" smtClean="0">
                <a:solidFill>
                  <a:srgbClr val="0070C0"/>
                </a:solidFill>
              </a:rPr>
              <a:t> :</a:t>
            </a:r>
            <a:endParaRPr lang="fr-FR" sz="3600" b="1" dirty="0">
              <a:solidFill>
                <a:srgbClr val="0070C0"/>
              </a:solidFill>
            </a:endParaRPr>
          </a:p>
        </p:txBody>
      </p:sp>
      <p:sp>
        <p:nvSpPr>
          <p:cNvPr id="3" name="Espace réservé du contenu 2"/>
          <p:cNvSpPr>
            <a:spLocks noGrp="1"/>
          </p:cNvSpPr>
          <p:nvPr>
            <p:ph idx="1"/>
          </p:nvPr>
        </p:nvSpPr>
        <p:spPr>
          <a:xfrm>
            <a:off x="457200" y="1000108"/>
            <a:ext cx="8229600" cy="5126055"/>
          </a:xfrm>
        </p:spPr>
        <p:txBody>
          <a:bodyPr>
            <a:normAutofit fontScale="92500"/>
          </a:bodyPr>
          <a:lstStyle/>
          <a:p>
            <a:pPr>
              <a:buNone/>
            </a:pPr>
            <a:r>
              <a:rPr lang="fr-FR" dirty="0" smtClean="0"/>
              <a:t>La </a:t>
            </a:r>
            <a:r>
              <a:rPr lang="fr-FR" dirty="0"/>
              <a:t>douleur biliaire peut être confondue avec une :</a:t>
            </a:r>
          </a:p>
          <a:p>
            <a:r>
              <a:rPr lang="fr-FR" dirty="0"/>
              <a:t> Douleur d’origine </a:t>
            </a:r>
            <a:r>
              <a:rPr lang="fr-FR" dirty="0" err="1"/>
              <a:t>basi</a:t>
            </a:r>
            <a:r>
              <a:rPr lang="fr-FR" dirty="0"/>
              <a:t> thoracique.</a:t>
            </a:r>
          </a:p>
          <a:p>
            <a:r>
              <a:rPr lang="fr-FR" dirty="0"/>
              <a:t> Douleur coronarienne (IDM)</a:t>
            </a:r>
          </a:p>
          <a:p>
            <a:r>
              <a:rPr lang="fr-FR" dirty="0"/>
              <a:t> Douleur intestinale (colique intestinale, occlusion</a:t>
            </a:r>
            <a:r>
              <a:rPr lang="fr-FR" dirty="0" smtClean="0"/>
              <a:t>).</a:t>
            </a:r>
            <a:endParaRPr lang="fr-FR" dirty="0"/>
          </a:p>
          <a:p>
            <a:r>
              <a:rPr lang="fr-FR" dirty="0"/>
              <a:t> Douleur pancréatique.</a:t>
            </a:r>
          </a:p>
          <a:p>
            <a:r>
              <a:rPr lang="fr-FR" dirty="0"/>
              <a:t> Douleur gastrique : ulcère perforé</a:t>
            </a:r>
          </a:p>
          <a:p>
            <a:r>
              <a:rPr lang="fr-FR" dirty="0"/>
              <a:t>Abcès ou cancer du foie.</a:t>
            </a:r>
          </a:p>
          <a:p>
            <a:r>
              <a:rPr lang="fr-FR" dirty="0"/>
              <a:t>Appendicite dans sa forme sous hépatique.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00108"/>
          </a:xfrm>
        </p:spPr>
        <p:txBody>
          <a:bodyPr>
            <a:normAutofit/>
          </a:bodyPr>
          <a:lstStyle/>
          <a:p>
            <a:pPr algn="l"/>
            <a:r>
              <a:rPr lang="fr-FR" sz="3600" b="1" dirty="0" smtClean="0">
                <a:solidFill>
                  <a:srgbClr val="0070C0"/>
                </a:solidFill>
              </a:rPr>
              <a:t>VII- Evolution :</a:t>
            </a:r>
            <a:endParaRPr lang="fr-FR" sz="3600" b="1" dirty="0">
              <a:solidFill>
                <a:srgbClr val="0070C0"/>
              </a:solidFill>
            </a:endParaRPr>
          </a:p>
        </p:txBody>
      </p:sp>
      <p:sp>
        <p:nvSpPr>
          <p:cNvPr id="3" name="Espace réservé du contenu 2"/>
          <p:cNvSpPr>
            <a:spLocks noGrp="1"/>
          </p:cNvSpPr>
          <p:nvPr>
            <p:ph idx="1"/>
          </p:nvPr>
        </p:nvSpPr>
        <p:spPr>
          <a:xfrm>
            <a:off x="457200" y="1000108"/>
            <a:ext cx="8229600" cy="5126055"/>
          </a:xfrm>
        </p:spPr>
        <p:txBody>
          <a:bodyPr/>
          <a:lstStyle/>
          <a:p>
            <a:r>
              <a:rPr lang="fr-FR" dirty="0" smtClean="0"/>
              <a:t>La </a:t>
            </a:r>
            <a:r>
              <a:rPr lang="fr-FR" dirty="0"/>
              <a:t>décision thérapeutique est chirurgicale, le traitement médical vise à préparer le malade à l’intervention (cholécystectomie).</a:t>
            </a:r>
          </a:p>
          <a:p>
            <a:r>
              <a:rPr lang="fr-FR" dirty="0"/>
              <a:t>Non traitée la cholécystite évolue vers les complications.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57232"/>
          </a:xfrm>
        </p:spPr>
        <p:txBody>
          <a:bodyPr>
            <a:normAutofit/>
          </a:bodyPr>
          <a:lstStyle/>
          <a:p>
            <a:pPr algn="l"/>
            <a:r>
              <a:rPr lang="fr-FR" sz="3600" b="1" dirty="0" smtClean="0">
                <a:solidFill>
                  <a:srgbClr val="0070C0"/>
                </a:solidFill>
              </a:rPr>
              <a:t>VIII- Complications :</a:t>
            </a:r>
            <a:endParaRPr lang="fr-FR" sz="3600" b="1" dirty="0">
              <a:solidFill>
                <a:srgbClr val="0070C0"/>
              </a:solidFill>
            </a:endParaRPr>
          </a:p>
        </p:txBody>
      </p:sp>
      <p:sp>
        <p:nvSpPr>
          <p:cNvPr id="3" name="Espace réservé du contenu 2"/>
          <p:cNvSpPr>
            <a:spLocks noGrp="1"/>
          </p:cNvSpPr>
          <p:nvPr>
            <p:ph idx="1"/>
          </p:nvPr>
        </p:nvSpPr>
        <p:spPr>
          <a:xfrm>
            <a:off x="457200" y="928670"/>
            <a:ext cx="8229600" cy="5197493"/>
          </a:xfrm>
        </p:spPr>
        <p:txBody>
          <a:bodyPr/>
          <a:lstStyle/>
          <a:p>
            <a:r>
              <a:rPr lang="fr-FR" dirty="0" smtClean="0"/>
              <a:t>Péritonite </a:t>
            </a:r>
            <a:r>
              <a:rPr lang="fr-FR" dirty="0"/>
              <a:t>localisée ou généralisée.</a:t>
            </a:r>
          </a:p>
          <a:p>
            <a:r>
              <a:rPr lang="fr-FR" dirty="0"/>
              <a:t>Fistule </a:t>
            </a:r>
            <a:r>
              <a:rPr lang="fr-FR" dirty="0" err="1"/>
              <a:t>bilio</a:t>
            </a:r>
            <a:r>
              <a:rPr lang="fr-FR" dirty="0"/>
              <a:t>-biliaire, Fistule </a:t>
            </a:r>
            <a:r>
              <a:rPr lang="fr-FR" dirty="0" err="1"/>
              <a:t>bilio</a:t>
            </a:r>
            <a:r>
              <a:rPr lang="fr-FR" dirty="0"/>
              <a:t>-digestive.</a:t>
            </a:r>
          </a:p>
          <a:p>
            <a:r>
              <a:rPr lang="fr-FR" dirty="0"/>
              <a:t>Lithiase de la voie biliaire principale</a:t>
            </a:r>
          </a:p>
          <a:p>
            <a:r>
              <a:rPr lang="fr-FR" dirty="0" err="1"/>
              <a:t>Cholécysto</a:t>
            </a:r>
            <a:r>
              <a:rPr lang="fr-FR" dirty="0"/>
              <a:t>-pancréatite aiguë</a:t>
            </a:r>
          </a:p>
          <a:p>
            <a:r>
              <a:rPr lang="fr-FR" dirty="0"/>
              <a:t>Septicémie.</a:t>
            </a:r>
          </a:p>
          <a:p>
            <a:r>
              <a:rPr lang="fr-FR" dirty="0"/>
              <a:t>Cancer.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472518" cy="928670"/>
          </a:xfrm>
        </p:spPr>
        <p:txBody>
          <a:bodyPr>
            <a:normAutofit/>
          </a:bodyPr>
          <a:lstStyle/>
          <a:p>
            <a:pPr algn="l"/>
            <a:r>
              <a:rPr lang="fr-FR" sz="3600" b="1" dirty="0" smtClean="0">
                <a:solidFill>
                  <a:srgbClr val="0070C0"/>
                </a:solidFill>
              </a:rPr>
              <a:t>IX- Conclusion :</a:t>
            </a:r>
            <a:endParaRPr lang="fr-FR" sz="3600" b="1" dirty="0">
              <a:solidFill>
                <a:srgbClr val="0070C0"/>
              </a:solidFill>
            </a:endParaRPr>
          </a:p>
        </p:txBody>
      </p:sp>
      <p:sp>
        <p:nvSpPr>
          <p:cNvPr id="3" name="Espace réservé du contenu 2"/>
          <p:cNvSpPr>
            <a:spLocks noGrp="1"/>
          </p:cNvSpPr>
          <p:nvPr>
            <p:ph idx="1"/>
          </p:nvPr>
        </p:nvSpPr>
        <p:spPr>
          <a:xfrm>
            <a:off x="214282" y="1000108"/>
            <a:ext cx="8643998" cy="5126055"/>
          </a:xfrm>
        </p:spPr>
        <p:txBody>
          <a:bodyPr/>
          <a:lstStyle/>
          <a:p>
            <a:r>
              <a:rPr lang="fr-FR" dirty="0" smtClean="0"/>
              <a:t>La </a:t>
            </a:r>
            <a:r>
              <a:rPr lang="fr-FR" dirty="0"/>
              <a:t>CA récidive le plus souvent après traitement médical.</a:t>
            </a:r>
          </a:p>
          <a:p>
            <a:r>
              <a:rPr lang="fr-FR" dirty="0"/>
              <a:t> Les lésions associées aggravant  le geste opératoire d’où l’intérêt d’un diagnostic  et d’une intervention précoce.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smtClean="0">
                <a:solidFill>
                  <a:srgbClr val="0070C0"/>
                </a:solidFill>
              </a:rPr>
              <a:t>I- </a:t>
            </a:r>
            <a:r>
              <a:rPr lang="fr-FR" sz="3600" b="1" dirty="0" err="1" smtClean="0">
                <a:solidFill>
                  <a:srgbClr val="0070C0"/>
                </a:solidFill>
              </a:rPr>
              <a:t>Déf</a:t>
            </a:r>
            <a:r>
              <a:rPr lang="fr-FR" sz="3600" b="1" dirty="0" smtClean="0">
                <a:solidFill>
                  <a:srgbClr val="0070C0"/>
                </a:solidFill>
              </a:rPr>
              <a:t>-Généralités:</a:t>
            </a:r>
          </a:p>
        </p:txBody>
      </p:sp>
      <p:sp>
        <p:nvSpPr>
          <p:cNvPr id="3" name="Espace réservé du contenu 2"/>
          <p:cNvSpPr>
            <a:spLocks noGrp="1"/>
          </p:cNvSpPr>
          <p:nvPr>
            <p:ph idx="1"/>
          </p:nvPr>
        </p:nvSpPr>
        <p:spPr>
          <a:xfrm>
            <a:off x="214282" y="1428736"/>
            <a:ext cx="8715436" cy="4697427"/>
          </a:xfrm>
        </p:spPr>
        <p:txBody>
          <a:bodyPr>
            <a:normAutofit/>
          </a:bodyPr>
          <a:lstStyle/>
          <a:p>
            <a:r>
              <a:rPr lang="fr-FR" dirty="0" smtClean="0"/>
              <a:t>C’est </a:t>
            </a:r>
            <a:r>
              <a:rPr lang="fr-FR" dirty="0"/>
              <a:t>une inflammation </a:t>
            </a:r>
            <a:r>
              <a:rPr lang="fr-FR" dirty="0" smtClean="0"/>
              <a:t>aigue de </a:t>
            </a:r>
            <a:r>
              <a:rPr lang="fr-FR" dirty="0"/>
              <a:t>la vésicule biliaire .</a:t>
            </a:r>
          </a:p>
          <a:p>
            <a:r>
              <a:rPr lang="fr-FR" dirty="0"/>
              <a:t>Elle  survient dans 95</a:t>
            </a:r>
            <a:r>
              <a:rPr lang="fr-FR" dirty="0" smtClean="0"/>
              <a:t>% des </a:t>
            </a:r>
            <a:r>
              <a:rPr lang="fr-FR" dirty="0"/>
              <a:t>cas sur  une lithiase  vésiculaire.</a:t>
            </a:r>
          </a:p>
          <a:p>
            <a:r>
              <a:rPr lang="fr-FR" dirty="0"/>
              <a:t>Elle touche dans 80% des cas  les femmes obèses.</a:t>
            </a:r>
          </a:p>
          <a:p>
            <a:r>
              <a:rPr lang="fr-FR" dirty="0"/>
              <a:t>Le traitement est  médico-chirurgical et l’évolution est  </a:t>
            </a:r>
            <a:r>
              <a:rPr lang="fr-FR" dirty="0" err="1"/>
              <a:t>imprevisible</a:t>
            </a:r>
            <a:r>
              <a:rPr lang="fr-FR" dirty="0"/>
              <a:t>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0070C0"/>
                </a:solidFill>
              </a:rPr>
              <a:t>II- Etiologies :</a:t>
            </a:r>
            <a:br>
              <a:rPr lang="fr-FR" b="1" dirty="0" smtClean="0">
                <a:solidFill>
                  <a:srgbClr val="0070C0"/>
                </a:solidFill>
              </a:rPr>
            </a:br>
            <a:endParaRPr lang="fr-FR" b="1" dirty="0">
              <a:solidFill>
                <a:srgbClr val="0070C0"/>
              </a:solidFill>
            </a:endParaRPr>
          </a:p>
        </p:txBody>
      </p:sp>
      <p:sp>
        <p:nvSpPr>
          <p:cNvPr id="3" name="Espace réservé du contenu 2"/>
          <p:cNvSpPr>
            <a:spLocks noGrp="1"/>
          </p:cNvSpPr>
          <p:nvPr>
            <p:ph idx="1"/>
          </p:nvPr>
        </p:nvSpPr>
        <p:spPr>
          <a:xfrm>
            <a:off x="457200" y="1142984"/>
            <a:ext cx="8229600" cy="4983179"/>
          </a:xfrm>
        </p:spPr>
        <p:txBody>
          <a:bodyPr>
            <a:normAutofit/>
          </a:bodyPr>
          <a:lstStyle/>
          <a:p>
            <a:pPr>
              <a:buNone/>
            </a:pPr>
            <a:r>
              <a:rPr lang="fr-FR" b="1" dirty="0">
                <a:solidFill>
                  <a:srgbClr val="FF0000"/>
                </a:solidFill>
              </a:rPr>
              <a:t>A/</a:t>
            </a:r>
            <a:r>
              <a:rPr lang="fr-FR" dirty="0"/>
              <a:t> </a:t>
            </a:r>
            <a:r>
              <a:rPr lang="fr-FR" dirty="0" smtClean="0">
                <a:solidFill>
                  <a:srgbClr val="FF0000"/>
                </a:solidFill>
              </a:rPr>
              <a:t>L</a:t>
            </a:r>
            <a:r>
              <a:rPr lang="fr-FR" u="sng" dirty="0" smtClean="0">
                <a:solidFill>
                  <a:srgbClr val="FF0000"/>
                </a:solidFill>
              </a:rPr>
              <a:t>a cholécystite  lithiasique</a:t>
            </a:r>
            <a:r>
              <a:rPr lang="fr-FR" dirty="0" smtClean="0"/>
              <a:t> :</a:t>
            </a:r>
            <a:endParaRPr lang="fr-FR" dirty="0"/>
          </a:p>
          <a:p>
            <a:pPr marL="0" indent="0">
              <a:buNone/>
            </a:pPr>
            <a:r>
              <a:rPr lang="fr-FR" dirty="0"/>
              <a:t>Elle est due à une obstruction du canal cystique par un calcul entraînant une distension vésiculaire =hydrocholecyste et des phénomènes inflammatoires dus à la présence de sels biliaires, à cette inflammation de nature chimique s’ajoute une pullulation microbienne.</a:t>
            </a:r>
          </a:p>
          <a:p>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buNone/>
            </a:pPr>
            <a:r>
              <a:rPr lang="fr-FR" b="1" dirty="0" smtClean="0">
                <a:solidFill>
                  <a:srgbClr val="FF0000"/>
                </a:solidFill>
              </a:rPr>
              <a:t>B/</a:t>
            </a:r>
            <a:r>
              <a:rPr lang="fr-FR" u="sng" dirty="0" smtClean="0">
                <a:solidFill>
                  <a:srgbClr val="FF0000"/>
                </a:solidFill>
              </a:rPr>
              <a:t>Cholécystite </a:t>
            </a:r>
            <a:r>
              <a:rPr lang="fr-FR" u="sng" dirty="0" err="1" smtClean="0">
                <a:solidFill>
                  <a:srgbClr val="FF0000"/>
                </a:solidFill>
              </a:rPr>
              <a:t>alithiasique</a:t>
            </a:r>
            <a:r>
              <a:rPr lang="fr-FR" dirty="0" smtClean="0">
                <a:solidFill>
                  <a:srgbClr val="FF0000"/>
                </a:solidFill>
              </a:rPr>
              <a:t> :</a:t>
            </a:r>
            <a:endParaRPr lang="fr-FR" dirty="0">
              <a:solidFill>
                <a:srgbClr val="FF0000"/>
              </a:solidFill>
            </a:endParaRPr>
          </a:p>
          <a:p>
            <a:pPr>
              <a:buFont typeface="Wingdings" pitchFamily="2" charset="2"/>
              <a:buChar char="Ø"/>
            </a:pPr>
            <a:r>
              <a:rPr lang="fr-FR" dirty="0"/>
              <a:t>    Cholécystite d’origine septicémique.</a:t>
            </a:r>
          </a:p>
          <a:p>
            <a:pPr>
              <a:buFont typeface="Wingdings" pitchFamily="2" charset="2"/>
              <a:buChar char="Ø"/>
            </a:pPr>
            <a:r>
              <a:rPr lang="fr-FR" dirty="0"/>
              <a:t>    Cholécystite due à une obstruction tumorale intra ou extra </a:t>
            </a:r>
            <a:r>
              <a:rPr lang="fr-FR" dirty="0" err="1" smtClean="0"/>
              <a:t>luminale</a:t>
            </a:r>
            <a:r>
              <a:rPr lang="fr-FR" dirty="0"/>
              <a:t>.</a:t>
            </a:r>
          </a:p>
          <a:p>
            <a:pPr>
              <a:buFont typeface="Wingdings" pitchFamily="2" charset="2"/>
              <a:buChar char="Ø"/>
            </a:pPr>
            <a:r>
              <a:rPr lang="fr-FR" dirty="0"/>
              <a:t>    Cholécystite vasculaire primitive : Chez le diabétique </a:t>
            </a:r>
          </a:p>
          <a:p>
            <a:pPr>
              <a:buFont typeface="Wingdings" pitchFamily="2" charset="2"/>
              <a:buChar char="Ø"/>
            </a:pPr>
            <a:r>
              <a:rPr lang="fr-FR" dirty="0"/>
              <a:t>    Cholécystite d’origine enzymatique par reflux du suc pancréatique activé dans la vésicule </a:t>
            </a:r>
            <a:r>
              <a:rPr lang="fr-FR" dirty="0" smtClean="0"/>
              <a:t>biliaire</a:t>
            </a:r>
            <a:r>
              <a:rPr lang="fr-FR"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smtClean="0">
                <a:solidFill>
                  <a:srgbClr val="0070C0"/>
                </a:solidFill>
              </a:rPr>
              <a:t>III- Etude clinique </a:t>
            </a:r>
            <a:endParaRPr lang="fr-FR" sz="3600" b="1" dirty="0">
              <a:solidFill>
                <a:srgbClr val="0070C0"/>
              </a:solidFill>
            </a:endParaRPr>
          </a:p>
        </p:txBody>
      </p:sp>
      <p:sp>
        <p:nvSpPr>
          <p:cNvPr id="3" name="Espace réservé du contenu 2"/>
          <p:cNvSpPr>
            <a:spLocks noGrp="1"/>
          </p:cNvSpPr>
          <p:nvPr>
            <p:ph idx="1"/>
          </p:nvPr>
        </p:nvSpPr>
        <p:spPr>
          <a:xfrm>
            <a:off x="457200" y="1285860"/>
            <a:ext cx="8229600" cy="4840303"/>
          </a:xfrm>
        </p:spPr>
        <p:txBody>
          <a:bodyPr>
            <a:normAutofit fontScale="77500" lnSpcReduction="20000"/>
          </a:bodyPr>
          <a:lstStyle/>
          <a:p>
            <a:pPr>
              <a:buNone/>
            </a:pPr>
            <a:r>
              <a:rPr lang="fr-FR" b="1" dirty="0" smtClean="0"/>
              <a:t>1- </a:t>
            </a:r>
            <a:r>
              <a:rPr lang="fr-FR" b="1" u="sng" dirty="0" smtClean="0"/>
              <a:t>Sémiologie</a:t>
            </a:r>
          </a:p>
          <a:p>
            <a:pPr>
              <a:buFont typeface="Wingdings" pitchFamily="2" charset="2"/>
              <a:buChar char="Ø"/>
            </a:pPr>
            <a:endParaRPr lang="fr-FR" dirty="0" smtClean="0"/>
          </a:p>
          <a:p>
            <a:pPr>
              <a:buFont typeface="Wingdings" pitchFamily="2" charset="2"/>
              <a:buChar char="Ø"/>
            </a:pPr>
            <a:r>
              <a:rPr lang="fr-FR" dirty="0" smtClean="0"/>
              <a:t>La </a:t>
            </a:r>
            <a:r>
              <a:rPr lang="fr-FR" dirty="0"/>
              <a:t>douleur : la colique hépatique</a:t>
            </a:r>
          </a:p>
          <a:p>
            <a:pPr>
              <a:buNone/>
            </a:pPr>
            <a:r>
              <a:rPr lang="fr-FR" dirty="0"/>
              <a:t>Caractérisé par un début </a:t>
            </a:r>
            <a:r>
              <a:rPr lang="fr-FR" dirty="0">
                <a:solidFill>
                  <a:srgbClr val="FF0000"/>
                </a:solidFill>
              </a:rPr>
              <a:t>brutal</a:t>
            </a:r>
            <a:r>
              <a:rPr lang="fr-FR" dirty="0"/>
              <a:t>, elle est </a:t>
            </a:r>
            <a:r>
              <a:rPr lang="fr-FR" dirty="0">
                <a:solidFill>
                  <a:srgbClr val="FF0000"/>
                </a:solidFill>
              </a:rPr>
              <a:t>très intense</a:t>
            </a:r>
            <a:r>
              <a:rPr lang="fr-FR" dirty="0"/>
              <a:t>, </a:t>
            </a:r>
            <a:r>
              <a:rPr lang="fr-FR" dirty="0">
                <a:solidFill>
                  <a:srgbClr val="FF0000"/>
                </a:solidFill>
              </a:rPr>
              <a:t>violente,</a:t>
            </a:r>
            <a:r>
              <a:rPr lang="fr-FR" dirty="0"/>
              <a:t> évolue par </a:t>
            </a:r>
            <a:r>
              <a:rPr lang="fr-FR" dirty="0">
                <a:solidFill>
                  <a:srgbClr val="FF0000"/>
                </a:solidFill>
              </a:rPr>
              <a:t>paroxysme</a:t>
            </a:r>
            <a:r>
              <a:rPr lang="fr-FR" dirty="0"/>
              <a:t> entrecoupée de des périodes d’accalmie, elle </a:t>
            </a:r>
            <a:r>
              <a:rPr lang="fr-FR" dirty="0">
                <a:solidFill>
                  <a:srgbClr val="FF0000"/>
                </a:solidFill>
              </a:rPr>
              <a:t>inhibe l’inspiration profonde</a:t>
            </a:r>
            <a:r>
              <a:rPr lang="fr-FR" dirty="0"/>
              <a:t>.</a:t>
            </a:r>
          </a:p>
          <a:p>
            <a:pPr>
              <a:buNone/>
            </a:pPr>
            <a:r>
              <a:rPr lang="fr-FR" dirty="0"/>
              <a:t>Elle </a:t>
            </a:r>
            <a:r>
              <a:rPr lang="fr-FR" dirty="0">
                <a:solidFill>
                  <a:srgbClr val="FF0000"/>
                </a:solidFill>
              </a:rPr>
              <a:t>siège</a:t>
            </a:r>
            <a:r>
              <a:rPr lang="fr-FR" dirty="0"/>
              <a:t> au niveau de l’hypochondre droit </a:t>
            </a:r>
            <a:r>
              <a:rPr lang="fr-FR" dirty="0">
                <a:solidFill>
                  <a:srgbClr val="FF0000"/>
                </a:solidFill>
              </a:rPr>
              <a:t>irradiant</a:t>
            </a:r>
            <a:r>
              <a:rPr lang="fr-FR" dirty="0"/>
              <a:t> en postérieur vers la pointe de l’omoplate droite et en avant vers l’épaule droite réalisant la classique douleur en bretelle.</a:t>
            </a:r>
          </a:p>
          <a:p>
            <a:pPr>
              <a:buNone/>
            </a:pPr>
            <a:r>
              <a:rPr lang="fr-FR" dirty="0">
                <a:solidFill>
                  <a:srgbClr val="FF0000"/>
                </a:solidFill>
              </a:rPr>
              <a:t>Type</a:t>
            </a:r>
            <a:r>
              <a:rPr lang="fr-FR" dirty="0"/>
              <a:t> : torsion ou broiement de l’hypochondre droit.</a:t>
            </a:r>
          </a:p>
          <a:p>
            <a:pPr>
              <a:buNone/>
            </a:pPr>
            <a:r>
              <a:rPr lang="fr-FR" dirty="0">
                <a:solidFill>
                  <a:srgbClr val="FF0000"/>
                </a:solidFill>
              </a:rPr>
              <a:t>non soulagée par une position antalgique</a:t>
            </a:r>
            <a:r>
              <a:rPr lang="fr-FR" dirty="0"/>
              <a:t> particulière.</a:t>
            </a:r>
          </a:p>
          <a:p>
            <a:pPr>
              <a:buNone/>
            </a:pPr>
            <a:r>
              <a:rPr lang="fr-FR" dirty="0"/>
              <a:t>Aggravée par un </a:t>
            </a:r>
            <a:r>
              <a:rPr lang="fr-FR" dirty="0">
                <a:solidFill>
                  <a:srgbClr val="FF0000"/>
                </a:solidFill>
              </a:rPr>
              <a:t>repas gras</a:t>
            </a:r>
            <a:r>
              <a:rPr lang="fr-FR" dirty="0"/>
              <a:t>.</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Font typeface="Wingdings" pitchFamily="2" charset="2"/>
              <a:buChar char="Ø"/>
            </a:pPr>
            <a:r>
              <a:rPr lang="fr-FR" dirty="0" smtClean="0"/>
              <a:t> Facteurs déclenchant</a:t>
            </a:r>
            <a:r>
              <a:rPr lang="fr-FR" dirty="0"/>
              <a:t> :</a:t>
            </a:r>
          </a:p>
          <a:p>
            <a:pPr>
              <a:buNone/>
            </a:pPr>
            <a:r>
              <a:rPr lang="fr-FR" dirty="0"/>
              <a:t>Repas gras ou voyage. </a:t>
            </a:r>
          </a:p>
          <a:p>
            <a:pPr>
              <a:buNone/>
            </a:pPr>
            <a:r>
              <a:rPr lang="fr-FR" dirty="0"/>
              <a:t>Le malade est généralement immobile dans son lit contrairement à la colique néphrétique </a:t>
            </a:r>
          </a:p>
          <a:p>
            <a:pPr>
              <a:buNone/>
            </a:pPr>
            <a:r>
              <a:rPr lang="fr-FR"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Font typeface="Wingdings" pitchFamily="2" charset="2"/>
              <a:buChar char="Ø"/>
            </a:pPr>
            <a:r>
              <a:rPr lang="fr-FR" dirty="0" smtClean="0"/>
              <a:t> Antécédents : </a:t>
            </a:r>
          </a:p>
          <a:p>
            <a:pPr>
              <a:buNone/>
            </a:pPr>
            <a:r>
              <a:rPr lang="fr-FR" dirty="0" smtClean="0"/>
              <a:t>  - Notion de lithiase vésiculaire connue ou crise répétées de coliques hépatiques.</a:t>
            </a:r>
          </a:p>
          <a:p>
            <a:pPr>
              <a:buNone/>
            </a:pPr>
            <a:r>
              <a:rPr lang="fr-FR" dirty="0" smtClean="0"/>
              <a:t>  - Dyspepsie biliaire.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dirty="0" smtClean="0"/>
              <a:t> Signes accompagnateurs</a:t>
            </a:r>
            <a:r>
              <a:rPr lang="fr-FR" dirty="0"/>
              <a:t> : </a:t>
            </a:r>
            <a:endParaRPr lang="fr-FR" dirty="0" smtClean="0"/>
          </a:p>
          <a:p>
            <a:pPr marL="365125" indent="-365125">
              <a:buNone/>
              <a:tabLst>
                <a:tab pos="365125" algn="l"/>
              </a:tabLst>
            </a:pPr>
            <a:r>
              <a:rPr lang="fr-FR" dirty="0" smtClean="0"/>
              <a:t>   -  Nausées</a:t>
            </a:r>
            <a:r>
              <a:rPr lang="fr-FR" dirty="0"/>
              <a:t>, vomissement bilieux et parfois fièvre et ictère.</a:t>
            </a:r>
          </a:p>
          <a:p>
            <a:pPr>
              <a:buNone/>
            </a:pPr>
            <a:r>
              <a:rPr lang="fr-FR" dirty="0" smtClean="0"/>
              <a:t>   -  La </a:t>
            </a:r>
            <a:r>
              <a:rPr lang="fr-FR" dirty="0"/>
              <a:t>durée est variable de quelques heures</a:t>
            </a:r>
            <a:r>
              <a:rPr lang="fr-FR"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Font typeface="Wingdings" pitchFamily="2" charset="2"/>
              <a:buChar char="Ø"/>
            </a:pPr>
            <a:r>
              <a:rPr lang="fr-FR" dirty="0" smtClean="0"/>
              <a:t> Signes généraux :</a:t>
            </a:r>
          </a:p>
          <a:p>
            <a:pPr>
              <a:buNone/>
            </a:pPr>
            <a:r>
              <a:rPr lang="fr-FR" dirty="0" smtClean="0"/>
              <a:t>    Etat </a:t>
            </a:r>
            <a:r>
              <a:rPr lang="fr-FR" dirty="0"/>
              <a:t>général conservé, fièvre &gt;39°c, pouls rapide, langue saburrale.</a:t>
            </a:r>
          </a:p>
          <a:p>
            <a:pPr>
              <a:buNone/>
            </a:pPr>
            <a:r>
              <a:rPr lang="fr-FR"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226</Words>
  <Application>Microsoft Office PowerPoint</Application>
  <PresentationFormat>Affichage à l'écran (4:3)</PresentationFormat>
  <Paragraphs>90</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Cholécystite aigue</vt:lpstr>
      <vt:lpstr>I- Déf-Généralités:</vt:lpstr>
      <vt:lpstr>II- Etiologies : </vt:lpstr>
      <vt:lpstr>Diapositive 4</vt:lpstr>
      <vt:lpstr>III- Etude clinique </vt:lpstr>
      <vt:lpstr>Diapositive 6</vt:lpstr>
      <vt:lpstr>Diapositive 7</vt:lpstr>
      <vt:lpstr>Diapositive 8</vt:lpstr>
      <vt:lpstr>Diapositive 9</vt:lpstr>
      <vt:lpstr>2- Signes physiques :</vt:lpstr>
      <vt:lpstr> Palpation :</vt:lpstr>
      <vt:lpstr>IV- Biologie : </vt:lpstr>
      <vt:lpstr>V- Radiologie :</vt:lpstr>
      <vt:lpstr>Anatomie pathologique  </vt:lpstr>
      <vt:lpstr>VI- Diagnostic différenciel :</vt:lpstr>
      <vt:lpstr>VII- Evolution :</vt:lpstr>
      <vt:lpstr>VIII- Complications :</vt:lpstr>
      <vt:lpstr>IX- 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dc:creator>
  <cp:lastModifiedBy>HOME</cp:lastModifiedBy>
  <cp:revision>23</cp:revision>
  <dcterms:created xsi:type="dcterms:W3CDTF">2014-01-21T19:40:32Z</dcterms:created>
  <dcterms:modified xsi:type="dcterms:W3CDTF">2014-12-11T18:52:26Z</dcterms:modified>
</cp:coreProperties>
</file>