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7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65837F-FBEE-4EAE-A404-30E36F760BA9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7B401E-7F66-4915-BDB8-3CCF15B78C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15370" cy="1428760"/>
          </a:xfrm>
        </p:spPr>
        <p:txBody>
          <a:bodyPr>
            <a:normAutofit/>
          </a:bodyPr>
          <a:lstStyle/>
          <a:p>
            <a:r>
              <a:rPr lang="fr-FR" sz="1600" dirty="0" smtClean="0"/>
              <a:t>Rhumatologie cours </a:t>
            </a:r>
            <a:r>
              <a:rPr lang="fr-FR" sz="1600" smtClean="0"/>
              <a:t>n </a:t>
            </a:r>
            <a:r>
              <a:rPr lang="fr-FR" sz="1600" smtClean="0"/>
              <a:t>2    </a:t>
            </a:r>
            <a:r>
              <a:rPr lang="fr-FR" sz="3600" dirty="0" smtClean="0"/>
              <a:t>SPONDYLARTHRITE ANKYLOSANTE 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3857628"/>
            <a:ext cx="7772400" cy="1414466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PR.N.BOUDERSA-MEGHRAOUI</a:t>
            </a:r>
          </a:p>
          <a:p>
            <a:r>
              <a:rPr lang="fr-FR" sz="2400" b="1" dirty="0" smtClean="0"/>
              <a:t>CHEF DE  SERVICE  DE  RHUMATOLOGIE.  CHU.CONSTANTINE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E. syndrome extra-articulaire :</a:t>
            </a:r>
          </a:p>
          <a:p>
            <a:pPr>
              <a:buNone/>
            </a:pPr>
            <a:r>
              <a:rPr lang="fr-FR" dirty="0" smtClean="0"/>
              <a:t>    - </a:t>
            </a:r>
            <a:r>
              <a:rPr lang="fr-FR" dirty="0" err="1" smtClean="0"/>
              <a:t>uveite</a:t>
            </a:r>
            <a:r>
              <a:rPr lang="fr-FR" dirty="0" smtClean="0"/>
              <a:t> antérieure 10%</a:t>
            </a:r>
          </a:p>
          <a:p>
            <a:pPr>
              <a:buNone/>
            </a:pPr>
            <a:r>
              <a:rPr lang="fr-FR" dirty="0" smtClean="0"/>
              <a:t>    - atteinte intestinale infra clinique</a:t>
            </a:r>
          </a:p>
          <a:p>
            <a:pPr>
              <a:buNone/>
            </a:pPr>
            <a:r>
              <a:rPr lang="fr-FR" dirty="0" smtClean="0"/>
              <a:t>    - </a:t>
            </a:r>
            <a:r>
              <a:rPr lang="fr-FR" dirty="0" err="1" smtClean="0"/>
              <a:t>sd</a:t>
            </a:r>
            <a:r>
              <a:rPr lang="fr-FR" dirty="0" smtClean="0"/>
              <a:t> respiratoire restrictif, fibrose pulmonaire apicale, </a:t>
            </a:r>
          </a:p>
          <a:p>
            <a:pPr>
              <a:buNone/>
            </a:pPr>
            <a:r>
              <a:rPr lang="fr-FR" dirty="0" smtClean="0"/>
              <a:t>     - troubles de la conduction, IA</a:t>
            </a:r>
          </a:p>
          <a:p>
            <a:pPr>
              <a:buNone/>
            </a:pPr>
            <a:r>
              <a:rPr lang="fr-FR" dirty="0" smtClean="0"/>
              <a:t>     - néphropathie, amylose</a:t>
            </a:r>
          </a:p>
          <a:p>
            <a:pPr>
              <a:buNone/>
            </a:pPr>
            <a:r>
              <a:rPr lang="fr-FR" dirty="0" smtClean="0"/>
              <a:t>     - </a:t>
            </a:r>
            <a:r>
              <a:rPr lang="fr-FR" dirty="0" err="1" smtClean="0"/>
              <a:t>sd</a:t>
            </a:r>
            <a:r>
              <a:rPr lang="fr-FR" dirty="0" smtClean="0"/>
              <a:t> queue de cheval</a:t>
            </a:r>
          </a:p>
          <a:p>
            <a:pPr>
              <a:buNone/>
            </a:pPr>
            <a:r>
              <a:rPr lang="fr-FR" dirty="0" smtClean="0"/>
              <a:t>     - fibrose </a:t>
            </a:r>
            <a:r>
              <a:rPr lang="fr-FR" dirty="0" err="1" smtClean="0"/>
              <a:t>rétropéritonéale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5/ DIAGNOSTIC DIFFERENTIEL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- arthrite réactionnelle</a:t>
            </a:r>
          </a:p>
          <a:p>
            <a:pPr>
              <a:buNone/>
            </a:pPr>
            <a:r>
              <a:rPr lang="fr-FR" dirty="0" smtClean="0"/>
              <a:t>    - rhumatisme psoriasique</a:t>
            </a:r>
          </a:p>
          <a:p>
            <a:pPr>
              <a:buNone/>
            </a:pPr>
            <a:r>
              <a:rPr lang="fr-FR" dirty="0" smtClean="0"/>
              <a:t>    - syndrome SAPHO (synovite </a:t>
            </a:r>
            <a:r>
              <a:rPr lang="fr-FR" dirty="0" err="1" smtClean="0"/>
              <a:t>acnée</a:t>
            </a:r>
            <a:r>
              <a:rPr lang="fr-FR" dirty="0" smtClean="0"/>
              <a:t> </a:t>
            </a:r>
            <a:r>
              <a:rPr lang="fr-FR" dirty="0" err="1" smtClean="0"/>
              <a:t>pustulose</a:t>
            </a:r>
            <a:r>
              <a:rPr lang="fr-FR" dirty="0" smtClean="0"/>
              <a:t> hyperostose ostéite)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7/ TRAITEMENT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- AINS</a:t>
            </a:r>
          </a:p>
          <a:p>
            <a:pPr>
              <a:buNone/>
            </a:pPr>
            <a:r>
              <a:rPr lang="fr-FR" dirty="0" smtClean="0"/>
              <a:t>  - SZP</a:t>
            </a:r>
          </a:p>
          <a:p>
            <a:pPr>
              <a:buNone/>
            </a:pPr>
            <a:r>
              <a:rPr lang="fr-FR" dirty="0" smtClean="0"/>
              <a:t>  - MTX</a:t>
            </a:r>
          </a:p>
          <a:p>
            <a:pPr>
              <a:buNone/>
            </a:pPr>
            <a:r>
              <a:rPr lang="fr-FR" dirty="0" smtClean="0"/>
              <a:t>  - ANTI- TNF a</a:t>
            </a:r>
          </a:p>
          <a:p>
            <a:pPr>
              <a:buNone/>
            </a:pPr>
            <a:r>
              <a:rPr lang="fr-FR" dirty="0" smtClean="0"/>
              <a:t>  - </a:t>
            </a:r>
            <a:r>
              <a:rPr lang="fr-FR" dirty="0" err="1" smtClean="0"/>
              <a:t>reéducation</a:t>
            </a:r>
            <a:r>
              <a:rPr lang="fr-FR" dirty="0" smtClean="0"/>
              <a:t> fonctionnelle</a:t>
            </a:r>
          </a:p>
          <a:p>
            <a:pPr>
              <a:buNone/>
            </a:pPr>
            <a:r>
              <a:rPr lang="fr-FR" dirty="0" smtClean="0"/>
              <a:t>  - chirurgie prothétique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1. DEFINITION</a:t>
            </a:r>
          </a:p>
          <a:p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     </a:t>
            </a:r>
            <a:r>
              <a:rPr lang="fr-FR" sz="2400" b="1" dirty="0" smtClean="0"/>
              <a:t>-</a:t>
            </a:r>
            <a:r>
              <a:rPr lang="fr-FR" sz="2400" b="1" dirty="0" err="1" smtClean="0"/>
              <a:t>SpArthropathies</a:t>
            </a:r>
            <a:r>
              <a:rPr lang="fr-FR" sz="2400" b="1" dirty="0" smtClean="0"/>
              <a:t> : groupe de maladies inflammatoires</a:t>
            </a:r>
          </a:p>
          <a:p>
            <a:pPr>
              <a:buNone/>
            </a:pPr>
            <a:r>
              <a:rPr lang="fr-FR" sz="2400" b="1" dirty="0" smtClean="0"/>
              <a:t>       - HLA B27 : 90%</a:t>
            </a:r>
          </a:p>
          <a:p>
            <a:pPr>
              <a:buNone/>
            </a:pPr>
            <a:r>
              <a:rPr lang="fr-FR" sz="2400" b="1" dirty="0" smtClean="0"/>
              <a:t>       - rhumatisme inflammatoire  de la colonne  vertébrale et du pelvis</a:t>
            </a:r>
          </a:p>
          <a:p>
            <a:pPr>
              <a:buNone/>
            </a:pPr>
            <a:r>
              <a:rPr lang="fr-FR" sz="2400" b="1" dirty="0" smtClean="0"/>
              <a:t>        - Evolution ankylosante  en majorité.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2/ EPIDEMIOLOGIE:</a:t>
            </a:r>
          </a:p>
          <a:p>
            <a:r>
              <a:rPr lang="fr-FR" dirty="0" smtClean="0"/>
              <a:t>    - fréquence : 1/1000 ou 2000 H</a:t>
            </a:r>
          </a:p>
          <a:p>
            <a:r>
              <a:rPr lang="fr-FR" dirty="0" smtClean="0"/>
              <a:t>    - âge : 3eme décennie</a:t>
            </a:r>
          </a:p>
          <a:p>
            <a:r>
              <a:rPr lang="fr-FR" dirty="0" smtClean="0"/>
              <a:t>               tout âge</a:t>
            </a:r>
          </a:p>
          <a:p>
            <a:r>
              <a:rPr lang="fr-FR" dirty="0" smtClean="0"/>
              <a:t>               début juvénile</a:t>
            </a:r>
          </a:p>
          <a:p>
            <a:r>
              <a:rPr lang="fr-FR" dirty="0" smtClean="0"/>
              <a:t>    - sexe : H 3/1</a:t>
            </a:r>
          </a:p>
          <a:p>
            <a:r>
              <a:rPr lang="fr-FR" dirty="0" smtClean="0"/>
              <a:t>    - formes familiales : 	10%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3/ ETHIOPATHOGENIE :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- terrain HLA 27</a:t>
            </a:r>
          </a:p>
          <a:p>
            <a:pPr>
              <a:buNone/>
            </a:pPr>
            <a:r>
              <a:rPr lang="fr-FR" dirty="0" smtClean="0"/>
              <a:t>  - réponse immunitaire inadaptée</a:t>
            </a:r>
          </a:p>
          <a:p>
            <a:pPr>
              <a:buNone/>
            </a:pPr>
            <a:r>
              <a:rPr lang="fr-FR" dirty="0" smtClean="0"/>
              <a:t>  - </a:t>
            </a:r>
            <a:r>
              <a:rPr lang="fr-FR" dirty="0" err="1" smtClean="0"/>
              <a:t>enthésopathie</a:t>
            </a:r>
            <a:r>
              <a:rPr lang="fr-FR" dirty="0" smtClean="0"/>
              <a:t> inflammatoire</a:t>
            </a:r>
          </a:p>
          <a:p>
            <a:pPr>
              <a:buNone/>
            </a:pPr>
            <a:r>
              <a:rPr lang="fr-FR" dirty="0" smtClean="0"/>
              <a:t>  - ossification et ankylose</a:t>
            </a:r>
          </a:p>
          <a:p>
            <a:pPr>
              <a:buNone/>
            </a:pPr>
            <a:r>
              <a:rPr lang="fr-FR" dirty="0" smtClean="0"/>
              <a:t>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4/ CLINIQUE </a:t>
            </a:r>
          </a:p>
          <a:p>
            <a:endParaRPr lang="fr-FR" dirty="0" smtClean="0"/>
          </a:p>
          <a:p>
            <a:r>
              <a:rPr lang="fr-FR" dirty="0" smtClean="0"/>
              <a:t>  -syndrome pelvien</a:t>
            </a:r>
          </a:p>
          <a:p>
            <a:r>
              <a:rPr lang="fr-FR" dirty="0" smtClean="0"/>
              <a:t>  - syndrome rachidien</a:t>
            </a:r>
          </a:p>
          <a:p>
            <a:r>
              <a:rPr lang="fr-FR" dirty="0" smtClean="0"/>
              <a:t>  - syndrome articulaire périphérique</a:t>
            </a:r>
          </a:p>
          <a:p>
            <a:r>
              <a:rPr lang="fr-FR" dirty="0" smtClean="0"/>
              <a:t>  - syndrome </a:t>
            </a:r>
            <a:r>
              <a:rPr lang="fr-FR" dirty="0" err="1" smtClean="0"/>
              <a:t>enthésique</a:t>
            </a:r>
            <a:endParaRPr lang="fr-FR" dirty="0" smtClean="0"/>
          </a:p>
          <a:p>
            <a:r>
              <a:rPr lang="fr-FR" dirty="0" smtClean="0"/>
              <a:t>  - syndrome extra-articulaire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A. syndrome pelvien :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lombofessalgies</a:t>
            </a:r>
            <a:r>
              <a:rPr lang="fr-FR" dirty="0" smtClean="0"/>
              <a:t> : </a:t>
            </a:r>
            <a:r>
              <a:rPr lang="fr-FR" dirty="0" err="1" smtClean="0"/>
              <a:t>inflam;à</a:t>
            </a:r>
            <a:r>
              <a:rPr lang="fr-FR" dirty="0" smtClean="0"/>
              <a:t> bascule</a:t>
            </a:r>
          </a:p>
          <a:p>
            <a:pPr>
              <a:buNone/>
            </a:pPr>
            <a:r>
              <a:rPr lang="fr-FR" dirty="0" smtClean="0"/>
              <a:t>     sacro-</a:t>
            </a:r>
            <a:r>
              <a:rPr lang="fr-FR" dirty="0" err="1" smtClean="0"/>
              <a:t>iliite</a:t>
            </a:r>
            <a:r>
              <a:rPr lang="fr-FR" dirty="0" smtClean="0"/>
              <a:t> : stade 1, 2,3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B. </a:t>
            </a:r>
            <a:r>
              <a:rPr lang="fr-FR" dirty="0" err="1" smtClean="0"/>
              <a:t>sydrome</a:t>
            </a:r>
            <a:r>
              <a:rPr lang="fr-FR" dirty="0" smtClean="0"/>
              <a:t> rachidien: </a:t>
            </a:r>
          </a:p>
          <a:p>
            <a:pPr>
              <a:buNone/>
            </a:pPr>
            <a:r>
              <a:rPr lang="fr-FR" dirty="0" smtClean="0"/>
              <a:t>   - rachialgies inflammatoires</a:t>
            </a:r>
          </a:p>
          <a:p>
            <a:pPr>
              <a:buNone/>
            </a:pPr>
            <a:r>
              <a:rPr lang="fr-FR" dirty="0" smtClean="0"/>
              <a:t>   - évolution ascendante</a:t>
            </a:r>
          </a:p>
          <a:p>
            <a:pPr>
              <a:buNone/>
            </a:pPr>
            <a:r>
              <a:rPr lang="fr-FR" dirty="0" smtClean="0"/>
              <a:t>   - </a:t>
            </a:r>
            <a:r>
              <a:rPr lang="fr-FR" dirty="0" err="1" smtClean="0"/>
              <a:t>syndesmophytes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- spondylite de </a:t>
            </a:r>
            <a:r>
              <a:rPr lang="fr-FR" dirty="0" err="1" smtClean="0"/>
              <a:t>Romanus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- mise au carré des </a:t>
            </a:r>
            <a:r>
              <a:rPr lang="fr-FR" dirty="0" err="1" smtClean="0"/>
              <a:t>vertebres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- ostéoporose</a:t>
            </a:r>
          </a:p>
          <a:p>
            <a:pPr>
              <a:buNone/>
            </a:pP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C. Syndrome articulaire périphérique :</a:t>
            </a:r>
          </a:p>
          <a:p>
            <a:pPr>
              <a:buNone/>
            </a:pPr>
            <a:r>
              <a:rPr lang="fr-FR" dirty="0" smtClean="0"/>
              <a:t>     - </a:t>
            </a:r>
            <a:r>
              <a:rPr lang="fr-FR" dirty="0" err="1" smtClean="0"/>
              <a:t>oligoarthrite</a:t>
            </a:r>
            <a:r>
              <a:rPr lang="fr-FR" dirty="0" smtClean="0"/>
              <a:t>  </a:t>
            </a:r>
            <a:r>
              <a:rPr lang="fr-FR" dirty="0" err="1" smtClean="0"/>
              <a:t>asymetrique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  - </a:t>
            </a:r>
            <a:r>
              <a:rPr lang="fr-FR" dirty="0" err="1" smtClean="0"/>
              <a:t>coxite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- orteil en saucisse : MTP+IP+ID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D. syndrome </a:t>
            </a:r>
            <a:r>
              <a:rPr lang="fr-FR" dirty="0" err="1" smtClean="0"/>
              <a:t>enthésique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  - </a:t>
            </a:r>
            <a:r>
              <a:rPr lang="fr-FR" dirty="0" err="1" smtClean="0"/>
              <a:t>talalgies</a:t>
            </a:r>
            <a:r>
              <a:rPr lang="fr-FR" dirty="0" smtClean="0"/>
              <a:t> </a:t>
            </a:r>
            <a:r>
              <a:rPr lang="fr-FR" dirty="0" err="1" smtClean="0"/>
              <a:t>inf</a:t>
            </a:r>
            <a:r>
              <a:rPr lang="fr-FR" dirty="0" smtClean="0"/>
              <a:t>( </a:t>
            </a:r>
            <a:r>
              <a:rPr lang="fr-FR" dirty="0" err="1" smtClean="0"/>
              <a:t>aponévrosite</a:t>
            </a:r>
            <a:r>
              <a:rPr lang="fr-FR" dirty="0" smtClean="0"/>
              <a:t> plantaire)</a:t>
            </a:r>
          </a:p>
          <a:p>
            <a:pPr>
              <a:buNone/>
            </a:pPr>
            <a:r>
              <a:rPr lang="fr-FR" dirty="0" smtClean="0"/>
              <a:t>   - </a:t>
            </a:r>
            <a:r>
              <a:rPr lang="fr-FR" dirty="0" err="1" smtClean="0"/>
              <a:t>talalgies</a:t>
            </a:r>
            <a:r>
              <a:rPr lang="fr-FR" dirty="0" smtClean="0"/>
              <a:t> postérieures (tendon d’Achille</a:t>
            </a:r>
          </a:p>
          <a:p>
            <a:pPr>
              <a:buNone/>
            </a:pPr>
            <a:r>
              <a:rPr lang="fr-FR" dirty="0" smtClean="0"/>
              <a:t>   - paroi thoracique antérieure</a:t>
            </a:r>
          </a:p>
          <a:p>
            <a:pPr>
              <a:buNone/>
            </a:pPr>
            <a:r>
              <a:rPr lang="fr-FR" dirty="0" smtClean="0"/>
              <a:t>   - grand trochanter, tendon rotulien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</TotalTime>
  <Words>332</Words>
  <Application>Microsoft Office PowerPoint</Application>
  <PresentationFormat>Affichage à l'écran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Aspect</vt:lpstr>
      <vt:lpstr>Rhumatologie cours n 2    SPONDYLARTHRITE ANKYLOSANTE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Rhumatologie cours n2    SPONDYLARTHRITE ANKYLOSANTE </dc:title>
  <dc:creator>SWEET</dc:creator>
  <cp:lastModifiedBy>PC</cp:lastModifiedBy>
  <cp:revision>34</cp:revision>
  <dcterms:created xsi:type="dcterms:W3CDTF">2014-02-24T06:36:40Z</dcterms:created>
  <dcterms:modified xsi:type="dcterms:W3CDTF">2021-03-01T10:37:09Z</dcterms:modified>
</cp:coreProperties>
</file>