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2" r:id="rId4"/>
    <p:sldId id="272" r:id="rId5"/>
    <p:sldId id="274" r:id="rId6"/>
    <p:sldId id="263" r:id="rId7"/>
    <p:sldId id="265" r:id="rId8"/>
    <p:sldId id="267" r:id="rId9"/>
    <p:sldId id="268" r:id="rId10"/>
    <p:sldId id="275" r:id="rId11"/>
    <p:sldId id="276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6" y="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D716EE4-748E-4F2D-8A72-F8DADDA77243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64DAD2-6560-4224-A19E-8B459E3AE8BE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315200" cy="1776471"/>
          </a:xfrm>
        </p:spPr>
        <p:txBody>
          <a:bodyPr>
            <a:noAutofit/>
          </a:bodyPr>
          <a:lstStyle/>
          <a:p>
            <a:r>
              <a:rPr lang="fr-FR" sz="6600" dirty="0"/>
              <a:t>Syndrome du canal carpien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5166530"/>
            <a:ext cx="4449688" cy="114463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Docteur I. BENCHARIF</a:t>
            </a:r>
          </a:p>
          <a:p>
            <a:r>
              <a:rPr lang="fr-FR" dirty="0" smtClean="0"/>
              <a:t>Service de rhumatologie</a:t>
            </a:r>
          </a:p>
          <a:p>
            <a:r>
              <a:rPr lang="fr-FR" dirty="0" smtClean="0"/>
              <a:t>CHU de Constantine </a:t>
            </a:r>
            <a:r>
              <a:rPr lang="fr-FR" dirty="0" err="1" smtClean="0"/>
              <a:t>Benbadis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93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1154097"/>
          </a:xfrm>
        </p:spPr>
        <p:txBody>
          <a:bodyPr/>
          <a:lstStyle/>
          <a:p>
            <a:r>
              <a:rPr lang="fr-FR" dirty="0" smtClean="0"/>
              <a:t>Etiologies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7315200" cy="475252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fr-FR" b="1" u="sng" dirty="0"/>
              <a:t>Idiopathique 50 % </a:t>
            </a:r>
            <a:endParaRPr lang="fr-FR" dirty="0"/>
          </a:p>
          <a:p>
            <a:pPr marL="45720" indent="0">
              <a:buNone/>
            </a:pPr>
            <a:r>
              <a:rPr lang="fr-FR" b="1" u="sng" dirty="0"/>
              <a:t>Traumatique </a:t>
            </a:r>
            <a:endParaRPr lang="fr-FR" dirty="0"/>
          </a:p>
          <a:p>
            <a:r>
              <a:rPr lang="fr-FR" dirty="0"/>
              <a:t>cal vicieux, </a:t>
            </a:r>
          </a:p>
          <a:p>
            <a:r>
              <a:rPr lang="fr-FR" dirty="0"/>
              <a:t>séquelles de fractures du radius, </a:t>
            </a:r>
          </a:p>
          <a:p>
            <a:r>
              <a:rPr lang="fr-FR" dirty="0"/>
              <a:t>activités </a:t>
            </a:r>
            <a:r>
              <a:rPr lang="fr-FR" dirty="0" smtClean="0"/>
              <a:t>professionnelles: mouvements </a:t>
            </a:r>
            <a:r>
              <a:rPr lang="fr-FR" dirty="0"/>
              <a:t>répétés du poignet et des </a:t>
            </a:r>
            <a:r>
              <a:rPr lang="fr-FR" dirty="0" smtClean="0"/>
              <a:t>doigts,</a:t>
            </a:r>
            <a:r>
              <a:rPr lang="fr-FR" dirty="0"/>
              <a:t> Utilisation d'appareils </a:t>
            </a:r>
            <a:r>
              <a:rPr lang="fr-FR" dirty="0" smtClean="0"/>
              <a:t>vibrants</a:t>
            </a:r>
            <a:endParaRPr lang="fr-FR" dirty="0"/>
          </a:p>
          <a:p>
            <a:pPr marL="45720" indent="0">
              <a:buNone/>
            </a:pPr>
            <a:r>
              <a:rPr lang="fr-FR" b="1" u="sng" dirty="0"/>
              <a:t>Endocrinienne</a:t>
            </a:r>
            <a:r>
              <a:rPr lang="fr-FR" dirty="0"/>
              <a:t> </a:t>
            </a:r>
          </a:p>
          <a:p>
            <a:r>
              <a:rPr lang="fr-FR" dirty="0"/>
              <a:t>grossesse, hypothyroïdie, diabète</a:t>
            </a:r>
          </a:p>
          <a:p>
            <a:pPr marL="45720" indent="0">
              <a:buNone/>
            </a:pPr>
            <a:r>
              <a:rPr lang="fr-FR" b="1" u="sng" dirty="0"/>
              <a:t>Rhumatismale</a:t>
            </a:r>
            <a:r>
              <a:rPr lang="fr-FR" dirty="0"/>
              <a:t> </a:t>
            </a:r>
          </a:p>
          <a:p>
            <a:r>
              <a:rPr lang="fr-FR" dirty="0"/>
              <a:t>ténosynovite inflammatoire [ PR] </a:t>
            </a:r>
          </a:p>
          <a:p>
            <a:pPr marL="45720" indent="0">
              <a:buNone/>
            </a:pPr>
            <a:r>
              <a:rPr lang="fr-FR" b="1" u="sng" dirty="0"/>
              <a:t>Infectieuse </a:t>
            </a:r>
            <a:endParaRPr lang="fr-FR" dirty="0"/>
          </a:p>
          <a:p>
            <a:r>
              <a:rPr lang="fr-FR" dirty="0" smtClean="0"/>
              <a:t>tuberculose</a:t>
            </a:r>
            <a:endParaRPr lang="fr-FR" dirty="0"/>
          </a:p>
          <a:p>
            <a:pPr marL="45720" indent="0">
              <a:buNone/>
            </a:pPr>
            <a:r>
              <a:rPr lang="fr-FR" b="1" u="sng" dirty="0"/>
              <a:t>Arthrose, kyste synovial</a:t>
            </a:r>
            <a:endParaRPr lang="fr-FR" dirty="0"/>
          </a:p>
          <a:p>
            <a:pPr marL="45720" indent="0">
              <a:buNone/>
            </a:pPr>
            <a:r>
              <a:rPr lang="fr-FR" b="1" u="sng" dirty="0"/>
              <a:t>Dépôts </a:t>
            </a:r>
            <a:r>
              <a:rPr lang="fr-FR" b="1" u="sng" dirty="0" err="1"/>
              <a:t>intracanalaires</a:t>
            </a:r>
            <a:r>
              <a:rPr lang="fr-FR" b="1" u="sng" dirty="0"/>
              <a:t> de microcristaux </a:t>
            </a:r>
            <a:endParaRPr lang="fr-FR" dirty="0"/>
          </a:p>
          <a:p>
            <a:r>
              <a:rPr lang="fr-FR" dirty="0"/>
              <a:t>goutte, chondrocalcinose, apatite, amylose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94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315200" cy="1154097"/>
          </a:xfrm>
        </p:spPr>
        <p:txBody>
          <a:bodyPr/>
          <a:lstStyle/>
          <a:p>
            <a:r>
              <a:rPr lang="fr-FR" dirty="0" smtClean="0"/>
              <a:t>Diagnostic différentiel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20888"/>
            <a:ext cx="7315200" cy="3539527"/>
          </a:xfrm>
        </p:spPr>
        <p:txBody>
          <a:bodyPr/>
          <a:lstStyle/>
          <a:p>
            <a:r>
              <a:rPr lang="fr-FR" sz="3200" dirty="0"/>
              <a:t>Syndrome du canal de Guyon (nerf  cubital) </a:t>
            </a:r>
          </a:p>
          <a:p>
            <a:r>
              <a:rPr lang="fr-FR" sz="3200" dirty="0"/>
              <a:t>Atteinte du médian au coude</a:t>
            </a:r>
          </a:p>
          <a:p>
            <a:r>
              <a:rPr lang="fr-FR" sz="3200" dirty="0"/>
              <a:t>Radiculalgie C6</a:t>
            </a:r>
          </a:p>
          <a:p>
            <a:r>
              <a:rPr lang="fr-FR" sz="3200" dirty="0"/>
              <a:t>Atteinte </a:t>
            </a:r>
            <a:r>
              <a:rPr lang="fr-FR" sz="3200" dirty="0" err="1"/>
              <a:t>plexulaire</a:t>
            </a:r>
            <a:r>
              <a:rPr lang="fr-FR" sz="3200" dirty="0"/>
              <a:t> (défilé thoraco-brachial)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19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315200" cy="1154097"/>
          </a:xfrm>
        </p:spPr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7315200" cy="3539527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fr-FR" sz="9600" b="1" u="sng" dirty="0"/>
              <a:t>Le traitement médical </a:t>
            </a:r>
            <a:endParaRPr lang="fr-FR" sz="9600" dirty="0"/>
          </a:p>
          <a:p>
            <a:r>
              <a:rPr lang="fr-FR" sz="9600" dirty="0" smtClean="0"/>
              <a:t>  indiqué </a:t>
            </a:r>
            <a:r>
              <a:rPr lang="fr-FR" sz="9600" dirty="0"/>
              <a:t>dans les formes sensitives </a:t>
            </a:r>
            <a:r>
              <a:rPr lang="fr-FR" sz="9600" dirty="0" smtClean="0"/>
              <a:t>pures </a:t>
            </a:r>
            <a:endParaRPr lang="fr-FR" sz="9600" dirty="0"/>
          </a:p>
          <a:p>
            <a:r>
              <a:rPr lang="fr-FR" sz="9600" dirty="0" smtClean="0"/>
              <a:t>  port </a:t>
            </a:r>
            <a:r>
              <a:rPr lang="fr-FR" sz="9600" dirty="0"/>
              <a:t>nocturne d’une attelle de repos et une </a:t>
            </a:r>
            <a:r>
              <a:rPr lang="fr-FR" sz="9600" dirty="0" smtClean="0"/>
              <a:t>   injection </a:t>
            </a:r>
            <a:r>
              <a:rPr lang="fr-FR" sz="9600" dirty="0"/>
              <a:t>de corticoïdes dans le canal carpien </a:t>
            </a:r>
          </a:p>
          <a:p>
            <a:pPr marL="45720" indent="0">
              <a:buNone/>
            </a:pPr>
            <a:r>
              <a:rPr lang="fr-FR" sz="9600" b="1" u="sng" dirty="0"/>
              <a:t>Le traitement chirurgical</a:t>
            </a:r>
            <a:endParaRPr lang="fr-FR" sz="9600" dirty="0"/>
          </a:p>
          <a:p>
            <a:r>
              <a:rPr lang="fr-FR" sz="9600" dirty="0" smtClean="0"/>
              <a:t>  d’emblée </a:t>
            </a:r>
            <a:r>
              <a:rPr lang="fr-FR" sz="9600" dirty="0"/>
              <a:t>dans les formes déficitaires ou avec </a:t>
            </a:r>
            <a:r>
              <a:rPr lang="fr-FR" sz="9600" dirty="0" smtClean="0"/>
              <a:t> amyotrophie </a:t>
            </a:r>
            <a:r>
              <a:rPr lang="fr-FR" sz="9600" dirty="0"/>
              <a:t>et les formes </a:t>
            </a:r>
            <a:r>
              <a:rPr lang="fr-FR" sz="9600" dirty="0" smtClean="0"/>
              <a:t>compressives</a:t>
            </a:r>
            <a:endParaRPr lang="fr-FR" sz="9600" dirty="0"/>
          </a:p>
          <a:p>
            <a:r>
              <a:rPr lang="fr-FR" sz="9600" dirty="0" smtClean="0"/>
              <a:t>  </a:t>
            </a:r>
            <a:r>
              <a:rPr lang="fr-FR" sz="9600" dirty="0" err="1" smtClean="0"/>
              <a:t>Neurolyse</a:t>
            </a:r>
            <a:r>
              <a:rPr lang="fr-FR" sz="9600" dirty="0" smtClean="0"/>
              <a:t> </a:t>
            </a:r>
            <a:r>
              <a:rPr lang="fr-FR" sz="9600" dirty="0"/>
              <a:t>du nerf médian après section du </a:t>
            </a:r>
            <a:r>
              <a:rPr lang="fr-FR" sz="9600" dirty="0" smtClean="0"/>
              <a:t> ligament </a:t>
            </a:r>
            <a:r>
              <a:rPr lang="fr-FR" sz="9600" dirty="0"/>
              <a:t>annulaire antérieur du </a:t>
            </a:r>
            <a:r>
              <a:rPr lang="fr-FR" sz="9600" dirty="0" smtClean="0"/>
              <a:t>carpe </a:t>
            </a:r>
            <a:endParaRPr lang="fr-FR" sz="9600" dirty="0"/>
          </a:p>
          <a:p>
            <a:r>
              <a:rPr lang="fr-FR" sz="9600" dirty="0" smtClean="0"/>
              <a:t> </a:t>
            </a:r>
            <a:r>
              <a:rPr lang="fr-FR" sz="9600" dirty="0" err="1" smtClean="0"/>
              <a:t>Anatomopath</a:t>
            </a:r>
            <a:endParaRPr lang="fr-FR" sz="9600" dirty="0"/>
          </a:p>
          <a:p>
            <a:pPr marL="45720" indent="0">
              <a:buNone/>
            </a:pPr>
            <a:r>
              <a:rPr lang="fr-FR" sz="9600" dirty="0"/>
              <a:t> </a:t>
            </a:r>
            <a:r>
              <a:rPr lang="fr-FR" sz="9600" b="1" u="sng" dirty="0"/>
              <a:t>Le traitement prophylactique </a:t>
            </a:r>
            <a:endParaRPr lang="fr-FR" sz="9600" dirty="0"/>
          </a:p>
          <a:p>
            <a:r>
              <a:rPr lang="fr-FR" sz="9600" dirty="0" smtClean="0"/>
              <a:t> attelle </a:t>
            </a:r>
            <a:r>
              <a:rPr lang="fr-FR" sz="9600" dirty="0"/>
              <a:t>de fonction, aménagement de poste</a:t>
            </a:r>
          </a:p>
          <a:p>
            <a:r>
              <a:rPr lang="fr-FR" sz="9600" dirty="0" smtClean="0"/>
              <a:t> en </a:t>
            </a:r>
            <a:r>
              <a:rPr lang="fr-FR" sz="9600" dirty="0"/>
              <a:t>cas d’activité professionnelle favorisante</a:t>
            </a:r>
          </a:p>
          <a:p>
            <a:pPr marL="45720" indent="0">
              <a:buNone/>
            </a:pPr>
            <a:r>
              <a:rPr lang="fr-FR" sz="9600" b="1" u="sng" dirty="0"/>
              <a:t>Le traitement étiologique </a:t>
            </a:r>
            <a:endParaRPr lang="fr-FR" sz="9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39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315200" cy="1154097"/>
          </a:xfrm>
        </p:spPr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564904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fr-FR" sz="2800" b="1" dirty="0"/>
          </a:p>
          <a:p>
            <a:pPr marL="45720" indent="0">
              <a:buNone/>
            </a:pPr>
            <a:r>
              <a:rPr lang="fr-FR" sz="2800" dirty="0"/>
              <a:t>Le syndrome du canal carpien est l’ensemble des </a:t>
            </a:r>
            <a:r>
              <a:rPr lang="fr-FR" sz="2800" b="1" dirty="0" smtClean="0"/>
              <a:t>symptômes </a:t>
            </a:r>
            <a:r>
              <a:rPr lang="fr-FR" sz="2800" dirty="0" smtClean="0"/>
              <a:t>secondaires </a:t>
            </a:r>
            <a:r>
              <a:rPr lang="fr-FR" sz="2800" dirty="0"/>
              <a:t>à la </a:t>
            </a:r>
            <a:r>
              <a:rPr lang="fr-FR" sz="2800" b="1" dirty="0"/>
              <a:t>compression </a:t>
            </a:r>
            <a:r>
              <a:rPr lang="fr-FR" sz="2800" dirty="0"/>
              <a:t>ou à</a:t>
            </a:r>
            <a:r>
              <a:rPr lang="fr-FR" sz="2800" b="1" dirty="0"/>
              <a:t> l’irritation </a:t>
            </a:r>
            <a:r>
              <a:rPr lang="fr-FR" sz="2800" dirty="0"/>
              <a:t>du </a:t>
            </a:r>
            <a:r>
              <a:rPr lang="fr-FR" sz="2800" u="sng" dirty="0"/>
              <a:t>nerf </a:t>
            </a:r>
            <a:r>
              <a:rPr lang="fr-FR" sz="2800" u="sng" dirty="0" smtClean="0"/>
              <a:t>médian </a:t>
            </a:r>
            <a:r>
              <a:rPr lang="fr-FR" sz="2800" dirty="0" smtClean="0"/>
              <a:t>dans </a:t>
            </a:r>
            <a:r>
              <a:rPr lang="fr-FR" sz="2800" dirty="0"/>
              <a:t>le canal situé à la face antérieure du </a:t>
            </a:r>
            <a:r>
              <a:rPr lang="fr-FR" sz="2800" dirty="0" smtClean="0"/>
              <a:t>carpe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8502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315200" cy="1154097"/>
          </a:xfrm>
        </p:spPr>
        <p:txBody>
          <a:bodyPr/>
          <a:lstStyle/>
          <a:p>
            <a:r>
              <a:rPr lang="fr-FR" dirty="0" smtClean="0"/>
              <a:t>Anatomie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2087463"/>
            <a:ext cx="4176712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900" dirty="0"/>
              <a:t>huit os du carpe</a:t>
            </a:r>
          </a:p>
          <a:p>
            <a:endParaRPr lang="fr-FR" sz="1900" dirty="0"/>
          </a:p>
          <a:p>
            <a:r>
              <a:rPr lang="fr-FR" sz="1900" dirty="0"/>
              <a:t>ligament annulaire antérieur s'étendant sur environ 3,5 cm à partir du pli palmaire distal du poignet. </a:t>
            </a:r>
          </a:p>
          <a:p>
            <a:endParaRPr lang="fr-FR" sz="1900" dirty="0"/>
          </a:p>
          <a:p>
            <a:r>
              <a:rPr lang="fr-FR" sz="1900" dirty="0"/>
              <a:t>neuf tendons fléchisseurs et le nerf médian.</a:t>
            </a:r>
          </a:p>
          <a:p>
            <a:endParaRPr lang="fr-FR" sz="1900" dirty="0"/>
          </a:p>
          <a:p>
            <a:r>
              <a:rPr lang="fr-FR" sz="1900" dirty="0"/>
              <a:t> Le nerf est situé en avant du fléchisseur superficiel de l'index et sur le versant radial de celui du médius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248" y="2636912"/>
            <a:ext cx="38100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32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51372"/>
            <a:ext cx="4048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25137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 Le nerf médian= nerf </a:t>
            </a:r>
            <a:r>
              <a:rPr lang="fr-FR" b="1" dirty="0"/>
              <a:t>mixte </a:t>
            </a:r>
            <a:endParaRPr lang="fr-FR" b="1" dirty="0" smtClean="0"/>
          </a:p>
          <a:p>
            <a:endParaRPr lang="fr-FR" dirty="0"/>
          </a:p>
          <a:p>
            <a:r>
              <a:rPr lang="fr-FR" b="1" u="sng" dirty="0"/>
              <a:t>Sensibilité :</a:t>
            </a:r>
            <a:r>
              <a:rPr lang="fr-FR" dirty="0"/>
              <a:t>  </a:t>
            </a:r>
          </a:p>
          <a:p>
            <a:r>
              <a:rPr lang="fr-FR" dirty="0"/>
              <a:t>face palmaire des 3 premiers doigts , </a:t>
            </a:r>
          </a:p>
          <a:p>
            <a:r>
              <a:rPr lang="fr-FR" dirty="0"/>
              <a:t>la moitié radiale de l’annulaire, </a:t>
            </a:r>
          </a:p>
          <a:p>
            <a:r>
              <a:rPr lang="fr-FR" dirty="0"/>
              <a:t>face dorsale des 2</a:t>
            </a:r>
            <a:r>
              <a:rPr lang="fr-FR" baseline="30000" dirty="0"/>
              <a:t>ème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  phalanges de l’index</a:t>
            </a:r>
          </a:p>
          <a:p>
            <a:r>
              <a:rPr lang="fr-FR" dirty="0"/>
              <a:t>du majeur et de la moitié radiale de l’annulaire, </a:t>
            </a:r>
            <a:endParaRPr lang="fr-FR" dirty="0" smtClean="0"/>
          </a:p>
          <a:p>
            <a:endParaRPr lang="fr-FR" dirty="0"/>
          </a:p>
          <a:p>
            <a:r>
              <a:rPr lang="fr-FR" b="1" u="sng" dirty="0"/>
              <a:t>Motricité </a:t>
            </a:r>
            <a:endParaRPr lang="fr-FR" dirty="0"/>
          </a:p>
          <a:p>
            <a:r>
              <a:rPr lang="fr-FR" dirty="0"/>
              <a:t>muscles de l’éminence thénar (court abducteur, faisceau superficiel du court fléchisseur et opposant du pouce) </a:t>
            </a:r>
          </a:p>
          <a:p>
            <a:r>
              <a:rPr lang="fr-FR" dirty="0"/>
              <a:t> 2 </a:t>
            </a:r>
            <a:r>
              <a:rPr lang="fr-FR" dirty="0" err="1"/>
              <a:t>lombricaux</a:t>
            </a:r>
            <a:r>
              <a:rPr lang="fr-FR" dirty="0"/>
              <a:t> externes.</a:t>
            </a:r>
          </a:p>
        </p:txBody>
      </p:sp>
    </p:spTree>
    <p:extLst>
      <p:ext uri="{BB962C8B-B14F-4D97-AF65-F5344CB8AC3E}">
        <p14:creationId xmlns:p14="http://schemas.microsoft.com/office/powerpoint/2010/main" val="26336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6847656" cy="1154097"/>
          </a:xfrm>
        </p:spPr>
        <p:txBody>
          <a:bodyPr>
            <a:normAutofit/>
          </a:bodyPr>
          <a:lstStyle/>
          <a:p>
            <a:r>
              <a:rPr lang="fr-FR" sz="5400" dirty="0" smtClean="0"/>
              <a:t>Epidémiologie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04864"/>
            <a:ext cx="7315200" cy="3539527"/>
          </a:xfrm>
        </p:spPr>
        <p:txBody>
          <a:bodyPr>
            <a:normAutofit fontScale="92500"/>
          </a:bodyPr>
          <a:lstStyle/>
          <a:p>
            <a:r>
              <a:rPr lang="fr-FR" sz="3200" dirty="0"/>
              <a:t>Plus fréquent des syndromes </a:t>
            </a:r>
            <a:r>
              <a:rPr lang="fr-FR" sz="3200" dirty="0" err="1" smtClean="0"/>
              <a:t>canalaires</a:t>
            </a:r>
            <a:r>
              <a:rPr lang="fr-FR" sz="3200" dirty="0" smtClean="0"/>
              <a:t> </a:t>
            </a:r>
            <a:endParaRPr lang="fr-FR" sz="3200" dirty="0"/>
          </a:p>
          <a:p>
            <a:r>
              <a:rPr lang="fr-FR" sz="3200" dirty="0"/>
              <a:t>3 fois sur 4 chez la femme (post-ménopause, fin </a:t>
            </a:r>
            <a:r>
              <a:rPr lang="fr-FR" sz="3200" dirty="0" smtClean="0"/>
              <a:t>de grossesse) </a:t>
            </a:r>
            <a:endParaRPr lang="fr-FR" sz="3200" dirty="0"/>
          </a:p>
          <a:p>
            <a:r>
              <a:rPr lang="fr-FR" sz="3200" dirty="0"/>
              <a:t>bilatéral dans 50 % des </a:t>
            </a:r>
            <a:r>
              <a:rPr lang="fr-FR" sz="3200" dirty="0" smtClean="0"/>
              <a:t>cas</a:t>
            </a:r>
            <a:endParaRPr lang="fr-FR" sz="3200" dirty="0"/>
          </a:p>
          <a:p>
            <a:r>
              <a:rPr lang="fr-FR" sz="3200" dirty="0"/>
              <a:t>il prédomine du côté dominant</a:t>
            </a:r>
          </a:p>
          <a:p>
            <a:r>
              <a:rPr lang="fr-FR" sz="3200" dirty="0"/>
              <a:t>maladie </a:t>
            </a:r>
            <a:r>
              <a:rPr lang="fr-FR" sz="3200" dirty="0" smtClean="0"/>
              <a:t>professionnelle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65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315200" cy="1154097"/>
          </a:xfrm>
        </p:spPr>
        <p:txBody>
          <a:bodyPr/>
          <a:lstStyle/>
          <a:p>
            <a:r>
              <a:rPr lang="fr-FR" dirty="0" smtClean="0"/>
              <a:t>Signes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8965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fr-FR" sz="2200" b="1" u="sng" dirty="0"/>
              <a:t>La forme </a:t>
            </a:r>
            <a:r>
              <a:rPr lang="fr-FR" sz="2200" b="1" u="sng" dirty="0" smtClean="0"/>
              <a:t>typique</a:t>
            </a:r>
            <a:r>
              <a:rPr lang="fr-FR" sz="2200" b="1" dirty="0" smtClean="0"/>
              <a:t>: </a:t>
            </a:r>
            <a:endParaRPr lang="fr-FR" sz="2200" dirty="0"/>
          </a:p>
          <a:p>
            <a:r>
              <a:rPr lang="fr-FR" sz="2200" dirty="0"/>
              <a:t>d’installation progressive, la plus fréquente</a:t>
            </a:r>
          </a:p>
          <a:p>
            <a:r>
              <a:rPr lang="fr-FR" sz="2200" u="sng" dirty="0" err="1"/>
              <a:t>Acroparesthésies</a:t>
            </a:r>
            <a:r>
              <a:rPr lang="fr-FR" sz="2200" dirty="0"/>
              <a:t> dans le territoire du médian</a:t>
            </a:r>
          </a:p>
          <a:p>
            <a:r>
              <a:rPr lang="fr-FR" sz="2200" dirty="0"/>
              <a:t>Fourmillement, picotement, engourdissement, décharges  </a:t>
            </a:r>
            <a:r>
              <a:rPr lang="fr-FR" sz="2200" dirty="0" smtClean="0"/>
              <a:t>irradiant </a:t>
            </a:r>
            <a:r>
              <a:rPr lang="fr-FR" sz="2200" dirty="0"/>
              <a:t>à l’avant-bras</a:t>
            </a:r>
          </a:p>
          <a:p>
            <a:r>
              <a:rPr lang="fr-FR" sz="2200" dirty="0"/>
              <a:t>nocturne, au réveil, activités </a:t>
            </a:r>
            <a:r>
              <a:rPr lang="fr-FR" sz="2200" dirty="0" smtClean="0"/>
              <a:t>manuelles</a:t>
            </a:r>
            <a:endParaRPr lang="fr-FR" sz="2200" dirty="0"/>
          </a:p>
          <a:p>
            <a:r>
              <a:rPr lang="fr-FR" sz="2200" dirty="0"/>
              <a:t>Disparition : secouer la </a:t>
            </a:r>
            <a:r>
              <a:rPr lang="fr-FR" sz="2200" dirty="0" smtClean="0"/>
              <a:t>main, </a:t>
            </a:r>
            <a:r>
              <a:rPr lang="fr-FR" sz="2200" dirty="0"/>
              <a:t>l’eau chaude </a:t>
            </a:r>
          </a:p>
          <a:p>
            <a:r>
              <a:rPr lang="fr-FR" sz="2200" dirty="0"/>
              <a:t>Des manœuvres les reproduisent : </a:t>
            </a:r>
          </a:p>
          <a:p>
            <a:pPr marL="45720" indent="0">
              <a:buNone/>
            </a:pPr>
            <a:r>
              <a:rPr lang="fr-FR" sz="2200" dirty="0"/>
              <a:t>percussion de la face antérieure du poignet (</a:t>
            </a:r>
            <a:r>
              <a:rPr lang="fr-FR" sz="2200" b="1" dirty="0" err="1"/>
              <a:t>Tinel</a:t>
            </a:r>
            <a:r>
              <a:rPr lang="fr-FR" sz="2200" b="1" dirty="0"/>
              <a:t>)</a:t>
            </a:r>
            <a:r>
              <a:rPr lang="fr-FR" sz="2200" dirty="0"/>
              <a:t> </a:t>
            </a:r>
          </a:p>
          <a:p>
            <a:pPr marL="45720" indent="0">
              <a:buNone/>
            </a:pPr>
            <a:r>
              <a:rPr lang="fr-FR" sz="2200" dirty="0"/>
              <a:t>flexion forcée du poignet pendant une minute </a:t>
            </a:r>
            <a:r>
              <a:rPr lang="fr-FR" sz="2200" b="1" dirty="0"/>
              <a:t>(</a:t>
            </a:r>
            <a:r>
              <a:rPr lang="fr-FR" sz="2200" b="1" dirty="0" err="1"/>
              <a:t>Phalen</a:t>
            </a:r>
            <a:r>
              <a:rPr lang="fr-FR" sz="2200" b="1" dirty="0" smtClean="0"/>
              <a:t>) </a:t>
            </a:r>
            <a:endParaRPr lang="fr-FR" sz="2200" dirty="0"/>
          </a:p>
          <a:p>
            <a:pPr marL="45720" indent="0">
              <a:buNone/>
            </a:pPr>
            <a:r>
              <a:rPr lang="fr-FR" sz="2200" b="1" dirty="0"/>
              <a:t>Le test de </a:t>
            </a:r>
            <a:r>
              <a:rPr lang="fr-FR" sz="2200" b="1" dirty="0" err="1"/>
              <a:t>Gilliat</a:t>
            </a:r>
            <a:r>
              <a:rPr lang="fr-FR" sz="2200" b="1" dirty="0"/>
              <a:t> : </a:t>
            </a:r>
            <a:r>
              <a:rPr lang="fr-FR" sz="2200" dirty="0"/>
              <a:t>tensiomètre gonflé jusqu’à pression </a:t>
            </a:r>
            <a:r>
              <a:rPr lang="fr-FR" sz="2200" dirty="0" err="1"/>
              <a:t>suprasystolique</a:t>
            </a:r>
            <a:r>
              <a:rPr lang="fr-FR" sz="2200" dirty="0"/>
              <a:t> </a:t>
            </a:r>
            <a:r>
              <a:rPr lang="fr-FR" sz="2200" dirty="0" err="1"/>
              <a:t>pdt</a:t>
            </a:r>
            <a:r>
              <a:rPr lang="fr-FR" sz="2200" dirty="0"/>
              <a:t> 1 minute, déclenche la survenue de paresthésies</a:t>
            </a:r>
          </a:p>
          <a:p>
            <a:pPr lvl="1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62621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315200" cy="1154097"/>
          </a:xfrm>
        </p:spPr>
        <p:txBody>
          <a:bodyPr>
            <a:normAutofit/>
          </a:bodyPr>
          <a:lstStyle/>
          <a:p>
            <a:r>
              <a:rPr lang="fr-FR" sz="4400" dirty="0" smtClean="0"/>
              <a:t>Signes cliniques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800" b="1" u="sng" dirty="0"/>
              <a:t>La forme neurologique déficitaire (évoluée)</a:t>
            </a:r>
            <a:endParaRPr lang="fr-FR" sz="4000" dirty="0"/>
          </a:p>
          <a:p>
            <a:r>
              <a:rPr lang="fr-FR" sz="2800" dirty="0"/>
              <a:t>Paresthésies permanentes </a:t>
            </a:r>
            <a:endParaRPr lang="fr-FR" sz="4400" dirty="0"/>
          </a:p>
          <a:p>
            <a:r>
              <a:rPr lang="fr-FR" sz="2800" dirty="0"/>
              <a:t>Maladresse, d’un déficit de la force du pouce (opposant, court abducteur)</a:t>
            </a:r>
            <a:endParaRPr lang="fr-FR" sz="4400" dirty="0"/>
          </a:p>
          <a:p>
            <a:r>
              <a:rPr lang="fr-FR" sz="2800" dirty="0"/>
              <a:t>Amyotrophie du versant externe de l’éminence thénar </a:t>
            </a:r>
            <a:endParaRPr lang="fr-FR" sz="4400" dirty="0"/>
          </a:p>
          <a:p>
            <a:endParaRPr lang="fr-FR" sz="24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9070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7315200" cy="1154097"/>
          </a:xfrm>
        </p:spPr>
        <p:txBody>
          <a:bodyPr/>
          <a:lstStyle/>
          <a:p>
            <a:r>
              <a:rPr lang="fr-FR" dirty="0" smtClean="0"/>
              <a:t>Examens complémentaires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33694" y="234888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Une radiographie du poignet</a:t>
            </a:r>
            <a:r>
              <a:rPr lang="fr-FR" sz="2400" u="sng" dirty="0"/>
              <a:t>  </a:t>
            </a:r>
          </a:p>
          <a:p>
            <a:r>
              <a:rPr lang="fr-FR" sz="2400" dirty="0"/>
              <a:t>face, profil, incidence du défilé carpien</a:t>
            </a:r>
          </a:p>
          <a:p>
            <a:r>
              <a:rPr lang="fr-FR" sz="2400" dirty="0"/>
              <a:t> cherche une anomalie osseuse. </a:t>
            </a:r>
          </a:p>
          <a:p>
            <a:r>
              <a:rPr lang="fr-FR" sz="2400" b="1" u="sng" dirty="0"/>
              <a:t>L’ </a:t>
            </a:r>
            <a:r>
              <a:rPr lang="fr-FR" sz="2400" b="1" u="sng" dirty="0" err="1" smtClean="0"/>
              <a:t>Electromyogramma</a:t>
            </a:r>
            <a:r>
              <a:rPr lang="fr-FR" sz="2400" b="1" u="sng" dirty="0" smtClean="0"/>
              <a:t>:</a:t>
            </a:r>
            <a:endParaRPr lang="fr-FR" sz="2400" u="sng" dirty="0"/>
          </a:p>
          <a:p>
            <a:r>
              <a:rPr lang="fr-FR" sz="2400" dirty="0"/>
              <a:t>Peut être  </a:t>
            </a:r>
            <a:r>
              <a:rPr lang="fr-FR" sz="2400" dirty="0" smtClean="0"/>
              <a:t>normal au </a:t>
            </a:r>
            <a:r>
              <a:rPr lang="fr-FR" sz="2400" dirty="0"/>
              <a:t>début </a:t>
            </a:r>
          </a:p>
          <a:p>
            <a:r>
              <a:rPr lang="fr-FR" sz="2400" dirty="0"/>
              <a:t>confirme l’atteinte au </a:t>
            </a:r>
            <a:r>
              <a:rPr lang="fr-FR" sz="2400" dirty="0" smtClean="0"/>
              <a:t>poignet , le </a:t>
            </a:r>
            <a:r>
              <a:rPr lang="fr-FR" sz="2400" dirty="0"/>
              <a:t>respect des autres troncs nerveux </a:t>
            </a:r>
          </a:p>
          <a:p>
            <a:r>
              <a:rPr lang="fr-FR" sz="2400" dirty="0"/>
              <a:t>montre une réduction de la vitesse de  conduction sensitive et un allongement des  latences </a:t>
            </a:r>
            <a:r>
              <a:rPr lang="fr-FR" sz="2400" dirty="0" smtClean="0"/>
              <a:t>distales</a:t>
            </a:r>
            <a:endParaRPr lang="fr-FR" sz="2400" dirty="0"/>
          </a:p>
          <a:p>
            <a:r>
              <a:rPr lang="fr-FR" sz="2400" dirty="0"/>
              <a:t>Indiqué </a:t>
            </a:r>
            <a:r>
              <a:rPr lang="fr-FR" sz="2400" dirty="0" smtClean="0"/>
              <a:t>avant la  chirurgie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684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315200" cy="1154097"/>
          </a:xfrm>
        </p:spPr>
        <p:txBody>
          <a:bodyPr/>
          <a:lstStyle/>
          <a:p>
            <a:r>
              <a:rPr lang="fr-FR" dirty="0" smtClean="0"/>
              <a:t>Examens complémentaires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1772816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/>
          </a:p>
          <a:p>
            <a:r>
              <a:rPr lang="fr-FR" sz="2800" b="1" u="sng" dirty="0" smtClean="0"/>
              <a:t>IRM: </a:t>
            </a:r>
          </a:p>
          <a:p>
            <a:r>
              <a:rPr lang="fr-FR" sz="2800" dirty="0" smtClean="0"/>
              <a:t>permet </a:t>
            </a:r>
            <a:r>
              <a:rPr lang="fr-FR" sz="2800" dirty="0"/>
              <a:t>de visualiser le nerf médian et ses </a:t>
            </a:r>
            <a:r>
              <a:rPr lang="fr-FR" sz="2800" dirty="0" smtClean="0"/>
              <a:t>modifications (aplatissement</a:t>
            </a:r>
            <a:r>
              <a:rPr lang="fr-FR" sz="2800" dirty="0"/>
              <a:t>, </a:t>
            </a:r>
            <a:r>
              <a:rPr lang="fr-FR" sz="2800" dirty="0" err="1"/>
              <a:t>oedème</a:t>
            </a:r>
            <a:r>
              <a:rPr lang="fr-FR" sz="2800" dirty="0"/>
              <a:t> ou modification de l’intensité du </a:t>
            </a:r>
            <a:r>
              <a:rPr lang="fr-FR" sz="2800" dirty="0" smtClean="0"/>
              <a:t>signal) ainsi </a:t>
            </a:r>
            <a:r>
              <a:rPr lang="fr-FR" sz="2800" dirty="0"/>
              <a:t>que l’aspect bombé du ligament et l’altération </a:t>
            </a:r>
            <a:r>
              <a:rPr lang="fr-FR" sz="2800" dirty="0" smtClean="0"/>
              <a:t>synoviale</a:t>
            </a:r>
            <a:endParaRPr lang="fr-FR" sz="2800" dirty="0"/>
          </a:p>
          <a:p>
            <a:r>
              <a:rPr lang="fr-FR" sz="2800" dirty="0"/>
              <a:t>→ indication </a:t>
            </a:r>
            <a:r>
              <a:rPr lang="fr-FR" sz="2800" dirty="0" smtClean="0"/>
              <a:t>particulière: rechercher un kyste synovial</a:t>
            </a:r>
          </a:p>
          <a:p>
            <a:endParaRPr lang="fr-FR" sz="2800" dirty="0"/>
          </a:p>
          <a:p>
            <a:r>
              <a:rPr lang="fr-FR" sz="2800" b="1" u="sng" dirty="0" smtClean="0"/>
              <a:t>Echographie: </a:t>
            </a:r>
            <a:r>
              <a:rPr lang="fr-FR" sz="2800" dirty="0" smtClean="0"/>
              <a:t>épaississement </a:t>
            </a:r>
            <a:r>
              <a:rPr lang="fr-FR" sz="2800" dirty="0"/>
              <a:t>du nerf médian à l’entrée </a:t>
            </a:r>
            <a:r>
              <a:rPr lang="fr-FR" sz="2800" dirty="0" smtClean="0"/>
              <a:t>du canal carpien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9935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183</TotalTime>
  <Words>509</Words>
  <Application>Microsoft Macintosh PowerPoint</Application>
  <PresentationFormat>Présentation à l'écran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Perspective</vt:lpstr>
      <vt:lpstr>Syndrome du canal carpien</vt:lpstr>
      <vt:lpstr>Définition</vt:lpstr>
      <vt:lpstr>Anatomie</vt:lpstr>
      <vt:lpstr>Présentation PowerPoint</vt:lpstr>
      <vt:lpstr>Epidémiologie</vt:lpstr>
      <vt:lpstr>Signes cliniques</vt:lpstr>
      <vt:lpstr>Signes cliniques</vt:lpstr>
      <vt:lpstr>Examens complémentaires</vt:lpstr>
      <vt:lpstr>Examens complémentaires</vt:lpstr>
      <vt:lpstr>Etiologies</vt:lpstr>
      <vt:lpstr>Diagnostic différentiel</vt:lpstr>
      <vt:lpstr>Traitement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Syndromes     canalaires</dc:title>
  <dc:creator>Imen</dc:creator>
  <cp:lastModifiedBy>Imen BENCHARIF</cp:lastModifiedBy>
  <cp:revision>16</cp:revision>
  <dcterms:created xsi:type="dcterms:W3CDTF">2012-03-30T21:37:23Z</dcterms:created>
  <dcterms:modified xsi:type="dcterms:W3CDTF">2017-06-19T21:23:00Z</dcterms:modified>
</cp:coreProperties>
</file>