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Pseudo-Polyarthrite </a:t>
            </a:r>
            <a:r>
              <a:rPr lang="fr-FR" dirty="0" err="1" smtClean="0"/>
              <a:t>Rhizomyélique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041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dirty="0"/>
              <a:t>Diagnostic différentiel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Polyarthrite rhumatoïde : au début seulement parce que la PR peut commencer au </a:t>
            </a:r>
            <a:r>
              <a:rPr lang="fr-FR" dirty="0" smtClean="0"/>
              <a:t>niveau des </a:t>
            </a:r>
            <a:r>
              <a:rPr lang="fr-FR" dirty="0"/>
              <a:t>ceintures.</a:t>
            </a:r>
          </a:p>
          <a:p>
            <a:pPr marL="0" indent="0">
              <a:buNone/>
            </a:pPr>
            <a:r>
              <a:rPr lang="fr-FR" dirty="0"/>
              <a:t>La différence est : clinique (bilatérale, symétrique,…) et radiologique (présence des signes) et</a:t>
            </a:r>
          </a:p>
          <a:p>
            <a:pPr marL="0" indent="0">
              <a:buNone/>
            </a:pPr>
            <a:r>
              <a:rPr lang="fr-FR" dirty="0"/>
              <a:t>biologique (facteur rhumatoïde, les Anticorps anti CCP…..).</a:t>
            </a:r>
          </a:p>
          <a:p>
            <a:pPr marL="0" indent="0">
              <a:buNone/>
            </a:pPr>
            <a:r>
              <a:rPr lang="fr-FR" dirty="0"/>
              <a:t>● Myopathie inflammatoire : (parce que impotence)</a:t>
            </a:r>
          </a:p>
          <a:p>
            <a:pPr marL="0" indent="0">
              <a:buNone/>
            </a:pPr>
            <a:r>
              <a:rPr lang="fr-FR" dirty="0"/>
              <a:t>Différence : dans les myopathies inflammatoires les enzymes musculaires sont élevées (CPK, LDH….).</a:t>
            </a:r>
          </a:p>
          <a:p>
            <a:pPr marL="0" indent="0">
              <a:buNone/>
            </a:pPr>
            <a:r>
              <a:rPr lang="fr-FR" dirty="0"/>
              <a:t>● Néoplasie : parce que l’âge, AEG et VS ↗↗</a:t>
            </a:r>
          </a:p>
          <a:p>
            <a:pPr marL="0" indent="0">
              <a:buNone/>
            </a:pPr>
            <a:r>
              <a:rPr lang="fr-FR" dirty="0"/>
              <a:t>● Ostéomalacie : état déficitaire et handicap</a:t>
            </a:r>
          </a:p>
          <a:p>
            <a:pPr marL="0" indent="0">
              <a:buNone/>
            </a:pPr>
            <a:r>
              <a:rPr lang="fr-FR" dirty="0"/>
              <a:t>Différence : bilan phosphocalcique normal au cours de la PPR </a:t>
            </a:r>
          </a:p>
          <a:p>
            <a:pPr marL="0" indent="0">
              <a:buNone/>
            </a:pPr>
            <a:r>
              <a:rPr lang="fr-FR" dirty="0"/>
              <a:t>Relation PPR maladie de Horton : intérêt de rechercher devant tout tableau clinique de PPR ; </a:t>
            </a:r>
            <a:r>
              <a:rPr lang="fr-FR" dirty="0" smtClean="0"/>
              <a:t>les signes </a:t>
            </a:r>
            <a:r>
              <a:rPr lang="fr-FR" dirty="0"/>
              <a:t>de la maladie de Horton il peut y avoir une association (pour ajuster les doses de traitement). </a:t>
            </a:r>
          </a:p>
        </p:txBody>
      </p:sp>
    </p:spTree>
    <p:extLst>
      <p:ext uri="{BB962C8B-B14F-4D97-AF65-F5344CB8AC3E}">
        <p14:creationId xmlns:p14="http://schemas.microsoft.com/office/powerpoint/2010/main" val="1402903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Traitement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A base des corticoïdes : [12,5 à 25 mg/jour] en l’absence des contre-indications et de</a:t>
            </a:r>
          </a:p>
          <a:p>
            <a:pPr marL="0" indent="0">
              <a:buNone/>
            </a:pPr>
            <a:r>
              <a:rPr lang="fr-FR" dirty="0"/>
              <a:t>comorbidité contre indiquant les corticoïdes</a:t>
            </a:r>
          </a:p>
          <a:p>
            <a:pPr marL="0" indent="0">
              <a:buNone/>
            </a:pPr>
            <a:r>
              <a:rPr lang="fr-FR" dirty="0"/>
              <a:t>● Durée : jusqu’à disparition des signes cliniques et amélioration du bilan biologique (VS réduit</a:t>
            </a:r>
          </a:p>
          <a:p>
            <a:pPr marL="0" indent="0">
              <a:buNone/>
            </a:pPr>
            <a:r>
              <a:rPr lang="fr-FR" dirty="0"/>
              <a:t>de plus de 50 % de sa valeur initiale au début).</a:t>
            </a:r>
          </a:p>
          <a:p>
            <a:pPr marL="0" indent="0">
              <a:buNone/>
            </a:pPr>
            <a:r>
              <a:rPr lang="fr-FR" dirty="0"/>
              <a:t>● La dégression sera lente et progressive.</a:t>
            </a:r>
          </a:p>
          <a:p>
            <a:pPr marL="0" indent="0">
              <a:buNone/>
            </a:pPr>
            <a:r>
              <a:rPr lang="fr-FR" dirty="0"/>
              <a:t>● Les récidives : rares mais existent lors de la dégression d’où l’intérêt de la surveillance.</a:t>
            </a:r>
          </a:p>
          <a:p>
            <a:pPr marL="0" indent="0">
              <a:buNone/>
            </a:pPr>
            <a:r>
              <a:rPr lang="fr-FR" dirty="0"/>
              <a:t>● Si récidive : arrêter la dégression et reprendre la dose initiale.</a:t>
            </a:r>
          </a:p>
          <a:p>
            <a:pPr marL="0" indent="0">
              <a:buNone/>
            </a:pPr>
            <a:r>
              <a:rPr lang="fr-FR" dirty="0"/>
              <a:t>● Durée totale de traitement 2 ans à 2 ans et demi. </a:t>
            </a:r>
          </a:p>
        </p:txBody>
      </p:sp>
    </p:spTree>
    <p:extLst>
      <p:ext uri="{BB962C8B-B14F-4D97-AF65-F5344CB8AC3E}">
        <p14:creationId xmlns:p14="http://schemas.microsoft.com/office/powerpoint/2010/main" val="8427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Appellation </a:t>
            </a:r>
            <a:r>
              <a:rPr lang="fr-FR" dirty="0"/>
              <a:t>française : pseudopolyarthrite </a:t>
            </a:r>
            <a:r>
              <a:rPr lang="fr-FR" dirty="0" err="1"/>
              <a:t>rhizomélique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PPR </a:t>
            </a:r>
            <a:r>
              <a:rPr lang="fr-FR" dirty="0"/>
              <a:t>Appellation anglo-saxonne : </a:t>
            </a:r>
            <a:r>
              <a:rPr lang="fr-FR" dirty="0" err="1"/>
              <a:t>polymyalgia</a:t>
            </a:r>
            <a:r>
              <a:rPr lang="fr-FR" dirty="0"/>
              <a:t> </a:t>
            </a:r>
            <a:r>
              <a:rPr lang="fr-FR" dirty="0" err="1"/>
              <a:t>rheumatica</a:t>
            </a:r>
            <a:r>
              <a:rPr lang="fr-FR" dirty="0"/>
              <a:t> PMR</a:t>
            </a:r>
          </a:p>
        </p:txBody>
      </p:sp>
    </p:spTree>
    <p:extLst>
      <p:ext uri="{BB962C8B-B14F-4D97-AF65-F5344CB8AC3E}">
        <p14:creationId xmlns:p14="http://schemas.microsoft.com/office/powerpoint/2010/main" val="277234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dirty="0"/>
              <a:t>un rhumatisme inflammatoire du sujet âgé (apanage) surtout &gt;60 </a:t>
            </a:r>
            <a:r>
              <a:rPr lang="fr-FR" dirty="0" smtClean="0"/>
              <a:t>ans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Très rarement </a:t>
            </a:r>
            <a:r>
              <a:rPr lang="fr-FR" dirty="0" smtClean="0"/>
              <a:t>&lt; 50 ans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Pic de fréquence : [70-80ans]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0901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Epidémiologie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prédilection féminine : 3F-1H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Terrain génétique : HLA-DR4 : il y a une forte liaison avec ce terrain, sans qu’il soit à l’origine de la maladie à lui seul.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Distribution géographique : gradient nord sud (la fréquence diminuer lorsqu’on passe vers l’hémisphère sud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● Apparition saisonnière : implication éventuelle de certains virus mais pas de preuve.</a:t>
            </a:r>
          </a:p>
        </p:txBody>
      </p:sp>
    </p:spTree>
    <p:extLst>
      <p:ext uri="{BB962C8B-B14F-4D97-AF65-F5344CB8AC3E}">
        <p14:creationId xmlns:p14="http://schemas.microsoft.com/office/powerpoint/2010/main" val="54440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Etiologie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inconnue </a:t>
            </a:r>
          </a:p>
          <a:p>
            <a:r>
              <a:rPr lang="fr-FR" dirty="0" smtClean="0"/>
              <a:t>NB </a:t>
            </a:r>
            <a:r>
              <a:rPr lang="fr-FR" dirty="0"/>
              <a:t>: C’est une maladie chronique parce que l’évolution est &gt; 3 mois mais elle est guérissable.</a:t>
            </a:r>
          </a:p>
        </p:txBody>
      </p:sp>
    </p:spTree>
    <p:extLst>
      <p:ext uri="{BB962C8B-B14F-4D97-AF65-F5344CB8AC3E}">
        <p14:creationId xmlns:p14="http://schemas.microsoft.com/office/powerpoint/2010/main" val="182742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Clinique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Douleur inflammatoire : très intense handicapante du cou, les ceintures scapulaire et pelvienne (d’où l’appellation : </a:t>
            </a:r>
            <a:r>
              <a:rPr lang="fr-FR" dirty="0" err="1"/>
              <a:t>rhiza</a:t>
            </a:r>
            <a:r>
              <a:rPr lang="fr-FR" dirty="0"/>
              <a:t> : racine , mélos : membre du corps ; racine des membres).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Raideur matinale : aussi handicapante c’est pour ça on parle d’une impotence fonctionnelle totale (malade alité). ● Altération de l’état générale (asthénie, anorexie, amaigrissement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● -\+ arthrite périphérique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Syndrome du canal carpien.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A l’examen physique : pas de limitation du jeu articulaire (on arrive à mobiliser les membres facilement).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● </a:t>
            </a:r>
            <a:r>
              <a:rPr lang="fr-FR" dirty="0"/>
              <a:t>Fébricule</a:t>
            </a:r>
          </a:p>
        </p:txBody>
      </p:sp>
    </p:spTree>
    <p:extLst>
      <p:ext uri="{BB962C8B-B14F-4D97-AF65-F5344CB8AC3E}">
        <p14:creationId xmlns:p14="http://schemas.microsoft.com/office/powerpoint/2010/main" val="280165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Biologie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❖ </a:t>
            </a:r>
            <a:r>
              <a:rPr lang="fr-FR" dirty="0" err="1"/>
              <a:t>Sd</a:t>
            </a:r>
            <a:r>
              <a:rPr lang="fr-FR" dirty="0"/>
              <a:t> inflammatoire important 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/>
              <a:t>♦ VS ≥ 50 mm à la première heure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♦ </a:t>
            </a:r>
            <a:r>
              <a:rPr lang="fr-FR" dirty="0"/>
              <a:t>Elévation des protéines de l’inflammation : CRP et haptoglobine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♦ </a:t>
            </a:r>
            <a:r>
              <a:rPr lang="fr-FR" dirty="0"/>
              <a:t>Anémie inflammatoire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❖ </a:t>
            </a:r>
            <a:r>
              <a:rPr lang="fr-FR" dirty="0"/>
              <a:t>Perturbation du bilan hépatique, hépatite biologique (transaminase ↗↗) mais pas d’hépatite clinique.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❖ </a:t>
            </a:r>
            <a:r>
              <a:rPr lang="fr-FR" dirty="0"/>
              <a:t>Dosage des interleukine 6, interleukine 1, élévation de IL6 et IL1 (mais ce n’est pas à l’échelle pratique seulement au niveau des labos à recherche).</a:t>
            </a:r>
          </a:p>
        </p:txBody>
      </p:sp>
    </p:spTree>
    <p:extLst>
      <p:ext uri="{BB962C8B-B14F-4D97-AF65-F5344CB8AC3E}">
        <p14:creationId xmlns:p14="http://schemas.microsoft.com/office/powerpoint/2010/main" val="263966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NB  </a:t>
            </a:r>
            <a:r>
              <a:rPr lang="fr-FR" dirty="0"/>
              <a:t>: il y a la maladie et le syndrome :</a:t>
            </a:r>
          </a:p>
          <a:p>
            <a:r>
              <a:rPr lang="fr-FR" dirty="0"/>
              <a:t>PPR maladie : pathologie du sujet âgé, tableau clinique = raideur matinale, douleurs </a:t>
            </a:r>
            <a:r>
              <a:rPr lang="fr-FR" dirty="0" smtClean="0"/>
              <a:t>inflammatoires du </a:t>
            </a:r>
            <a:r>
              <a:rPr lang="fr-FR" dirty="0"/>
              <a:t>cou, ceinture scapulaire et ceinture pelvienne.</a:t>
            </a:r>
          </a:p>
          <a:p>
            <a:r>
              <a:rPr lang="fr-FR" dirty="0"/>
              <a:t>Syndrome PPR (les autres signes cliniques) : arthrite périphérique, syndrome du canal carpien…</a:t>
            </a:r>
          </a:p>
        </p:txBody>
      </p:sp>
    </p:spTree>
    <p:extLst>
      <p:ext uri="{BB962C8B-B14F-4D97-AF65-F5344CB8AC3E}">
        <p14:creationId xmlns:p14="http://schemas.microsoft.com/office/powerpoint/2010/main" val="305711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Imagerie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❖ </a:t>
            </a:r>
            <a:r>
              <a:rPr lang="fr-FR" dirty="0"/>
              <a:t>Radiologie : aucune anomalie radiologique, tout est normal et restera normal (c’est pour </a:t>
            </a:r>
            <a:r>
              <a:rPr lang="fr-FR" dirty="0" smtClean="0"/>
              <a:t>ça "</a:t>
            </a:r>
            <a:r>
              <a:rPr lang="fr-FR" dirty="0"/>
              <a:t>pseudo polyarthrite") parce que l’inflammation n’est pas de siège synovial, c’est plutôt au</a:t>
            </a:r>
          </a:p>
          <a:p>
            <a:pPr marL="0" indent="0">
              <a:buNone/>
            </a:pPr>
            <a:r>
              <a:rPr lang="fr-FR" dirty="0"/>
              <a:t>niveau des bourses séreuses. On peut avoir des petites inflammations synoviales </a:t>
            </a:r>
            <a:r>
              <a:rPr lang="fr-FR" dirty="0" smtClean="0"/>
              <a:t>réactionnelles  (</a:t>
            </a:r>
            <a:r>
              <a:rPr lang="fr-FR" dirty="0"/>
              <a:t>pas initiales).</a:t>
            </a:r>
          </a:p>
          <a:p>
            <a:pPr marL="0" indent="0">
              <a:buNone/>
            </a:pPr>
            <a:r>
              <a:rPr lang="fr-FR" dirty="0"/>
              <a:t>❖ Echographie :</a:t>
            </a:r>
          </a:p>
          <a:p>
            <a:r>
              <a:rPr lang="fr-FR" dirty="0"/>
              <a:t>Signes de bursites (inflammation des bourses séreuses) sous acromiale et trochantérienne.</a:t>
            </a:r>
          </a:p>
          <a:p>
            <a:r>
              <a:rPr lang="fr-FR" dirty="0"/>
              <a:t>Synovite coxo-fémorale (petite inflammation réactionnelles).</a:t>
            </a:r>
          </a:p>
          <a:p>
            <a:r>
              <a:rPr lang="fr-FR" dirty="0"/>
              <a:t>Ténosynovite </a:t>
            </a:r>
            <a:r>
              <a:rPr lang="fr-FR" dirty="0" err="1"/>
              <a:t>gléno</a:t>
            </a:r>
            <a:r>
              <a:rPr lang="fr-FR" dirty="0"/>
              <a:t>-humérale (inflammation de la gaine des tendons).</a:t>
            </a:r>
          </a:p>
          <a:p>
            <a:pPr marL="0" indent="0">
              <a:buNone/>
            </a:pPr>
            <a:r>
              <a:rPr lang="fr-FR" dirty="0"/>
              <a:t>❖ IRM : même signes qu’à l’échographie </a:t>
            </a:r>
          </a:p>
        </p:txBody>
      </p:sp>
    </p:spTree>
    <p:extLst>
      <p:ext uri="{BB962C8B-B14F-4D97-AF65-F5344CB8AC3E}">
        <p14:creationId xmlns:p14="http://schemas.microsoft.com/office/powerpoint/2010/main" val="1964374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626</Words>
  <Application>Microsoft Office PowerPoint</Application>
  <PresentationFormat>Affichage à l'écran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Pseudo-Polyarthrite Rhizomyélique</vt:lpstr>
      <vt:lpstr>Introduction</vt:lpstr>
      <vt:lpstr>Définition :</vt:lpstr>
      <vt:lpstr>Epidémiologie :</vt:lpstr>
      <vt:lpstr>Etiologie :</vt:lpstr>
      <vt:lpstr>Clinique :</vt:lpstr>
      <vt:lpstr>Biologie : </vt:lpstr>
      <vt:lpstr>Présentation PowerPoint</vt:lpstr>
      <vt:lpstr>Imagerie : </vt:lpstr>
      <vt:lpstr>Diagnostic différentiel : </vt:lpstr>
      <vt:lpstr>Traitement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MAGI TECH</dc:creator>
  <cp:lastModifiedBy>MAGI TECH</cp:lastModifiedBy>
  <cp:revision>3</cp:revision>
  <dcterms:created xsi:type="dcterms:W3CDTF">2021-05-17T19:35:31Z</dcterms:created>
  <dcterms:modified xsi:type="dcterms:W3CDTF">2021-06-29T09:54:39Z</dcterms:modified>
</cp:coreProperties>
</file>