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AC7AC25-901F-420B-A7DC-362240C5C852}" type="datetimeFigureOut">
              <a:rPr lang="fr-FR" smtClean="0"/>
              <a:t>09/01/2022</a:t>
            </a:fld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894BFAD-7F0F-40BE-A056-5756BB3A80B5}" type="slidenum">
              <a:rPr lang="fr-FR" smtClean="0"/>
              <a:t>‹N°›</a:t>
            </a:fld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AC25-901F-420B-A7DC-362240C5C852}" type="datetimeFigureOut">
              <a:rPr lang="fr-FR" smtClean="0"/>
              <a:t>09/01/2022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BFAD-7F0F-40BE-A056-5756BB3A80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AC25-901F-420B-A7DC-362240C5C852}" type="datetimeFigureOut">
              <a:rPr lang="fr-FR" smtClean="0"/>
              <a:t>09/01/2022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BFAD-7F0F-40BE-A056-5756BB3A80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1847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4122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AC25-901F-420B-A7DC-362240C5C852}" type="datetimeFigureOut">
              <a:rPr lang="fr-FR" smtClean="0"/>
              <a:t>09/01/2022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BFAD-7F0F-40BE-A056-5756BB3A80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AC25-901F-420B-A7DC-362240C5C852}" type="datetimeFigureOut">
              <a:rPr lang="fr-FR" smtClean="0"/>
              <a:t>09/01/2022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BFAD-7F0F-40BE-A056-5756BB3A80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AC25-901F-420B-A7DC-362240C5C852}" type="datetimeFigureOut">
              <a:rPr lang="fr-FR" smtClean="0"/>
              <a:t>09/01/2022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BFAD-7F0F-40BE-A056-5756BB3A80B5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AC25-901F-420B-A7DC-362240C5C852}" type="datetimeFigureOut">
              <a:rPr lang="fr-FR" smtClean="0"/>
              <a:t>09/01/2022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BFAD-7F0F-40BE-A056-5756BB3A80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AC25-901F-420B-A7DC-362240C5C852}" type="datetimeFigureOut">
              <a:rPr lang="fr-FR" smtClean="0"/>
              <a:t>09/01/2022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BFAD-7F0F-40BE-A056-5756BB3A80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AC25-901F-420B-A7DC-362240C5C852}" type="datetimeFigureOut">
              <a:rPr lang="fr-FR" smtClean="0"/>
              <a:t>09/01/2022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BFAD-7F0F-40BE-A056-5756BB3A80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AC25-901F-420B-A7DC-362240C5C852}" type="datetimeFigureOut">
              <a:rPr lang="fr-FR" smtClean="0"/>
              <a:t>09/01/2022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BFAD-7F0F-40BE-A056-5756BB3A80B5}" type="slidenum">
              <a:rPr lang="fr-FR" smtClean="0"/>
              <a:t>‹N°›</a:t>
            </a:fld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AC25-901F-420B-A7DC-362240C5C852}" type="datetimeFigureOut">
              <a:rPr lang="fr-FR" smtClean="0"/>
              <a:t>09/01/2022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BFAD-7F0F-40BE-A056-5756BB3A80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AC7AC25-901F-420B-A7DC-362240C5C852}" type="datetimeFigureOut">
              <a:rPr lang="fr-FR" smtClean="0"/>
              <a:t>09/01/2022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894BFAD-7F0F-40BE-A056-5756BB3A80B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368596"/>
          </a:xfrm>
        </p:spPr>
        <p:txBody>
          <a:bodyPr/>
          <a:lstStyle/>
          <a:p>
            <a:pPr algn="ctr"/>
            <a:r>
              <a:rPr lang="fr-FR" b="1" dirty="0" smtClean="0"/>
              <a:t>Polyarthrite </a:t>
            </a:r>
            <a:br>
              <a:rPr lang="fr-FR" b="1" dirty="0" smtClean="0"/>
            </a:br>
            <a:r>
              <a:rPr lang="fr-FR" b="1" dirty="0" smtClean="0"/>
              <a:t>Rhumatoïde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84984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82649" y="2640584"/>
            <a:ext cx="638238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/>
              <a:t>AU</a:t>
            </a:r>
            <a:r>
              <a:rPr sz="4800" spc="-20" dirty="0"/>
              <a:t> </a:t>
            </a:r>
            <a:r>
              <a:rPr sz="4800" spc="-75" dirty="0"/>
              <a:t>STADE</a:t>
            </a:r>
            <a:r>
              <a:rPr sz="4800" spc="-15" dirty="0"/>
              <a:t> </a:t>
            </a:r>
            <a:r>
              <a:rPr sz="4800" dirty="0"/>
              <a:t>DE</a:t>
            </a:r>
            <a:r>
              <a:rPr sz="4800" spc="-15" dirty="0"/>
              <a:t> </a:t>
            </a:r>
            <a:r>
              <a:rPr sz="4800" spc="-5" dirty="0"/>
              <a:t>DEBUT</a:t>
            </a:r>
            <a:endParaRPr sz="4800"/>
          </a:p>
        </p:txBody>
      </p:sp>
    </p:spTree>
    <p:extLst>
      <p:ext uri="{BB962C8B-B14F-4D97-AF65-F5344CB8AC3E}">
        <p14:creationId xmlns:p14="http://schemas.microsoft.com/office/powerpoint/2010/main" val="108852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46514"/>
            <a:ext cx="8032750" cy="5878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  <a:tab pos="4201160" algn="l"/>
                <a:tab pos="6581775" algn="l"/>
              </a:tabLst>
            </a:pPr>
            <a:r>
              <a:rPr sz="2400" dirty="0">
                <a:latin typeface="Microsoft Sans Serif"/>
                <a:cs typeface="Microsoft Sans Serif"/>
              </a:rPr>
              <a:t>A</a:t>
            </a:r>
            <a:r>
              <a:rPr sz="2400" spc="-1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stade,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le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diagnostic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est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difficile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à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poser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.	</a:t>
            </a:r>
            <a:r>
              <a:rPr sz="2400" spc="-5" dirty="0">
                <a:latin typeface="Microsoft Sans Serif"/>
                <a:cs typeface="Microsoft Sans Serif"/>
              </a:rPr>
              <a:t>Mais,</a:t>
            </a:r>
            <a:r>
              <a:rPr sz="2400" spc="-6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c’est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à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stade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qu’un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traitement	de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fond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,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doit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être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instauré.</a:t>
            </a:r>
            <a:endParaRPr sz="2400" dirty="0">
              <a:latin typeface="Microsoft Sans Serif"/>
              <a:cs typeface="Microsoft Sans Serif"/>
            </a:endParaRPr>
          </a:p>
          <a:p>
            <a:pPr marL="355600" indent="-343535">
              <a:lnSpc>
                <a:spcPct val="100000"/>
              </a:lnSpc>
              <a:spcBef>
                <a:spcPts val="575"/>
              </a:spcBef>
              <a:buChar char="•"/>
              <a:tabLst>
                <a:tab pos="355600" algn="l"/>
                <a:tab pos="356235" algn="l"/>
                <a:tab pos="2889250" algn="l"/>
              </a:tabLst>
            </a:pPr>
            <a:r>
              <a:rPr sz="2400" spc="-10" dirty="0">
                <a:latin typeface="Microsoft Sans Serif"/>
                <a:cs typeface="Microsoft Sans Serif"/>
              </a:rPr>
              <a:t>Il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existe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différents	</a:t>
            </a:r>
            <a:r>
              <a:rPr sz="2400" spc="-5" dirty="0">
                <a:latin typeface="Microsoft Sans Serif"/>
                <a:cs typeface="Microsoft Sans Serif"/>
              </a:rPr>
              <a:t>modes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début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la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PR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.</a:t>
            </a:r>
          </a:p>
          <a:p>
            <a:pPr>
              <a:lnSpc>
                <a:spcPct val="100000"/>
              </a:lnSpc>
              <a:spcBef>
                <a:spcPts val="5"/>
              </a:spcBef>
              <a:buFont typeface="Microsoft Sans Serif"/>
              <a:buChar char="•"/>
            </a:pPr>
            <a:endParaRPr sz="3050" dirty="0">
              <a:latin typeface="Microsoft Sans Serif"/>
              <a:cs typeface="Microsoft Sans Serif"/>
            </a:endParaRPr>
          </a:p>
          <a:p>
            <a:pPr marL="709295" lvl="1" indent="-354330">
              <a:lnSpc>
                <a:spcPct val="100000"/>
              </a:lnSpc>
              <a:buAutoNum type="arabicParenR"/>
              <a:tabLst>
                <a:tab pos="709930" algn="l"/>
              </a:tabLst>
            </a:pP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les</a:t>
            </a:r>
            <a:r>
              <a:rPr sz="2400" b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différents</a:t>
            </a:r>
            <a:r>
              <a:rPr sz="2400" b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modes</a:t>
            </a:r>
            <a:r>
              <a:rPr sz="2400" b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de</a:t>
            </a:r>
            <a:r>
              <a:rPr sz="2400" b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début</a:t>
            </a:r>
            <a:endParaRPr sz="2400" dirty="0">
              <a:latin typeface="Arial"/>
              <a:cs typeface="Arial"/>
            </a:endParaRPr>
          </a:p>
          <a:p>
            <a:pPr marL="355600" marR="59690" indent="-343535">
              <a:lnSpc>
                <a:spcPct val="100000"/>
              </a:lnSpc>
              <a:spcBef>
                <a:spcPts val="575"/>
              </a:spcBef>
              <a:buChar char="•"/>
              <a:tabLst>
                <a:tab pos="355600" algn="l"/>
                <a:tab pos="356235" algn="l"/>
                <a:tab pos="3135630" algn="l"/>
                <a:tab pos="3539490" algn="l"/>
                <a:tab pos="4742815" algn="l"/>
                <a:tab pos="5489575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La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PR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débute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souvent	par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une	</a:t>
            </a:r>
            <a:r>
              <a:rPr sz="2400" spc="-10" dirty="0">
                <a:latin typeface="Microsoft Sans Serif"/>
                <a:cs typeface="Microsoft Sans Serif"/>
              </a:rPr>
              <a:t>oligo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ou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polyarthrite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distale,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elle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touche	</a:t>
            </a:r>
            <a:r>
              <a:rPr sz="2400" spc="-10" dirty="0">
                <a:latin typeface="Microsoft Sans Serif"/>
                <a:cs typeface="Microsoft Sans Serif"/>
              </a:rPr>
              <a:t>les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poignets,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les	</a:t>
            </a:r>
            <a:r>
              <a:rPr sz="2400" spc="-5" dirty="0">
                <a:latin typeface="Microsoft Sans Serif"/>
                <a:cs typeface="Microsoft Sans Serif"/>
              </a:rPr>
              <a:t>articulations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métacarpophalangiennes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(MCP),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les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interphalangiennes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proximales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(IPP).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parfois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les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avant-pieds.</a:t>
            </a:r>
            <a:endParaRPr sz="2400" dirty="0">
              <a:latin typeface="Microsoft Sans Serif"/>
              <a:cs typeface="Microsoft Sans Serif"/>
            </a:endParaRPr>
          </a:p>
          <a:p>
            <a:pPr marL="355600" marR="184150" indent="-343535">
              <a:lnSpc>
                <a:spcPct val="100000"/>
              </a:lnSpc>
              <a:spcBef>
                <a:spcPts val="580"/>
              </a:spcBef>
              <a:buFont typeface="Microsoft Sans Serif"/>
              <a:buChar char="•"/>
              <a:tabLst>
                <a:tab pos="437515" algn="l"/>
                <a:tab pos="438784" algn="l"/>
                <a:tab pos="946150" algn="l"/>
                <a:tab pos="1538605" algn="l"/>
                <a:tab pos="2299335" algn="l"/>
                <a:tab pos="2506345" algn="l"/>
                <a:tab pos="4299585" algn="l"/>
                <a:tab pos="5502275" algn="l"/>
              </a:tabLst>
            </a:pPr>
            <a:r>
              <a:rPr dirty="0"/>
              <a:t>	</a:t>
            </a:r>
            <a:r>
              <a:rPr sz="2400" dirty="0">
                <a:latin typeface="Microsoft Sans Serif"/>
                <a:cs typeface="Microsoft Sans Serif"/>
              </a:rPr>
              <a:t>La	PR	</a:t>
            </a:r>
            <a:r>
              <a:rPr sz="2400" spc="-5" dirty="0">
                <a:latin typeface="Microsoft Sans Serif"/>
                <a:cs typeface="Microsoft Sans Serif"/>
              </a:rPr>
              <a:t>peut	débuter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aussi	</a:t>
            </a:r>
            <a:r>
              <a:rPr sz="2400" dirty="0">
                <a:latin typeface="Microsoft Sans Serif"/>
                <a:cs typeface="Microsoft Sans Serif"/>
              </a:rPr>
              <a:t>par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une	polyarthrite </a:t>
            </a:r>
            <a:r>
              <a:rPr sz="2400" spc="-10" dirty="0">
                <a:latin typeface="Microsoft Sans Serif"/>
                <a:cs typeface="Microsoft Sans Serif"/>
              </a:rPr>
              <a:t>aigue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et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fébrile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avec		</a:t>
            </a:r>
            <a:r>
              <a:rPr sz="2400" spc="-10" dirty="0">
                <a:latin typeface="Microsoft Sans Serif"/>
                <a:cs typeface="Microsoft Sans Serif"/>
              </a:rPr>
              <a:t>altération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l’état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général,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évoquant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souvent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un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état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infectieux.</a:t>
            </a:r>
            <a:endParaRPr sz="2400" dirty="0">
              <a:latin typeface="Microsoft Sans Serif"/>
              <a:cs typeface="Microsoft Sans Serif"/>
            </a:endParaRPr>
          </a:p>
          <a:p>
            <a:pPr marL="355600" marR="117475" indent="-343535">
              <a:lnSpc>
                <a:spcPct val="100000"/>
              </a:lnSpc>
              <a:spcBef>
                <a:spcPts val="580"/>
              </a:spcBef>
              <a:buChar char="•"/>
              <a:tabLst>
                <a:tab pos="355600" algn="l"/>
                <a:tab pos="356235" algn="l"/>
                <a:tab pos="2658745" algn="l"/>
                <a:tab pos="4013835" algn="l"/>
                <a:tab pos="475742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D’autres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modes	de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début	sont	rares,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tels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que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l’atteinte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rhizomélique</a:t>
            </a:r>
            <a:r>
              <a:rPr sz="2400" b="1" spc="-5" dirty="0">
                <a:latin typeface="Arial"/>
                <a:cs typeface="Arial"/>
              </a:rPr>
              <a:t>,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les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formes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monoarticulaires,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les </a:t>
            </a:r>
            <a:r>
              <a:rPr sz="2400" spc="-5" dirty="0">
                <a:latin typeface="Microsoft Sans Serif"/>
                <a:cs typeface="Microsoft Sans Serif"/>
              </a:rPr>
              <a:t> polyarthralgies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inflammatoires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avec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enraidissement.</a:t>
            </a:r>
            <a:endParaRPr sz="2400" dirty="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193591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5536" y="404664"/>
            <a:ext cx="8398579" cy="5995616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455295" indent="-354330">
              <a:lnSpc>
                <a:spcPct val="100000"/>
              </a:lnSpc>
              <a:spcBef>
                <a:spcPts val="385"/>
              </a:spcBef>
              <a:buAutoNum type="arabicParenR" startAt="2"/>
              <a:tabLst>
                <a:tab pos="455930" algn="l"/>
              </a:tabLst>
            </a:pP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Clinique</a:t>
            </a:r>
            <a:endParaRPr sz="2400" dirty="0">
              <a:latin typeface="Arial"/>
              <a:cs typeface="Arial"/>
            </a:endParaRPr>
          </a:p>
          <a:p>
            <a:pPr marL="792480" lvl="1" indent="-354965">
              <a:lnSpc>
                <a:spcPct val="100000"/>
              </a:lnSpc>
              <a:spcBef>
                <a:spcPts val="290"/>
              </a:spcBef>
              <a:buAutoNum type="alphaLcParenR"/>
              <a:tabLst>
                <a:tab pos="793115" algn="l"/>
              </a:tabLst>
            </a:pP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Signes</a:t>
            </a:r>
            <a:r>
              <a:rPr sz="2400" b="1" spc="-4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articulaires:</a:t>
            </a:r>
            <a:endParaRPr sz="2400" dirty="0">
              <a:latin typeface="Arial"/>
              <a:cs typeface="Arial"/>
            </a:endParaRPr>
          </a:p>
          <a:p>
            <a:pPr marL="444500" marR="735965" indent="-343535">
              <a:lnSpc>
                <a:spcPts val="2590"/>
              </a:lnSpc>
              <a:spcBef>
                <a:spcPts val="620"/>
              </a:spcBef>
              <a:buChar char="•"/>
              <a:tabLst>
                <a:tab pos="444500" algn="l"/>
                <a:tab pos="445134" algn="l"/>
                <a:tab pos="614553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Douleur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et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enraidissement</a:t>
            </a:r>
            <a:r>
              <a:rPr sz="2400" spc="7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matinal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poignets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et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doigts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constituent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les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signes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fonctionnels	</a:t>
            </a:r>
            <a:r>
              <a:rPr sz="2400" spc="-10" dirty="0">
                <a:latin typeface="Microsoft Sans Serif"/>
                <a:cs typeface="Microsoft Sans Serif"/>
              </a:rPr>
              <a:t>d’appel.</a:t>
            </a:r>
            <a:endParaRPr sz="2400" dirty="0">
              <a:latin typeface="Microsoft Sans Serif"/>
              <a:cs typeface="Microsoft Sans Serif"/>
            </a:endParaRPr>
          </a:p>
          <a:p>
            <a:pPr marL="444500" marR="106680" indent="-343535">
              <a:lnSpc>
                <a:spcPct val="90000"/>
              </a:lnSpc>
              <a:spcBef>
                <a:spcPts val="540"/>
              </a:spcBef>
              <a:buChar char="•"/>
              <a:tabLst>
                <a:tab pos="444500" algn="l"/>
                <a:tab pos="445134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Arthrites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poignets,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les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métacarpophalangiennes</a:t>
            </a:r>
            <a:r>
              <a:rPr sz="2400" spc="9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(MCP)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et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les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inter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phalangiennes</a:t>
            </a:r>
            <a:r>
              <a:rPr sz="2400" spc="8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proximales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surtout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2</a:t>
            </a:r>
            <a:r>
              <a:rPr sz="2400" spc="-22" baseline="24305" dirty="0">
                <a:latin typeface="Microsoft Sans Serif"/>
                <a:cs typeface="Microsoft Sans Serif"/>
              </a:rPr>
              <a:t>ème</a:t>
            </a:r>
            <a:r>
              <a:rPr sz="2400" spc="359" baseline="2430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et 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3</a:t>
            </a:r>
            <a:r>
              <a:rPr sz="2400" spc="-7" baseline="24305" dirty="0">
                <a:latin typeface="Microsoft Sans Serif"/>
                <a:cs typeface="Microsoft Sans Serif"/>
              </a:rPr>
              <a:t>ème</a:t>
            </a:r>
            <a:r>
              <a:rPr sz="2400" spc="412" baseline="2430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doigts</a:t>
            </a:r>
            <a:r>
              <a:rPr sz="2400" spc="9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de</a:t>
            </a:r>
            <a:r>
              <a:rPr sz="2400" spc="7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façon</a:t>
            </a:r>
            <a:r>
              <a:rPr sz="2400" spc="8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bilatérale</a:t>
            </a:r>
            <a:r>
              <a:rPr sz="2400" spc="9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et</a:t>
            </a:r>
            <a:r>
              <a:rPr sz="2400" spc="8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grossièrement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symétrique.</a:t>
            </a:r>
            <a:endParaRPr sz="2400" dirty="0">
              <a:latin typeface="Microsoft Sans Serif"/>
              <a:cs typeface="Microsoft Sans Serif"/>
            </a:endParaRPr>
          </a:p>
          <a:p>
            <a:pPr marL="444500" indent="-343535">
              <a:lnSpc>
                <a:spcPct val="100000"/>
              </a:lnSpc>
              <a:spcBef>
                <a:spcPts val="285"/>
              </a:spcBef>
              <a:buChar char="•"/>
              <a:tabLst>
                <a:tab pos="444500" algn="l"/>
                <a:tab pos="445134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Une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douleur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à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la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pression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et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à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la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mobilisation</a:t>
            </a:r>
            <a:r>
              <a:rPr sz="2400" spc="7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doigts.</a:t>
            </a:r>
            <a:endParaRPr sz="2400" dirty="0">
              <a:latin typeface="Microsoft Sans Serif"/>
              <a:cs typeface="Microsoft Sans Serif"/>
            </a:endParaRPr>
          </a:p>
          <a:p>
            <a:pPr marL="444500" marR="2982595" indent="-343535">
              <a:lnSpc>
                <a:spcPts val="2590"/>
              </a:lnSpc>
              <a:spcBef>
                <a:spcPts val="620"/>
              </a:spcBef>
              <a:buChar char="•"/>
              <a:tabLst>
                <a:tab pos="444500" algn="l"/>
                <a:tab pos="445134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Atteinte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avant-pieds: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arthrites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métatarsophalangiennes(MTP)</a:t>
            </a:r>
            <a:endParaRPr sz="2400" dirty="0">
              <a:latin typeface="Microsoft Sans Serif"/>
              <a:cs typeface="Microsoft Sans Serif"/>
            </a:endParaRPr>
          </a:p>
          <a:p>
            <a:pPr marL="444500" indent="-343535">
              <a:lnSpc>
                <a:spcPct val="100000"/>
              </a:lnSpc>
              <a:spcBef>
                <a:spcPts val="250"/>
              </a:spcBef>
              <a:buChar char="•"/>
              <a:tabLst>
                <a:tab pos="444500" algn="l"/>
                <a:tab pos="445134" algn="l"/>
                <a:tab pos="2393315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Squeeze</a:t>
            </a:r>
            <a:r>
              <a:rPr sz="2400" spc="7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test	</a:t>
            </a:r>
            <a:r>
              <a:rPr sz="2400" spc="-5" dirty="0">
                <a:latin typeface="Microsoft Sans Serif"/>
                <a:cs typeface="Microsoft Sans Serif"/>
              </a:rPr>
              <a:t>positif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aux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MCP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et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80" dirty="0">
                <a:latin typeface="Microsoft Sans Serif"/>
                <a:cs typeface="Microsoft Sans Serif"/>
              </a:rPr>
              <a:t>MTP.</a:t>
            </a:r>
            <a:endParaRPr sz="2400" dirty="0">
              <a:latin typeface="Microsoft Sans Serif"/>
              <a:cs typeface="Microsoft Sans Serif"/>
            </a:endParaRPr>
          </a:p>
          <a:p>
            <a:pPr marL="438150">
              <a:lnSpc>
                <a:spcPct val="100000"/>
              </a:lnSpc>
              <a:spcBef>
                <a:spcPts val="290"/>
              </a:spcBef>
            </a:pP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b)Examen</a:t>
            </a:r>
            <a:r>
              <a:rPr sz="2400" b="1" spc="-5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général:</a:t>
            </a:r>
            <a:endParaRPr sz="2400" dirty="0">
              <a:latin typeface="Arial"/>
              <a:cs typeface="Arial"/>
            </a:endParaRPr>
          </a:p>
          <a:p>
            <a:pPr marL="444500" indent="-343535">
              <a:lnSpc>
                <a:spcPts val="2735"/>
              </a:lnSpc>
              <a:spcBef>
                <a:spcPts val="290"/>
              </a:spcBef>
              <a:buChar char="•"/>
              <a:tabLst>
                <a:tab pos="444500" algn="l"/>
                <a:tab pos="445134" algn="l"/>
              </a:tabLst>
            </a:pPr>
            <a:r>
              <a:rPr sz="2400" spc="-25" dirty="0">
                <a:latin typeface="Microsoft Sans Serif"/>
                <a:cs typeface="Microsoft Sans Serif"/>
              </a:rPr>
              <a:t>L’état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général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est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conservé,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on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peut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noter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une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fébricule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et</a:t>
            </a:r>
            <a:endParaRPr sz="2400" dirty="0">
              <a:latin typeface="Microsoft Sans Serif"/>
              <a:cs typeface="Microsoft Sans Serif"/>
            </a:endParaRPr>
          </a:p>
          <a:p>
            <a:pPr marL="444500">
              <a:lnSpc>
                <a:spcPts val="2735"/>
              </a:lnSpc>
            </a:pPr>
            <a:r>
              <a:rPr sz="2400" spc="-5" dirty="0">
                <a:latin typeface="Microsoft Sans Serif"/>
                <a:cs typeface="Microsoft Sans Serif"/>
              </a:rPr>
              <a:t>une asthénie.</a:t>
            </a:r>
            <a:endParaRPr sz="2400" dirty="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16059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0577" y="5507837"/>
            <a:ext cx="27209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Squeeze</a:t>
            </a:r>
            <a:r>
              <a:rPr sz="2000" b="1" spc="-3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test</a:t>
            </a:r>
            <a:r>
              <a:rPr sz="2000" b="1" spc="-6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aux</a:t>
            </a:r>
            <a:r>
              <a:rPr sz="2000" b="1" spc="-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MCP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25683" y="5507837"/>
            <a:ext cx="26930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Squeeze</a:t>
            </a:r>
            <a:r>
              <a:rPr sz="2000" b="1" spc="-3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test</a:t>
            </a:r>
            <a:r>
              <a:rPr sz="2000" b="1" spc="-6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aux</a:t>
            </a:r>
            <a:r>
              <a:rPr sz="2000" b="1" spc="-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MTP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86376" y="1785873"/>
            <a:ext cx="3829050" cy="286702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2912" y="1857375"/>
            <a:ext cx="3929126" cy="2786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30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5787" y="1143000"/>
            <a:ext cx="3286125" cy="3500501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86376" y="1214374"/>
            <a:ext cx="4000500" cy="335762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864819" y="5170170"/>
            <a:ext cx="704723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17039" algn="l"/>
              </a:tabLst>
            </a:pP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Arthrites</a:t>
            </a:r>
            <a:r>
              <a:rPr sz="2000" b="1" spc="-4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des	articulations</a:t>
            </a:r>
            <a:r>
              <a:rPr sz="2000" b="1" spc="-8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interphalangiennes</a:t>
            </a:r>
            <a:r>
              <a:rPr sz="2000" b="1" spc="-5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proximales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897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7544" y="548680"/>
            <a:ext cx="8300688" cy="471090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675"/>
              </a:spcBef>
            </a:pP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3)</a:t>
            </a:r>
            <a:r>
              <a:rPr sz="24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Radiographies</a:t>
            </a:r>
            <a:endParaRPr sz="2400" dirty="0">
              <a:latin typeface="Arial"/>
              <a:cs typeface="Arial"/>
            </a:endParaRPr>
          </a:p>
          <a:p>
            <a:pPr marL="4064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405765" algn="l"/>
                <a:tab pos="4064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Epaississement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parties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molles.</a:t>
            </a:r>
            <a:endParaRPr sz="2400" dirty="0">
              <a:latin typeface="Microsoft Sans Serif"/>
              <a:cs typeface="Microsoft Sans Serif"/>
            </a:endParaRPr>
          </a:p>
          <a:p>
            <a:pPr marL="4064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405765" algn="l"/>
                <a:tab pos="406400" algn="l"/>
                <a:tab pos="5527040" algn="l"/>
                <a:tab pos="7323455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Une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déminéralisation</a:t>
            </a:r>
            <a:r>
              <a:rPr sz="2400" spc="8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en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bandes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	</a:t>
            </a:r>
            <a:r>
              <a:rPr sz="2400" spc="-10" dirty="0">
                <a:latin typeface="Microsoft Sans Serif"/>
                <a:cs typeface="Microsoft Sans Serif"/>
              </a:rPr>
              <a:t>articulations	</a:t>
            </a:r>
            <a:r>
              <a:rPr sz="2400" spc="-80" dirty="0">
                <a:latin typeface="Microsoft Sans Serif"/>
                <a:cs typeface="Microsoft Sans Serif"/>
              </a:rPr>
              <a:t>MCP.</a:t>
            </a:r>
            <a:endParaRPr sz="2400" dirty="0">
              <a:latin typeface="Microsoft Sans Serif"/>
              <a:cs typeface="Microsoft Sans Serif"/>
            </a:endParaRPr>
          </a:p>
          <a:p>
            <a:pPr marL="4064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405765" algn="l"/>
                <a:tab pos="4064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Les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interlignes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articulaires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sont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respectés.</a:t>
            </a:r>
          </a:p>
          <a:p>
            <a:pPr marL="406400" marR="6858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405765" algn="l"/>
                <a:tab pos="406400" algn="l"/>
                <a:tab pos="2928620" algn="l"/>
                <a:tab pos="5625465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De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façon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plus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rare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l’érosion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la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tête	du</a:t>
            </a:r>
            <a:r>
              <a:rPr sz="2400" dirty="0">
                <a:latin typeface="Microsoft Sans Serif"/>
                <a:cs typeface="Microsoft Sans Serif"/>
              </a:rPr>
              <a:t> 5</a:t>
            </a:r>
            <a:r>
              <a:rPr sz="2400" baseline="24305" dirty="0">
                <a:latin typeface="Microsoft Sans Serif"/>
                <a:cs typeface="Microsoft Sans Serif"/>
              </a:rPr>
              <a:t>ème</a:t>
            </a:r>
            <a:r>
              <a:rPr sz="2400" spc="337" baseline="2430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métatarsien,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cette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dernière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est	très </a:t>
            </a:r>
            <a:r>
              <a:rPr sz="2400" spc="-5" dirty="0">
                <a:latin typeface="Microsoft Sans Serif"/>
                <a:cs typeface="Microsoft Sans Serif"/>
              </a:rPr>
              <a:t>évocatrice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de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PR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.</a:t>
            </a:r>
          </a:p>
          <a:p>
            <a:pPr>
              <a:lnSpc>
                <a:spcPct val="100000"/>
              </a:lnSpc>
              <a:spcBef>
                <a:spcPts val="15"/>
              </a:spcBef>
              <a:buFont typeface="Microsoft Sans Serif"/>
              <a:buChar char="•"/>
            </a:pPr>
            <a:endParaRPr sz="3550" dirty="0">
              <a:latin typeface="Microsoft Sans Serif"/>
              <a:cs typeface="Microsoft Sans Serif"/>
            </a:endParaRPr>
          </a:p>
          <a:p>
            <a:pPr marL="145415">
              <a:lnSpc>
                <a:spcPct val="100000"/>
              </a:lnSpc>
            </a:pP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4)</a:t>
            </a:r>
            <a:r>
              <a:rPr sz="2400" b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Echographie et</a:t>
            </a:r>
            <a:r>
              <a:rPr sz="2400" b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imagerie</a:t>
            </a:r>
            <a:r>
              <a:rPr sz="2400" b="1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par résonance</a:t>
            </a:r>
            <a:r>
              <a:rPr sz="2400" b="1" spc="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magnétique</a:t>
            </a:r>
            <a:endParaRPr sz="2400" dirty="0">
              <a:latin typeface="Arial"/>
              <a:cs typeface="Arial"/>
            </a:endParaRPr>
          </a:p>
          <a:p>
            <a:pPr marL="4064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405765" algn="l"/>
                <a:tab pos="4064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Ces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deux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techniques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permettent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de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détecter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façon</a:t>
            </a:r>
          </a:p>
          <a:p>
            <a:pPr marL="406400">
              <a:lnSpc>
                <a:spcPct val="100000"/>
              </a:lnSpc>
            </a:pPr>
            <a:r>
              <a:rPr sz="2400" spc="-5" dirty="0">
                <a:latin typeface="Microsoft Sans Serif"/>
                <a:cs typeface="Microsoft Sans Serif"/>
              </a:rPr>
              <a:t>précoce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une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synovite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articulaire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et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érosions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osseuses.</a:t>
            </a:r>
            <a:endParaRPr sz="2400" dirty="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210484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59914" y="6038189"/>
            <a:ext cx="450850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Atteinte</a:t>
            </a:r>
            <a:r>
              <a:rPr sz="2000" b="1" spc="-6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de</a:t>
            </a:r>
            <a:r>
              <a:rPr sz="2000" b="1" spc="-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la</a:t>
            </a:r>
            <a:r>
              <a:rPr sz="2000" b="1" spc="-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tête</a:t>
            </a:r>
            <a:r>
              <a:rPr sz="2000" b="1" spc="-4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du</a:t>
            </a:r>
            <a:r>
              <a:rPr sz="2000" b="1" spc="-5" dirty="0">
                <a:solidFill>
                  <a:srgbClr val="006FC0"/>
                </a:solidFill>
                <a:latin typeface="Arial"/>
                <a:cs typeface="Arial"/>
              </a:rPr>
              <a:t> 5ème</a:t>
            </a:r>
            <a:r>
              <a:rPr sz="2000" b="1" spc="-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métatarse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268199" y="710356"/>
            <a:ext cx="4691930" cy="5094907"/>
            <a:chOff x="3643248" y="455723"/>
            <a:chExt cx="4691930" cy="5357876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91677" y="455723"/>
              <a:ext cx="4643501" cy="5357876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643248" y="1769237"/>
              <a:ext cx="652780" cy="377190"/>
            </a:xfrm>
            <a:custGeom>
              <a:avLst/>
              <a:gdLst/>
              <a:ahLst/>
              <a:cxnLst/>
              <a:rect l="l" t="t" r="r" b="b"/>
              <a:pathLst>
                <a:path w="652779" h="377189">
                  <a:moveTo>
                    <a:pt x="103241" y="222176"/>
                  </a:moveTo>
                  <a:lnTo>
                    <a:pt x="95964" y="222583"/>
                  </a:lnTo>
                  <a:lnTo>
                    <a:pt x="89378" y="225680"/>
                  </a:lnTo>
                  <a:lnTo>
                    <a:pt x="84327" y="231266"/>
                  </a:lnTo>
                  <a:lnTo>
                    <a:pt x="0" y="373125"/>
                  </a:lnTo>
                  <a:lnTo>
                    <a:pt x="164973" y="376682"/>
                  </a:lnTo>
                  <a:lnTo>
                    <a:pt x="172366" y="375374"/>
                  </a:lnTo>
                  <a:lnTo>
                    <a:pt x="178473" y="371475"/>
                  </a:lnTo>
                  <a:lnTo>
                    <a:pt x="42290" y="371475"/>
                  </a:lnTo>
                  <a:lnTo>
                    <a:pt x="23749" y="338074"/>
                  </a:lnTo>
                  <a:lnTo>
                    <a:pt x="85524" y="303835"/>
                  </a:lnTo>
                  <a:lnTo>
                    <a:pt x="117093" y="250825"/>
                  </a:lnTo>
                  <a:lnTo>
                    <a:pt x="119578" y="243701"/>
                  </a:lnTo>
                  <a:lnTo>
                    <a:pt x="119157" y="236410"/>
                  </a:lnTo>
                  <a:lnTo>
                    <a:pt x="116022" y="229786"/>
                  </a:lnTo>
                  <a:lnTo>
                    <a:pt x="110362" y="224662"/>
                  </a:lnTo>
                  <a:lnTo>
                    <a:pt x="103241" y="222176"/>
                  </a:lnTo>
                  <a:close/>
                </a:path>
                <a:path w="652779" h="377189">
                  <a:moveTo>
                    <a:pt x="85524" y="303835"/>
                  </a:moveTo>
                  <a:lnTo>
                    <a:pt x="23749" y="338074"/>
                  </a:lnTo>
                  <a:lnTo>
                    <a:pt x="42290" y="371475"/>
                  </a:lnTo>
                  <a:lnTo>
                    <a:pt x="54893" y="364489"/>
                  </a:lnTo>
                  <a:lnTo>
                    <a:pt x="49402" y="364489"/>
                  </a:lnTo>
                  <a:lnTo>
                    <a:pt x="33400" y="335788"/>
                  </a:lnTo>
                  <a:lnTo>
                    <a:pt x="66495" y="335788"/>
                  </a:lnTo>
                  <a:lnTo>
                    <a:pt x="85524" y="303835"/>
                  </a:lnTo>
                  <a:close/>
                </a:path>
                <a:path w="652779" h="377189">
                  <a:moveTo>
                    <a:pt x="103873" y="337343"/>
                  </a:moveTo>
                  <a:lnTo>
                    <a:pt x="42290" y="371475"/>
                  </a:lnTo>
                  <a:lnTo>
                    <a:pt x="178473" y="371475"/>
                  </a:lnTo>
                  <a:lnTo>
                    <a:pt x="182725" y="365519"/>
                  </a:lnTo>
                  <a:lnTo>
                    <a:pt x="184403" y="358139"/>
                  </a:lnTo>
                  <a:lnTo>
                    <a:pt x="183076" y="350674"/>
                  </a:lnTo>
                  <a:lnTo>
                    <a:pt x="179117" y="344519"/>
                  </a:lnTo>
                  <a:lnTo>
                    <a:pt x="173134" y="340316"/>
                  </a:lnTo>
                  <a:lnTo>
                    <a:pt x="165735" y="338709"/>
                  </a:lnTo>
                  <a:lnTo>
                    <a:pt x="103873" y="337343"/>
                  </a:lnTo>
                  <a:close/>
                </a:path>
                <a:path w="652779" h="377189">
                  <a:moveTo>
                    <a:pt x="33400" y="335788"/>
                  </a:moveTo>
                  <a:lnTo>
                    <a:pt x="49402" y="364489"/>
                  </a:lnTo>
                  <a:lnTo>
                    <a:pt x="66066" y="336509"/>
                  </a:lnTo>
                  <a:lnTo>
                    <a:pt x="33400" y="335788"/>
                  </a:lnTo>
                  <a:close/>
                </a:path>
                <a:path w="652779" h="377189">
                  <a:moveTo>
                    <a:pt x="66066" y="336509"/>
                  </a:moveTo>
                  <a:lnTo>
                    <a:pt x="49402" y="364489"/>
                  </a:lnTo>
                  <a:lnTo>
                    <a:pt x="54893" y="364489"/>
                  </a:lnTo>
                  <a:lnTo>
                    <a:pt x="103873" y="337343"/>
                  </a:lnTo>
                  <a:lnTo>
                    <a:pt x="66066" y="336509"/>
                  </a:lnTo>
                  <a:close/>
                </a:path>
                <a:path w="652779" h="377189">
                  <a:moveTo>
                    <a:pt x="633729" y="0"/>
                  </a:moveTo>
                  <a:lnTo>
                    <a:pt x="85524" y="303835"/>
                  </a:lnTo>
                  <a:lnTo>
                    <a:pt x="66066" y="336509"/>
                  </a:lnTo>
                  <a:lnTo>
                    <a:pt x="103873" y="337343"/>
                  </a:lnTo>
                  <a:lnTo>
                    <a:pt x="652272" y="33400"/>
                  </a:lnTo>
                  <a:lnTo>
                    <a:pt x="633729" y="0"/>
                  </a:lnTo>
                  <a:close/>
                </a:path>
                <a:path w="652779" h="377189">
                  <a:moveTo>
                    <a:pt x="66495" y="335788"/>
                  </a:moveTo>
                  <a:lnTo>
                    <a:pt x="33400" y="335788"/>
                  </a:lnTo>
                  <a:lnTo>
                    <a:pt x="66066" y="336509"/>
                  </a:lnTo>
                  <a:lnTo>
                    <a:pt x="66495" y="335788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56974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4642" y="381127"/>
            <a:ext cx="8361680" cy="554990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5)</a:t>
            </a:r>
            <a:r>
              <a:rPr sz="2400" b="1" spc="-6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Biologie:</a:t>
            </a:r>
            <a:endParaRPr sz="24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290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Syndrome</a:t>
            </a:r>
            <a:r>
              <a:rPr sz="2400" b="1" spc="-3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inflammatoire</a:t>
            </a:r>
            <a:r>
              <a:rPr sz="2400" dirty="0">
                <a:latin typeface="Microsoft Sans Serif"/>
                <a:cs typeface="Microsoft Sans Serif"/>
              </a:rPr>
              <a:t>:</a:t>
            </a:r>
          </a:p>
          <a:p>
            <a:pPr marL="469900" marR="5080" indent="-457200">
              <a:lnSpc>
                <a:spcPts val="2590"/>
              </a:lnSpc>
              <a:spcBef>
                <a:spcPts val="615"/>
              </a:spcBef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Accélération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la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vitesse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sédimentation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(VS)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,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discrète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anémie,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et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positivité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de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la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réactive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protéine.</a:t>
            </a:r>
            <a:endParaRPr sz="2400" dirty="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254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Les</a:t>
            </a:r>
            <a:r>
              <a:rPr sz="2400" b="1" spc="-3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facteurs</a:t>
            </a:r>
            <a:r>
              <a:rPr sz="2400" b="1" spc="-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rhumatoïdes</a:t>
            </a:r>
            <a:r>
              <a:rPr sz="2400" dirty="0">
                <a:latin typeface="Microsoft Sans Serif"/>
                <a:cs typeface="Microsoft Sans Serif"/>
              </a:rPr>
              <a:t>:</a:t>
            </a:r>
          </a:p>
          <a:p>
            <a:pPr marL="355600" marR="390525" indent="-342900">
              <a:lnSpc>
                <a:spcPct val="89400"/>
              </a:lnSpc>
              <a:spcBef>
                <a:spcPts val="595"/>
              </a:spcBef>
              <a:buChar char="•"/>
              <a:tabLst>
                <a:tab pos="354965" algn="l"/>
                <a:tab pos="355600" algn="l"/>
                <a:tab pos="1657985" algn="l"/>
                <a:tab pos="1709420" algn="l"/>
                <a:tab pos="2151380" algn="l"/>
                <a:tab pos="2217420" algn="l"/>
                <a:tab pos="6874509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au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début		de		</a:t>
            </a:r>
            <a:r>
              <a:rPr sz="2400" spc="-15" dirty="0">
                <a:latin typeface="Microsoft Sans Serif"/>
                <a:cs typeface="Microsoft Sans Serif"/>
              </a:rPr>
              <a:t>la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PR,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facteur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10" dirty="0">
                <a:latin typeface="Microsoft Sans Serif"/>
                <a:cs typeface="Microsoft Sans Serif"/>
              </a:rPr>
              <a:t>rhumatoïde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(FR)	est 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souvent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négatif,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mais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il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peut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être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présent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dans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50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à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60%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cas.	</a:t>
            </a:r>
            <a:r>
              <a:rPr sz="2400" spc="-5" dirty="0">
                <a:latin typeface="Microsoft Sans Serif"/>
                <a:cs typeface="Microsoft Sans Serif"/>
              </a:rPr>
              <a:t>Le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FR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est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un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anticorps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anti-gammaglobuline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appartenant	souvent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à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la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classe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immunoglobulines </a:t>
            </a:r>
            <a:r>
              <a:rPr sz="2400" dirty="0">
                <a:latin typeface="Microsoft Sans Serif"/>
                <a:cs typeface="Microsoft Sans Serif"/>
              </a:rPr>
              <a:t> (IgM).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Il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peut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être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aussi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type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IgA,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IgG,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IgD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ou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IgE</a:t>
            </a:r>
            <a:r>
              <a:rPr sz="2400" dirty="0">
                <a:latin typeface="Calibri"/>
                <a:cs typeface="Calibri"/>
              </a:rPr>
              <a:t>.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200" dirty="0">
              <a:latin typeface="Calibri"/>
              <a:cs typeface="Calibri"/>
            </a:endParaRPr>
          </a:p>
          <a:p>
            <a:pPr marL="355600" marR="377825" indent="-342900">
              <a:lnSpc>
                <a:spcPts val="2520"/>
              </a:lnSpc>
              <a:buFont typeface="Wingdings"/>
              <a:buChar char=""/>
              <a:tabLst>
                <a:tab pos="355600" algn="l"/>
                <a:tab pos="1134110" algn="l"/>
              </a:tabLst>
            </a:pP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Présence</a:t>
            </a:r>
            <a:r>
              <a:rPr sz="2400" b="1" spc="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d’anticorps</a:t>
            </a:r>
            <a:r>
              <a:rPr sz="2400" b="1" spc="-3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anti </a:t>
            </a: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protéines</a:t>
            </a:r>
            <a:r>
              <a:rPr sz="2400" b="1" spc="-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citrullinées:</a:t>
            </a:r>
            <a:r>
              <a:rPr sz="2400" b="1" spc="-13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Anti </a:t>
            </a:r>
            <a:r>
              <a:rPr sz="2400" b="1" spc="-65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CCP	</a:t>
            </a: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ou</a:t>
            </a:r>
            <a:r>
              <a:rPr sz="2400" b="1" spc="-10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50" dirty="0">
                <a:solidFill>
                  <a:srgbClr val="006FC0"/>
                </a:solidFill>
                <a:latin typeface="Arial"/>
                <a:cs typeface="Arial"/>
              </a:rPr>
              <a:t>ACPA</a:t>
            </a:r>
            <a:endParaRPr sz="2400" dirty="0">
              <a:latin typeface="Arial"/>
              <a:cs typeface="Arial"/>
            </a:endParaRPr>
          </a:p>
          <a:p>
            <a:pPr marL="355600" marR="1050925" indent="-342900">
              <a:lnSpc>
                <a:spcPts val="2590"/>
              </a:lnSpc>
              <a:spcBef>
                <a:spcPts val="665"/>
              </a:spcBef>
              <a:buChar char="•"/>
              <a:tabLst>
                <a:tab pos="354965" algn="l"/>
                <a:tab pos="355600" algn="l"/>
                <a:tab pos="2472055" algn="l"/>
                <a:tab pos="5386705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Ces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anticorps	sont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marqueurs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précoces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la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maladie,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ils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sont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présents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dans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50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à	60%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</a:t>
            </a:r>
            <a:r>
              <a:rPr sz="2400" dirty="0">
                <a:latin typeface="Microsoft Sans Serif"/>
                <a:cs typeface="Microsoft Sans Serif"/>
              </a:rPr>
              <a:t> cas..</a:t>
            </a:r>
          </a:p>
        </p:txBody>
      </p:sp>
    </p:spTree>
    <p:extLst>
      <p:ext uri="{BB962C8B-B14F-4D97-AF65-F5344CB8AC3E}">
        <p14:creationId xmlns:p14="http://schemas.microsoft.com/office/powerpoint/2010/main" val="332675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4642" y="309623"/>
            <a:ext cx="8156575" cy="478155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6)</a:t>
            </a:r>
            <a:r>
              <a:rPr sz="24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Liquide</a:t>
            </a:r>
            <a:r>
              <a:rPr sz="24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Arial"/>
                <a:cs typeface="Arial"/>
              </a:rPr>
              <a:t>synovial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ts val="2845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Microsoft Sans Serif"/>
                <a:cs typeface="Microsoft Sans Serif"/>
              </a:rPr>
              <a:t>Le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liquide</a:t>
            </a:r>
            <a:r>
              <a:rPr sz="2400" spc="7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synovial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est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de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type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inflammatoire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(&gt;2000/mm3</a:t>
            </a:r>
            <a:endParaRPr sz="2400">
              <a:latin typeface="Microsoft Sans Serif"/>
              <a:cs typeface="Microsoft Sans Serif"/>
            </a:endParaRPr>
          </a:p>
          <a:p>
            <a:pPr marL="355600">
              <a:lnSpc>
                <a:spcPts val="2845"/>
              </a:lnSpc>
            </a:pPr>
            <a:r>
              <a:rPr sz="2400" dirty="0">
                <a:latin typeface="Calibri"/>
                <a:cs typeface="Calibri"/>
              </a:rPr>
              <a:t>)</a:t>
            </a:r>
            <a:r>
              <a:rPr sz="2400" dirty="0">
                <a:latin typeface="Microsoft Sans Serif"/>
                <a:cs typeface="Microsoft Sans Serif"/>
              </a:rPr>
              <a:t>,</a:t>
            </a:r>
            <a:r>
              <a:rPr sz="2400" spc="-5" dirty="0">
                <a:latin typeface="Microsoft Sans Serif"/>
                <a:cs typeface="Microsoft Sans Serif"/>
              </a:rPr>
              <a:t> riche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en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cellules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et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constitué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surtout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polynucléaires</a:t>
            </a:r>
            <a:endParaRPr sz="2400">
              <a:latin typeface="Microsoft Sans Serif"/>
              <a:cs typeface="Microsoft Sans Serif"/>
            </a:endParaRPr>
          </a:p>
          <a:p>
            <a:pPr marL="355600" marR="36195">
              <a:lnSpc>
                <a:spcPct val="100000"/>
              </a:lnSpc>
              <a:spcBef>
                <a:spcPts val="75"/>
              </a:spcBef>
              <a:tabLst>
                <a:tab pos="4013835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neutrophiles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(PN).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Parfois	</a:t>
            </a:r>
            <a:r>
              <a:rPr sz="2400" spc="-15" dirty="0">
                <a:latin typeface="Microsoft Sans Serif"/>
                <a:cs typeface="Microsoft Sans Serif"/>
              </a:rPr>
              <a:t>la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formule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est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à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prédominance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lymphocytaire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.</a:t>
            </a:r>
            <a:endParaRPr sz="2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7)</a:t>
            </a:r>
            <a:r>
              <a:rPr sz="2400" b="1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Histologie</a:t>
            </a:r>
            <a:r>
              <a:rPr sz="2400" b="1" spc="-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synoviale</a:t>
            </a:r>
            <a:endParaRPr sz="2400">
              <a:latin typeface="Arial"/>
              <a:cs typeface="Arial"/>
            </a:endParaRPr>
          </a:p>
          <a:p>
            <a:pPr marL="355600" marR="3429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  <a:tab pos="998219" algn="l"/>
                <a:tab pos="1810385" algn="l"/>
                <a:tab pos="3270885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La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biopsie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synoviale	</a:t>
            </a:r>
            <a:r>
              <a:rPr sz="2400" dirty="0">
                <a:latin typeface="Microsoft Sans Serif"/>
                <a:cs typeface="Microsoft Sans Serif"/>
              </a:rPr>
              <a:t>est </a:t>
            </a:r>
            <a:r>
              <a:rPr sz="2400" spc="-5" dirty="0">
                <a:latin typeface="Microsoft Sans Serif"/>
                <a:cs typeface="Microsoft Sans Serif"/>
              </a:rPr>
              <a:t>exceptionnellement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demandée,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elle	</a:t>
            </a:r>
            <a:r>
              <a:rPr sz="2400" spc="-5" dirty="0">
                <a:latin typeface="Microsoft Sans Serif"/>
                <a:cs typeface="Microsoft Sans Serif"/>
              </a:rPr>
              <a:t>n’est	</a:t>
            </a:r>
            <a:r>
              <a:rPr sz="2400" spc="-10" dirty="0">
                <a:latin typeface="Microsoft Sans Serif"/>
                <a:cs typeface="Microsoft Sans Serif"/>
              </a:rPr>
              <a:t>réalisée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que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dans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les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formes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monoarticulaires.</a:t>
            </a:r>
            <a:endParaRPr sz="2400">
              <a:latin typeface="Microsoft Sans Serif"/>
              <a:cs typeface="Microsoft Sans Serif"/>
            </a:endParaRPr>
          </a:p>
          <a:p>
            <a:pPr marL="355600" marR="35179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  <a:tab pos="2117090" algn="l"/>
                <a:tab pos="5238115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La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synovite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est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caractérisée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par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une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hypertrophie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villosités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synoviales</a:t>
            </a:r>
            <a:r>
              <a:rPr sz="2400" spc="7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et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une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multiplication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franges.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Il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existe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une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hyperplasie</a:t>
            </a:r>
            <a:r>
              <a:rPr sz="2400" spc="7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cellules	synoviales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qui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se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répartissent	en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plusieurs</a:t>
            </a:r>
            <a:r>
              <a:rPr sz="2400" spc="7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couches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successives.</a:t>
            </a:r>
            <a:endParaRPr sz="240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179207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7544" y="512500"/>
            <a:ext cx="8004270" cy="3132524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8)</a:t>
            </a:r>
            <a:r>
              <a:rPr sz="2400" b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Diagnostic</a:t>
            </a:r>
            <a:r>
              <a:rPr sz="2400" b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différentiel</a:t>
            </a:r>
            <a:endParaRPr sz="2400" dirty="0">
              <a:latin typeface="Arial"/>
              <a:cs typeface="Arial"/>
            </a:endParaRPr>
          </a:p>
          <a:p>
            <a:pPr marL="12700" marR="392430">
              <a:lnSpc>
                <a:spcPct val="12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Devant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une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forme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monoarticulaire,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éliminer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une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origine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Infectieuse;</a:t>
            </a:r>
            <a:endParaRPr sz="2400" dirty="0">
              <a:latin typeface="Microsoft Sans Serif"/>
              <a:cs typeface="Microsoft Sans Serif"/>
            </a:endParaRPr>
          </a:p>
          <a:p>
            <a:pPr marL="94615" marR="5080" indent="-82550">
              <a:lnSpc>
                <a:spcPts val="3460"/>
              </a:lnSpc>
              <a:spcBef>
                <a:spcPts val="209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Devant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les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formes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oligo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ou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polyarticulaire,</a:t>
            </a:r>
            <a:r>
              <a:rPr sz="2400" spc="8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on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doit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éliminer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une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origine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infectieuse(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virale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ou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bactérienne)</a:t>
            </a:r>
            <a:endParaRPr sz="2400" dirty="0">
              <a:latin typeface="Microsoft Sans Serif"/>
              <a:cs typeface="Microsoft Sans Serif"/>
            </a:endParaRPr>
          </a:p>
          <a:p>
            <a:pPr marL="94615">
              <a:lnSpc>
                <a:spcPct val="100000"/>
              </a:lnSpc>
              <a:spcBef>
                <a:spcPts val="360"/>
              </a:spcBef>
            </a:pPr>
            <a:r>
              <a:rPr sz="2400" spc="-5" dirty="0">
                <a:latin typeface="Microsoft Sans Serif"/>
                <a:cs typeface="Microsoft Sans Serif"/>
              </a:rPr>
              <a:t>Les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spondyloarthrites,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les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connectivites,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la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pseudo</a:t>
            </a:r>
            <a:endParaRPr sz="2400" dirty="0">
              <a:latin typeface="Microsoft Sans Serif"/>
              <a:cs typeface="Microsoft Sans Serif"/>
            </a:endParaRPr>
          </a:p>
          <a:p>
            <a:pPr marL="94615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Microsoft Sans Serif"/>
                <a:cs typeface="Microsoft Sans Serif"/>
              </a:rPr>
              <a:t>polyarthrites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rhizomélique,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les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rhumatismes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métaboliques</a:t>
            </a:r>
            <a:endParaRPr sz="2400" dirty="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292615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95096"/>
            <a:ext cx="11334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PLAN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9552" y="1279166"/>
            <a:ext cx="6005195" cy="514731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Inroduction</a:t>
            </a:r>
            <a:endParaRPr sz="2800" dirty="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Physiopathologie</a:t>
            </a:r>
            <a:endParaRPr sz="2800" dirty="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Diagnostic:</a:t>
            </a:r>
            <a:r>
              <a:rPr sz="2800" spc="-14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Au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stade</a:t>
            </a:r>
            <a:r>
              <a:rPr sz="2800" spc="2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de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début</a:t>
            </a:r>
            <a:endParaRPr sz="2800" dirty="0">
              <a:latin typeface="Microsoft Sans Serif"/>
              <a:cs typeface="Microsoft Sans Serif"/>
            </a:endParaRPr>
          </a:p>
          <a:p>
            <a:pPr marL="2157095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Microsoft Sans Serif"/>
                <a:cs typeface="Microsoft Sans Serif"/>
              </a:rPr>
              <a:t>Au</a:t>
            </a:r>
            <a:r>
              <a:rPr sz="2800" spc="1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stade</a:t>
            </a:r>
            <a:r>
              <a:rPr sz="2800" spc="1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de</a:t>
            </a:r>
            <a:r>
              <a:rPr sz="2800" spc="2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PR</a:t>
            </a:r>
            <a:r>
              <a:rPr sz="2800" spc="1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évoluée</a:t>
            </a:r>
            <a:endParaRPr sz="2800" dirty="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Evolution</a:t>
            </a:r>
            <a:r>
              <a:rPr sz="2800" spc="1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et</a:t>
            </a:r>
            <a:r>
              <a:rPr sz="2800" spc="1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pronostic</a:t>
            </a:r>
            <a:endParaRPr sz="2800" dirty="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Microsoft Sans Serif"/>
                <a:cs typeface="Microsoft Sans Serif"/>
              </a:rPr>
              <a:t>Traitement:</a:t>
            </a:r>
            <a:r>
              <a:rPr sz="2800" spc="-20" dirty="0">
                <a:latin typeface="Microsoft Sans Serif"/>
                <a:cs typeface="Microsoft Sans Serif"/>
              </a:rPr>
              <a:t> </a:t>
            </a:r>
            <a:r>
              <a:rPr sz="2800" spc="-25" dirty="0">
                <a:latin typeface="Microsoft Sans Serif"/>
                <a:cs typeface="Microsoft Sans Serif"/>
              </a:rPr>
              <a:t>TRT</a:t>
            </a:r>
            <a:r>
              <a:rPr sz="2800" spc="-1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symptomatique</a:t>
            </a:r>
            <a:endParaRPr sz="2800" dirty="0">
              <a:latin typeface="Microsoft Sans Serif"/>
              <a:cs typeface="Microsoft Sans Serif"/>
            </a:endParaRPr>
          </a:p>
          <a:p>
            <a:pPr marL="2268220" marR="1230630">
              <a:lnSpc>
                <a:spcPct val="120000"/>
              </a:lnSpc>
            </a:pPr>
            <a:r>
              <a:rPr sz="2800" spc="-25" dirty="0">
                <a:latin typeface="Microsoft Sans Serif"/>
                <a:cs typeface="Microsoft Sans Serif"/>
              </a:rPr>
              <a:t>TRT</a:t>
            </a:r>
            <a:r>
              <a:rPr sz="2800" spc="-1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de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fond </a:t>
            </a:r>
            <a:r>
              <a:rPr sz="2800" spc="5" dirty="0">
                <a:latin typeface="Microsoft Sans Serif"/>
                <a:cs typeface="Microsoft Sans Serif"/>
              </a:rPr>
              <a:t> </a:t>
            </a:r>
            <a:r>
              <a:rPr sz="2800" spc="-25" dirty="0">
                <a:latin typeface="Microsoft Sans Serif"/>
                <a:cs typeface="Microsoft Sans Serif"/>
              </a:rPr>
              <a:t>TRT</a:t>
            </a:r>
            <a:r>
              <a:rPr sz="2800" spc="114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locaux </a:t>
            </a:r>
            <a:r>
              <a:rPr sz="2800" dirty="0">
                <a:latin typeface="Microsoft Sans Serif"/>
                <a:cs typeface="Microsoft Sans Serif"/>
              </a:rPr>
              <a:t> </a:t>
            </a:r>
            <a:r>
              <a:rPr sz="2800" spc="-25" dirty="0">
                <a:latin typeface="Microsoft Sans Serif"/>
                <a:cs typeface="Microsoft Sans Serif"/>
              </a:rPr>
              <a:t>TRT</a:t>
            </a:r>
            <a:r>
              <a:rPr sz="2800" spc="-5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chirurgical</a:t>
            </a:r>
            <a:endParaRPr sz="2800" dirty="0">
              <a:latin typeface="Microsoft Sans Serif"/>
              <a:cs typeface="Microsoft Sans Serif"/>
            </a:endParaRPr>
          </a:p>
          <a:p>
            <a:pPr marL="527685" indent="-515620">
              <a:lnSpc>
                <a:spcPct val="100000"/>
              </a:lnSpc>
              <a:spcBef>
                <a:spcPts val="675"/>
              </a:spcBef>
              <a:buChar char="•"/>
              <a:tabLst>
                <a:tab pos="527685" algn="l"/>
                <a:tab pos="52832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Conclusion</a:t>
            </a:r>
            <a:endParaRPr sz="2800" dirty="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87920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437057"/>
              </p:ext>
            </p:extLst>
          </p:nvPr>
        </p:nvGraphicFramePr>
        <p:xfrm>
          <a:off x="467544" y="908720"/>
          <a:ext cx="8208912" cy="53714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36335"/>
                <a:gridCol w="872577"/>
              </a:tblGrid>
              <a:tr h="1936855">
                <a:tc>
                  <a:txBody>
                    <a:bodyPr/>
                    <a:lstStyle/>
                    <a:p>
                      <a:pPr marL="91440" marR="489839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A)</a:t>
                      </a:r>
                      <a:r>
                        <a:rPr sz="1600" spc="-1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Articulations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atteintes</a:t>
                      </a:r>
                      <a:r>
                        <a:rPr sz="16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(0-5) </a:t>
                      </a:r>
                      <a:r>
                        <a:rPr sz="1600" spc="-409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1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grosse</a:t>
                      </a:r>
                      <a:r>
                        <a:rPr sz="16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articulation</a:t>
                      </a:r>
                      <a:endParaRPr sz="1600" dirty="0">
                        <a:latin typeface="Microsoft Sans Serif"/>
                        <a:cs typeface="Microsoft Sans Serif"/>
                      </a:endParaRPr>
                    </a:p>
                    <a:p>
                      <a:pPr marL="91440" marR="31229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2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à</a:t>
                      </a:r>
                      <a:r>
                        <a:rPr sz="16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10</a:t>
                      </a:r>
                      <a:r>
                        <a:rPr sz="16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grosses</a:t>
                      </a:r>
                      <a:r>
                        <a:rPr sz="16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articulations</a:t>
                      </a:r>
                      <a:r>
                        <a:rPr sz="16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(symétriques</a:t>
                      </a:r>
                      <a:r>
                        <a:rPr sz="1600" spc="6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ou</a:t>
                      </a:r>
                      <a:r>
                        <a:rPr sz="16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non) </a:t>
                      </a:r>
                      <a:r>
                        <a:rPr sz="1600" spc="-409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1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à</a:t>
                      </a:r>
                      <a:r>
                        <a:rPr sz="16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sz="16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petites</a:t>
                      </a:r>
                      <a:r>
                        <a:rPr sz="16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articulations</a:t>
                      </a:r>
                      <a:endParaRPr sz="1600" dirty="0">
                        <a:latin typeface="Microsoft Sans Serif"/>
                        <a:cs typeface="Microsoft Sans Serif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4 à</a:t>
                      </a:r>
                      <a:r>
                        <a:rPr sz="16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10</a:t>
                      </a:r>
                      <a:r>
                        <a:rPr sz="16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petites</a:t>
                      </a:r>
                      <a:r>
                        <a:rPr sz="16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articulations</a:t>
                      </a:r>
                      <a:endParaRPr sz="1600" dirty="0">
                        <a:latin typeface="Microsoft Sans Serif"/>
                        <a:cs typeface="Microsoft Sans Serif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&gt;10</a:t>
                      </a:r>
                      <a:r>
                        <a:rPr sz="16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articulations</a:t>
                      </a:r>
                      <a:r>
                        <a:rPr sz="16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(dont</a:t>
                      </a:r>
                      <a:r>
                        <a:rPr sz="16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au</a:t>
                      </a:r>
                      <a:r>
                        <a:rPr sz="16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moins</a:t>
                      </a:r>
                      <a:r>
                        <a:rPr sz="16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une</a:t>
                      </a:r>
                      <a:r>
                        <a:rPr sz="16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petite)</a:t>
                      </a:r>
                      <a:endParaRPr sz="16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0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1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2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3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5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4279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B)</a:t>
                      </a:r>
                      <a:r>
                        <a:rPr sz="16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Sérologies</a:t>
                      </a:r>
                      <a:r>
                        <a:rPr sz="1600" spc="-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(0-3)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F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R</a:t>
                      </a:r>
                      <a:r>
                        <a:rPr sz="16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négat</a:t>
                      </a:r>
                      <a:r>
                        <a:rPr sz="1600" spc="5" dirty="0">
                          <a:latin typeface="Microsoft Sans Serif"/>
                          <a:cs typeface="Microsoft Sans Serif"/>
                        </a:rPr>
                        <a:t>i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f</a:t>
                      </a:r>
                      <a:r>
                        <a:rPr sz="16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et</a:t>
                      </a:r>
                      <a:r>
                        <a:rPr sz="1600" spc="-5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AC</a:t>
                      </a:r>
                      <a:r>
                        <a:rPr sz="1600" spc="-114" dirty="0">
                          <a:latin typeface="Microsoft Sans Serif"/>
                          <a:cs typeface="Microsoft Sans Serif"/>
                        </a:rPr>
                        <a:t>P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A</a:t>
                      </a:r>
                      <a:r>
                        <a:rPr sz="1600" spc="-8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négat</a:t>
                      </a:r>
                      <a:r>
                        <a:rPr sz="1600" spc="5" dirty="0">
                          <a:latin typeface="Microsoft Sans Serif"/>
                          <a:cs typeface="Microsoft Sans Serif"/>
                        </a:rPr>
                        <a:t>i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f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  <a:p>
                      <a:pPr marL="91440" marR="223456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F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R</a:t>
                      </a:r>
                      <a:r>
                        <a:rPr sz="16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po</a:t>
                      </a:r>
                      <a:r>
                        <a:rPr sz="1600" spc="5" dirty="0">
                          <a:latin typeface="Microsoft Sans Serif"/>
                          <a:cs typeface="Microsoft Sans Serif"/>
                        </a:rPr>
                        <a:t>s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itif</a:t>
                      </a:r>
                      <a:r>
                        <a:rPr sz="16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et/ou</a:t>
                      </a:r>
                      <a:r>
                        <a:rPr sz="1600" spc="-5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AC</a:t>
                      </a:r>
                      <a:r>
                        <a:rPr sz="1600" spc="-114" dirty="0">
                          <a:latin typeface="Microsoft Sans Serif"/>
                          <a:cs typeface="Microsoft Sans Serif"/>
                        </a:rPr>
                        <a:t>P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A</a:t>
                      </a:r>
                      <a:r>
                        <a:rPr sz="1600" spc="-7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po</a:t>
                      </a:r>
                      <a:r>
                        <a:rPr sz="1600" spc="5" dirty="0">
                          <a:latin typeface="Microsoft Sans Serif"/>
                          <a:cs typeface="Microsoft Sans Serif"/>
                        </a:rPr>
                        <a:t>s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itif </a:t>
                      </a:r>
                      <a:r>
                        <a:rPr sz="1600" spc="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à</a:t>
                      </a:r>
                      <a:r>
                        <a:rPr sz="16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faible</a:t>
                      </a:r>
                      <a:r>
                        <a:rPr sz="16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taux</a:t>
                      </a:r>
                      <a:r>
                        <a:rPr sz="16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(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1</a:t>
                      </a:r>
                      <a:r>
                        <a:rPr sz="16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à</a:t>
                      </a:r>
                      <a:r>
                        <a:rPr sz="16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sz="16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x</a:t>
                      </a:r>
                      <a:r>
                        <a:rPr sz="16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normale)  </a:t>
                      </a:r>
                      <a:r>
                        <a:rPr sz="1600" spc="-10" dirty="0">
                          <a:latin typeface="Microsoft Sans Serif"/>
                          <a:cs typeface="Microsoft Sans Serif"/>
                        </a:rPr>
                        <a:t>FR</a:t>
                      </a:r>
                      <a:r>
                        <a:rPr sz="16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positif</a:t>
                      </a:r>
                      <a:r>
                        <a:rPr sz="16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et/ou</a:t>
                      </a:r>
                      <a:r>
                        <a:rPr sz="1600" spc="-5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35" dirty="0">
                          <a:latin typeface="Microsoft Sans Serif"/>
                          <a:cs typeface="Microsoft Sans Serif"/>
                        </a:rPr>
                        <a:t>ACPA</a:t>
                      </a:r>
                      <a:r>
                        <a:rPr sz="1600" spc="-7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positif</a:t>
                      </a:r>
                      <a:r>
                        <a:rPr sz="1600" spc="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à</a:t>
                      </a:r>
                      <a:r>
                        <a:rPr sz="16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taux</a:t>
                      </a:r>
                      <a:r>
                        <a:rPr sz="16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élevé</a:t>
                      </a:r>
                      <a:r>
                        <a:rPr sz="16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(&gt;3</a:t>
                      </a:r>
                      <a:r>
                        <a:rPr sz="16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x</a:t>
                      </a:r>
                      <a:r>
                        <a:rPr sz="16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normale)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0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2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3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4588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C)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Durée</a:t>
                      </a:r>
                      <a:r>
                        <a:rPr sz="16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des</a:t>
                      </a:r>
                      <a:r>
                        <a:rPr sz="16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symptômes</a:t>
                      </a:r>
                      <a:r>
                        <a:rPr sz="1600" spc="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(0-1)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&lt;</a:t>
                      </a:r>
                      <a:r>
                        <a:rPr sz="1600" spc="-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6</a:t>
                      </a:r>
                      <a:r>
                        <a:rPr sz="1600" spc="-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semaines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35" dirty="0">
                          <a:latin typeface="Microsoft Sans Serif"/>
                          <a:cs typeface="Microsoft Sans Serif"/>
                        </a:rPr>
                        <a:t>≥6</a:t>
                      </a:r>
                      <a:r>
                        <a:rPr sz="1600" spc="-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semaines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0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1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45914">
                <a:tc>
                  <a:txBody>
                    <a:bodyPr/>
                    <a:lstStyle/>
                    <a:p>
                      <a:pPr marL="91440" marR="317436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D)</a:t>
                      </a:r>
                      <a:r>
                        <a:rPr sz="16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Marqueurs</a:t>
                      </a:r>
                      <a:r>
                        <a:rPr sz="1600" spc="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biologiques</a:t>
                      </a:r>
                      <a:r>
                        <a:rPr sz="16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de</a:t>
                      </a:r>
                      <a:r>
                        <a:rPr sz="16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0" dirty="0">
                          <a:latin typeface="Microsoft Sans Serif"/>
                          <a:cs typeface="Microsoft Sans Serif"/>
                        </a:rPr>
                        <a:t>l’inflammation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(0-1) </a:t>
                      </a:r>
                      <a:r>
                        <a:rPr sz="1600" spc="-409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VS</a:t>
                      </a:r>
                      <a:r>
                        <a:rPr sz="16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et</a:t>
                      </a:r>
                      <a:r>
                        <a:rPr sz="16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0" dirty="0">
                          <a:latin typeface="Microsoft Sans Serif"/>
                          <a:cs typeface="Microsoft Sans Serif"/>
                        </a:rPr>
                        <a:t>CRP</a:t>
                      </a: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normales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VS et/ou</a:t>
                      </a:r>
                      <a:r>
                        <a:rPr sz="16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0" dirty="0">
                          <a:latin typeface="Microsoft Sans Serif"/>
                          <a:cs typeface="Microsoft Sans Serif"/>
                        </a:rPr>
                        <a:t>CRP</a:t>
                      </a:r>
                      <a:r>
                        <a:rPr sz="1600" spc="-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anormale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0</a:t>
                      </a: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1</a:t>
                      </a: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8845" y="517560"/>
            <a:ext cx="77165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32865" algn="l"/>
                <a:tab pos="4310380" algn="l"/>
              </a:tabLst>
            </a:pPr>
            <a:r>
              <a:rPr sz="2400" b="1" spc="-5" dirty="0"/>
              <a:t>Critères	de </a:t>
            </a:r>
            <a:r>
              <a:rPr sz="2400" b="1" dirty="0"/>
              <a:t>classification</a:t>
            </a:r>
            <a:r>
              <a:rPr sz="2400" b="1" spc="-15" dirty="0"/>
              <a:t> </a:t>
            </a:r>
            <a:r>
              <a:rPr sz="2400" b="1" spc="-5" dirty="0"/>
              <a:t>de	la</a:t>
            </a:r>
            <a:r>
              <a:rPr sz="2400" b="1" spc="-20" dirty="0"/>
              <a:t> </a:t>
            </a:r>
            <a:r>
              <a:rPr sz="2400" b="1" spc="-10" dirty="0"/>
              <a:t>PR</a:t>
            </a:r>
            <a:r>
              <a:rPr sz="2400" b="1" spc="-95" dirty="0"/>
              <a:t> </a:t>
            </a:r>
            <a:r>
              <a:rPr sz="2400" b="1" spc="-5" dirty="0"/>
              <a:t>ACR/EULAR</a:t>
            </a:r>
            <a:r>
              <a:rPr sz="2400" b="1" spc="5" dirty="0"/>
              <a:t> </a:t>
            </a:r>
            <a:r>
              <a:rPr sz="2400" b="1" spc="-5" dirty="0"/>
              <a:t>2010</a:t>
            </a:r>
            <a:endParaRPr sz="2400" b="1" dirty="0"/>
          </a:p>
        </p:txBody>
      </p:sp>
      <p:sp>
        <p:nvSpPr>
          <p:cNvPr id="4" name="object 4"/>
          <p:cNvSpPr txBox="1"/>
          <p:nvPr/>
        </p:nvSpPr>
        <p:spPr>
          <a:xfrm>
            <a:off x="1057757" y="6229997"/>
            <a:ext cx="10420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Score</a:t>
            </a:r>
            <a:r>
              <a:rPr sz="1800" b="1" spc="409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≥6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64236" y="6250935"/>
            <a:ext cx="428625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permet</a:t>
            </a:r>
            <a:r>
              <a:rPr sz="1800" b="1" dirty="0">
                <a:latin typeface="Arial"/>
                <a:cs typeface="Arial"/>
              </a:rPr>
              <a:t> de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classer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le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patient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comme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PR</a:t>
            </a:r>
            <a:endParaRPr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359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4572" y="2496842"/>
            <a:ext cx="714502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06805" marR="5080" indent="-1094740">
              <a:lnSpc>
                <a:spcPct val="120000"/>
              </a:lnSpc>
              <a:spcBef>
                <a:spcPts val="100"/>
              </a:spcBef>
              <a:tabLst>
                <a:tab pos="3742054" algn="l"/>
              </a:tabLst>
            </a:pPr>
            <a:r>
              <a:rPr spc="-5" dirty="0"/>
              <a:t>PO</a:t>
            </a:r>
            <a:r>
              <a:rPr spc="-385" dirty="0"/>
              <a:t>L</a:t>
            </a:r>
            <a:r>
              <a:rPr spc="-380" dirty="0"/>
              <a:t>Y</a:t>
            </a:r>
            <a:r>
              <a:rPr spc="-310" dirty="0"/>
              <a:t>A</a:t>
            </a:r>
            <a:r>
              <a:rPr spc="-5" dirty="0"/>
              <a:t>TH</a:t>
            </a:r>
            <a:r>
              <a:rPr spc="-25" dirty="0"/>
              <a:t>R</a:t>
            </a:r>
            <a:r>
              <a:rPr spc="-5" dirty="0"/>
              <a:t>ITE</a:t>
            </a:r>
            <a:r>
              <a:rPr dirty="0"/>
              <a:t>	</a:t>
            </a:r>
            <a:r>
              <a:rPr spc="-20" dirty="0"/>
              <a:t>R</a:t>
            </a:r>
            <a:r>
              <a:rPr spc="-5" dirty="0"/>
              <a:t>HU</a:t>
            </a:r>
            <a:r>
              <a:rPr spc="-25" dirty="0"/>
              <a:t>M</a:t>
            </a:r>
            <a:r>
              <a:rPr spc="-310" dirty="0"/>
              <a:t>A</a:t>
            </a:r>
            <a:r>
              <a:rPr spc="-70" dirty="0"/>
              <a:t>T</a:t>
            </a:r>
            <a:r>
              <a:rPr spc="-5" dirty="0"/>
              <a:t>OIDE  A</a:t>
            </a:r>
            <a:r>
              <a:rPr spc="-160" dirty="0"/>
              <a:t> </a:t>
            </a:r>
            <a:r>
              <a:rPr spc="-15" dirty="0"/>
              <a:t>LA</a:t>
            </a:r>
            <a:r>
              <a:rPr spc="-160" dirty="0"/>
              <a:t> </a:t>
            </a:r>
            <a:r>
              <a:rPr spc="-5" dirty="0"/>
              <a:t>PHASE</a:t>
            </a:r>
            <a:r>
              <a:rPr spc="-10" dirty="0"/>
              <a:t> </a:t>
            </a:r>
            <a:r>
              <a:rPr spc="-110" dirty="0"/>
              <a:t>D’ETAT</a:t>
            </a:r>
          </a:p>
        </p:txBody>
      </p:sp>
    </p:spTree>
    <p:extLst>
      <p:ext uri="{BB962C8B-B14F-4D97-AF65-F5344CB8AC3E}">
        <p14:creationId xmlns:p14="http://schemas.microsoft.com/office/powerpoint/2010/main" val="393881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2437" y="243611"/>
            <a:ext cx="8199120" cy="3815079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5"/>
              </a:spcBef>
              <a:tabLst>
                <a:tab pos="469265" algn="l"/>
              </a:tabLst>
            </a:pPr>
            <a:r>
              <a:rPr sz="2200" b="1" spc="-5" dirty="0">
                <a:solidFill>
                  <a:srgbClr val="C00000"/>
                </a:solidFill>
                <a:latin typeface="Arial"/>
                <a:cs typeface="Arial"/>
              </a:rPr>
              <a:t>1)	Clinique:</a:t>
            </a:r>
            <a:endParaRPr sz="2200" dirty="0">
              <a:latin typeface="Arial"/>
              <a:cs typeface="Arial"/>
            </a:endParaRPr>
          </a:p>
          <a:p>
            <a:pPr marL="12700" marR="5080">
              <a:lnSpc>
                <a:spcPct val="110000"/>
              </a:lnSpc>
            </a:pPr>
            <a:r>
              <a:rPr sz="2200" b="1" spc="-5" dirty="0">
                <a:solidFill>
                  <a:srgbClr val="C00000"/>
                </a:solidFill>
                <a:latin typeface="Arial"/>
                <a:cs typeface="Arial"/>
              </a:rPr>
              <a:t>Dans</a:t>
            </a:r>
            <a:r>
              <a:rPr sz="2200" b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Arial"/>
                <a:cs typeface="Arial"/>
              </a:rPr>
              <a:t>ce</a:t>
            </a:r>
            <a:r>
              <a:rPr sz="2200" b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Arial"/>
                <a:cs typeface="Arial"/>
              </a:rPr>
              <a:t>stade</a:t>
            </a:r>
            <a:r>
              <a:rPr sz="2200" b="1" spc="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Arial"/>
                <a:cs typeface="Arial"/>
              </a:rPr>
              <a:t>il</a:t>
            </a:r>
            <a:r>
              <a:rPr sz="2200" b="1" spc="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Arial"/>
                <a:cs typeface="Arial"/>
              </a:rPr>
              <a:t>existe</a:t>
            </a:r>
            <a:r>
              <a:rPr sz="2200" b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Arial"/>
                <a:cs typeface="Arial"/>
              </a:rPr>
              <a:t>des</a:t>
            </a:r>
            <a:r>
              <a:rPr sz="2200" b="1" spc="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Arial"/>
                <a:cs typeface="Arial"/>
              </a:rPr>
              <a:t>arthrites</a:t>
            </a:r>
            <a:r>
              <a:rPr sz="2200" b="1" spc="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Arial"/>
                <a:cs typeface="Arial"/>
              </a:rPr>
              <a:t>au</a:t>
            </a:r>
            <a:r>
              <a:rPr sz="2200" b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Arial"/>
                <a:cs typeface="Arial"/>
              </a:rPr>
              <a:t>niveau</a:t>
            </a:r>
            <a:r>
              <a:rPr sz="2200" b="1" spc="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Arial"/>
                <a:cs typeface="Arial"/>
              </a:rPr>
              <a:t>des</a:t>
            </a:r>
            <a:r>
              <a:rPr sz="2200" b="1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Arial"/>
                <a:cs typeface="Arial"/>
              </a:rPr>
              <a:t>différentes </a:t>
            </a:r>
            <a:r>
              <a:rPr sz="2200" b="1" spc="-59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Arial"/>
                <a:cs typeface="Arial"/>
              </a:rPr>
              <a:t>articulations</a:t>
            </a:r>
            <a:r>
              <a:rPr sz="2200" b="1" spc="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Arial"/>
                <a:cs typeface="Arial"/>
              </a:rPr>
              <a:t>souvent</a:t>
            </a:r>
            <a:r>
              <a:rPr sz="2200" b="1" spc="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Arial"/>
                <a:cs typeface="Arial"/>
              </a:rPr>
              <a:t>associées</a:t>
            </a:r>
            <a:r>
              <a:rPr sz="2200" b="1" spc="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Arial"/>
                <a:cs typeface="Arial"/>
              </a:rPr>
              <a:t>à des</a:t>
            </a:r>
            <a:r>
              <a:rPr sz="2200" b="1" spc="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Arial"/>
                <a:cs typeface="Arial"/>
              </a:rPr>
              <a:t>déformations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  <a:tabLst>
                <a:tab pos="469265" algn="l"/>
                <a:tab pos="2225675" algn="l"/>
              </a:tabLst>
            </a:pPr>
            <a:r>
              <a:rPr sz="2200" b="1" spc="-5" dirty="0">
                <a:solidFill>
                  <a:srgbClr val="006FC0"/>
                </a:solidFill>
                <a:latin typeface="Arial"/>
                <a:cs typeface="Arial"/>
              </a:rPr>
              <a:t>1)	Atteinte</a:t>
            </a:r>
            <a:r>
              <a:rPr sz="2200" b="1" spc="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006FC0"/>
                </a:solidFill>
                <a:latin typeface="Arial"/>
                <a:cs typeface="Arial"/>
              </a:rPr>
              <a:t>des	mains:</a:t>
            </a:r>
            <a:endParaRPr sz="2200" dirty="0">
              <a:latin typeface="Arial"/>
              <a:cs typeface="Arial"/>
            </a:endParaRPr>
          </a:p>
          <a:p>
            <a:pPr marL="469900" marR="14604" indent="-457200">
              <a:lnSpc>
                <a:spcPts val="2380"/>
              </a:lnSpc>
              <a:spcBef>
                <a:spcPts val="560"/>
              </a:spcBef>
              <a:buChar char="•"/>
              <a:tabLst>
                <a:tab pos="469265" algn="l"/>
                <a:tab pos="469900" algn="l"/>
                <a:tab pos="5193030" algn="l"/>
                <a:tab pos="6978650" algn="l"/>
                <a:tab pos="7856220" algn="l"/>
              </a:tabLst>
            </a:pPr>
            <a:r>
              <a:rPr sz="2200" spc="-5" dirty="0">
                <a:latin typeface="Microsoft Sans Serif"/>
                <a:cs typeface="Microsoft Sans Serif"/>
              </a:rPr>
              <a:t>C’est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l’atteinte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15" dirty="0">
                <a:latin typeface="Microsoft Sans Serif"/>
                <a:cs typeface="Microsoft Sans Serif"/>
              </a:rPr>
              <a:t>la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plus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fréquente,.</a:t>
            </a:r>
            <a:r>
              <a:rPr sz="2200" spc="70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Les	</a:t>
            </a:r>
            <a:r>
              <a:rPr sz="2200" spc="-5" dirty="0">
                <a:latin typeface="Microsoft Sans Serif"/>
                <a:cs typeface="Microsoft Sans Serif"/>
              </a:rPr>
              <a:t>déformations	</a:t>
            </a:r>
            <a:r>
              <a:rPr sz="2200" spc="-10" dirty="0">
                <a:latin typeface="Microsoft Sans Serif"/>
                <a:cs typeface="Microsoft Sans Serif"/>
              </a:rPr>
              <a:t>les</a:t>
            </a:r>
            <a:r>
              <a:rPr sz="2200" spc="10" dirty="0">
                <a:latin typeface="Microsoft Sans Serif"/>
                <a:cs typeface="Microsoft Sans Serif"/>
              </a:rPr>
              <a:t> </a:t>
            </a:r>
            <a:r>
              <a:rPr sz="2200" spc="-15" dirty="0">
                <a:latin typeface="Microsoft Sans Serif"/>
                <a:cs typeface="Microsoft Sans Serif"/>
              </a:rPr>
              <a:t>plus </a:t>
            </a:r>
            <a:r>
              <a:rPr sz="2200" spc="-1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caractéristiques</a:t>
            </a:r>
            <a:r>
              <a:rPr sz="2200" spc="1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sont</a:t>
            </a:r>
            <a:r>
              <a:rPr sz="2200" spc="5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: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la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déviation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ulnaire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des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doigts</a:t>
            </a:r>
            <a:r>
              <a:rPr sz="2200" spc="1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«en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coup </a:t>
            </a:r>
            <a:r>
              <a:rPr sz="2200" spc="-57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de</a:t>
            </a:r>
            <a:r>
              <a:rPr sz="2200" spc="15" dirty="0">
                <a:latin typeface="Microsoft Sans Serif"/>
                <a:cs typeface="Microsoft Sans Serif"/>
              </a:rPr>
              <a:t> </a:t>
            </a:r>
            <a:r>
              <a:rPr sz="2200" spc="-15" dirty="0">
                <a:latin typeface="Microsoft Sans Serif"/>
                <a:cs typeface="Microsoft Sans Serif"/>
              </a:rPr>
              <a:t>v</a:t>
            </a:r>
            <a:r>
              <a:rPr sz="2200" spc="-5" dirty="0">
                <a:latin typeface="Microsoft Sans Serif"/>
                <a:cs typeface="Microsoft Sans Serif"/>
              </a:rPr>
              <a:t>ent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»,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15" dirty="0">
                <a:latin typeface="Microsoft Sans Serif"/>
                <a:cs typeface="Microsoft Sans Serif"/>
              </a:rPr>
              <a:t>l</a:t>
            </a:r>
            <a:r>
              <a:rPr sz="2200" spc="-5" dirty="0">
                <a:latin typeface="Microsoft Sans Serif"/>
                <a:cs typeface="Microsoft Sans Serif"/>
              </a:rPr>
              <a:t>es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déformation</a:t>
            </a:r>
            <a:r>
              <a:rPr sz="2200" spc="5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des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doi</a:t>
            </a:r>
            <a:r>
              <a:rPr sz="2200" spc="-5" dirty="0">
                <a:latin typeface="Microsoft Sans Serif"/>
                <a:cs typeface="Microsoft Sans Serif"/>
              </a:rPr>
              <a:t>gts</a:t>
            </a:r>
            <a:r>
              <a:rPr sz="2200" dirty="0">
                <a:latin typeface="Microsoft Sans Serif"/>
                <a:cs typeface="Microsoft Sans Serif"/>
              </a:rPr>
              <a:t>	</a:t>
            </a:r>
            <a:r>
              <a:rPr sz="2200" spc="-5" dirty="0">
                <a:latin typeface="Microsoft Sans Serif"/>
                <a:cs typeface="Microsoft Sans Serif"/>
              </a:rPr>
              <a:t>en</a:t>
            </a:r>
            <a:r>
              <a:rPr sz="2200" spc="5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«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col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de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c</a:t>
            </a:r>
            <a:r>
              <a:rPr sz="2200" spc="-15" dirty="0">
                <a:latin typeface="Microsoft Sans Serif"/>
                <a:cs typeface="Microsoft Sans Serif"/>
              </a:rPr>
              <a:t>y</a:t>
            </a:r>
            <a:r>
              <a:rPr sz="2200" spc="-5" dirty="0">
                <a:latin typeface="Microsoft Sans Serif"/>
                <a:cs typeface="Microsoft Sans Serif"/>
              </a:rPr>
              <a:t>gne</a:t>
            </a:r>
            <a:r>
              <a:rPr sz="2200" spc="5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»,</a:t>
            </a:r>
            <a:r>
              <a:rPr sz="2200" dirty="0">
                <a:latin typeface="Microsoft Sans Serif"/>
                <a:cs typeface="Microsoft Sans Serif"/>
              </a:rPr>
              <a:t>	</a:t>
            </a:r>
            <a:r>
              <a:rPr sz="2200" spc="-5" dirty="0">
                <a:latin typeface="Microsoft Sans Serif"/>
                <a:cs typeface="Microsoft Sans Serif"/>
              </a:rPr>
              <a:t>en</a:t>
            </a:r>
            <a:endParaRPr sz="2200" dirty="0">
              <a:latin typeface="Microsoft Sans Serif"/>
              <a:cs typeface="Microsoft Sans Serif"/>
            </a:endParaRPr>
          </a:p>
          <a:p>
            <a:pPr marL="469900" marR="272415">
              <a:lnSpc>
                <a:spcPts val="2320"/>
              </a:lnSpc>
              <a:spcBef>
                <a:spcPts val="40"/>
              </a:spcBef>
              <a:tabLst>
                <a:tab pos="2723515" algn="l"/>
                <a:tab pos="3982720" algn="l"/>
                <a:tab pos="5132705" algn="l"/>
              </a:tabLst>
            </a:pPr>
            <a:r>
              <a:rPr sz="2200" spc="-5" dirty="0">
                <a:latin typeface="Microsoft Sans Serif"/>
                <a:cs typeface="Microsoft Sans Serif"/>
              </a:rPr>
              <a:t>«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boutonnière</a:t>
            </a:r>
            <a:r>
              <a:rPr sz="2200" spc="6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»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,	«en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maillet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ou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en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marteau</a:t>
            </a:r>
            <a:r>
              <a:rPr sz="2200" spc="7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»,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l’aspect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b="1" spc="-5" dirty="0">
                <a:latin typeface="Arial"/>
                <a:cs typeface="Arial"/>
              </a:rPr>
              <a:t>«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de </a:t>
            </a:r>
            <a:r>
              <a:rPr sz="2200" spc="-57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pouce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en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Z</a:t>
            </a:r>
            <a:r>
              <a:rPr sz="2200" spc="60" dirty="0">
                <a:latin typeface="Microsoft Sans Serif"/>
                <a:cs typeface="Microsoft Sans Serif"/>
              </a:rPr>
              <a:t> </a:t>
            </a:r>
            <a:r>
              <a:rPr sz="2200" b="1" spc="-5" dirty="0">
                <a:latin typeface="Arial"/>
                <a:cs typeface="Arial"/>
              </a:rPr>
              <a:t>»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et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l’aspect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en	«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pouce	adductus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b="1" spc="-5" dirty="0">
                <a:latin typeface="Arial"/>
                <a:cs typeface="Arial"/>
              </a:rPr>
              <a:t>»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spc="-5" dirty="0">
                <a:latin typeface="Calibri"/>
                <a:cs typeface="Calibri"/>
              </a:rPr>
              <a:t>.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421005" algn="l"/>
              </a:tabLst>
            </a:pPr>
            <a:r>
              <a:rPr sz="2200" b="1" spc="-5" dirty="0">
                <a:solidFill>
                  <a:srgbClr val="006FC0"/>
                </a:solidFill>
                <a:latin typeface="Arial"/>
                <a:cs typeface="Arial"/>
              </a:rPr>
              <a:t>b)	Atteinte</a:t>
            </a:r>
            <a:r>
              <a:rPr sz="2200" b="1" spc="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006FC0"/>
                </a:solidFill>
                <a:latin typeface="Arial"/>
                <a:cs typeface="Arial"/>
              </a:rPr>
              <a:t>des poignets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437" y="4067302"/>
            <a:ext cx="73469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16559" indent="-403860">
              <a:lnSpc>
                <a:spcPct val="100000"/>
              </a:lnSpc>
              <a:spcBef>
                <a:spcPts val="95"/>
              </a:spcBef>
              <a:buChar char="•"/>
              <a:tabLst>
                <a:tab pos="415925" algn="l"/>
                <a:tab pos="416559" algn="l"/>
              </a:tabLst>
            </a:pPr>
            <a:r>
              <a:rPr sz="2200" spc="-5" dirty="0">
                <a:latin typeface="Microsoft Sans Serif"/>
                <a:cs typeface="Microsoft Sans Serif"/>
              </a:rPr>
              <a:t>Atteinte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précoce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de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l’articulation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radio-ulnaire</a:t>
            </a:r>
            <a:r>
              <a:rPr sz="2200" spc="5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inférieure,</a:t>
            </a:r>
            <a:endParaRPr sz="22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58182" y="4067302"/>
            <a:ext cx="461009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5" dirty="0">
                <a:latin typeface="Microsoft Sans Serif"/>
                <a:cs typeface="Microsoft Sans Serif"/>
              </a:rPr>
              <a:t>e</a:t>
            </a:r>
            <a:r>
              <a:rPr sz="2200" dirty="0">
                <a:latin typeface="Microsoft Sans Serif"/>
                <a:cs typeface="Microsoft Sans Serif"/>
              </a:rPr>
              <a:t>l</a:t>
            </a:r>
            <a:r>
              <a:rPr sz="2200" spc="-10" dirty="0">
                <a:latin typeface="Microsoft Sans Serif"/>
                <a:cs typeface="Microsoft Sans Serif"/>
              </a:rPr>
              <a:t>le</a:t>
            </a:r>
            <a:endParaRPr sz="22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437" y="4369053"/>
            <a:ext cx="8159750" cy="16268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>
              <a:lnSpc>
                <a:spcPts val="2510"/>
              </a:lnSpc>
              <a:spcBef>
                <a:spcPts val="95"/>
              </a:spcBef>
              <a:tabLst>
                <a:tab pos="4829175" algn="l"/>
                <a:tab pos="5823585" algn="l"/>
              </a:tabLst>
            </a:pPr>
            <a:r>
              <a:rPr sz="2200" spc="-5" dirty="0">
                <a:latin typeface="Microsoft Sans Serif"/>
                <a:cs typeface="Microsoft Sans Serif"/>
              </a:rPr>
              <a:t>entraine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une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luxation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de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la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10" dirty="0">
                <a:latin typeface="Microsoft Sans Serif"/>
                <a:cs typeface="Microsoft Sans Serif"/>
              </a:rPr>
              <a:t>styloïde	</a:t>
            </a:r>
            <a:r>
              <a:rPr sz="2200" spc="-5" dirty="0">
                <a:latin typeface="Microsoft Sans Serif"/>
                <a:cs typeface="Microsoft Sans Serif"/>
              </a:rPr>
              <a:t>ulnaire	donnant</a:t>
            </a:r>
            <a:endParaRPr sz="2200">
              <a:latin typeface="Microsoft Sans Serif"/>
              <a:cs typeface="Microsoft Sans Serif"/>
            </a:endParaRPr>
          </a:p>
          <a:p>
            <a:pPr marL="355600">
              <a:lnSpc>
                <a:spcPts val="2510"/>
              </a:lnSpc>
              <a:tabLst>
                <a:tab pos="1457325" algn="l"/>
                <a:tab pos="4458970" algn="l"/>
              </a:tabLst>
            </a:pPr>
            <a:r>
              <a:rPr sz="2200" spc="-5" dirty="0">
                <a:latin typeface="Microsoft Sans Serif"/>
                <a:cs typeface="Microsoft Sans Serif"/>
              </a:rPr>
              <a:t>l’aspect	«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en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touche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de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piano</a:t>
            </a:r>
            <a:r>
              <a:rPr sz="2200" spc="6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»	</a:t>
            </a:r>
            <a:r>
              <a:rPr sz="2200" dirty="0">
                <a:latin typeface="Microsoft Sans Serif"/>
                <a:cs typeface="Microsoft Sans Serif"/>
              </a:rPr>
              <a:t>et </a:t>
            </a:r>
            <a:r>
              <a:rPr sz="2200" spc="-5" dirty="0">
                <a:latin typeface="Microsoft Sans Serif"/>
                <a:cs typeface="Microsoft Sans Serif"/>
              </a:rPr>
              <a:t>d’arthrite</a:t>
            </a:r>
            <a:r>
              <a:rPr sz="2200" spc="1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radiocarpienne.</a:t>
            </a:r>
            <a:endParaRPr sz="2200">
              <a:latin typeface="Microsoft Sans Serif"/>
              <a:cs typeface="Microsoft Sans Serif"/>
            </a:endParaRPr>
          </a:p>
          <a:p>
            <a:pPr marL="355600" indent="-342900">
              <a:lnSpc>
                <a:spcPts val="2510"/>
              </a:lnSpc>
              <a:spcBef>
                <a:spcPts val="265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spc="-20" dirty="0">
                <a:latin typeface="Microsoft Sans Serif"/>
                <a:cs typeface="Microsoft Sans Serif"/>
              </a:rPr>
              <a:t>L’atteinte</a:t>
            </a:r>
            <a:r>
              <a:rPr sz="2200" spc="1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radiocarpienne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peut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aboutir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à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une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luxation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antérieure</a:t>
            </a:r>
            <a:endParaRPr sz="2200">
              <a:latin typeface="Microsoft Sans Serif"/>
              <a:cs typeface="Microsoft Sans Serif"/>
            </a:endParaRPr>
          </a:p>
          <a:p>
            <a:pPr marL="355600">
              <a:lnSpc>
                <a:spcPts val="2345"/>
              </a:lnSpc>
              <a:tabLst>
                <a:tab pos="4753610" algn="l"/>
                <a:tab pos="6369050" algn="l"/>
              </a:tabLst>
            </a:pPr>
            <a:r>
              <a:rPr sz="2200" spc="-5" dirty="0">
                <a:latin typeface="Microsoft Sans Serif"/>
                <a:cs typeface="Microsoft Sans Serif"/>
              </a:rPr>
              <a:t>du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carpe</a:t>
            </a:r>
            <a:r>
              <a:rPr sz="2200" spc="5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avec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un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poignet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déformé	«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en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dos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de	chameau</a:t>
            </a:r>
            <a:r>
              <a:rPr sz="2200" spc="5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»</a:t>
            </a:r>
            <a:r>
              <a:rPr sz="2200" spc="-1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ou</a:t>
            </a:r>
            <a:endParaRPr sz="2200">
              <a:latin typeface="Microsoft Sans Serif"/>
              <a:cs typeface="Microsoft Sans Serif"/>
            </a:endParaRPr>
          </a:p>
          <a:p>
            <a:pPr marL="355600">
              <a:lnSpc>
                <a:spcPts val="2480"/>
              </a:lnSpc>
            </a:pPr>
            <a:r>
              <a:rPr sz="2200" spc="-5" dirty="0">
                <a:latin typeface="Microsoft Sans Serif"/>
                <a:cs typeface="Microsoft Sans Serif"/>
              </a:rPr>
              <a:t>«</a:t>
            </a:r>
            <a:r>
              <a:rPr sz="2200" spc="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en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bosses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de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chameau</a:t>
            </a:r>
            <a:endParaRPr sz="220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248309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0037" y="692696"/>
            <a:ext cx="3603879" cy="259232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578916" y="3501008"/>
            <a:ext cx="3561079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45920" algn="l"/>
              </a:tabLst>
            </a:pP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Déformation	en</a:t>
            </a:r>
            <a:r>
              <a:rPr sz="2000" b="1" spc="-3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col</a:t>
            </a:r>
            <a:r>
              <a:rPr sz="2000" b="1" spc="-4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de</a:t>
            </a:r>
            <a:r>
              <a:rPr sz="2000" b="1" spc="-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Arial"/>
                <a:cs typeface="Arial"/>
              </a:rPr>
              <a:t>cygne</a:t>
            </a:r>
            <a:endParaRPr sz="2000" dirty="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00625" y="764704"/>
            <a:ext cx="3429000" cy="2643251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223128" y="3573016"/>
            <a:ext cx="342582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Déformation</a:t>
            </a:r>
            <a:r>
              <a:rPr sz="2000" b="1" spc="-8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en</a:t>
            </a:r>
            <a:r>
              <a:rPr sz="2000" b="1" spc="-3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boutonnière</a:t>
            </a:r>
            <a:endParaRPr sz="2000" dirty="0">
              <a:latin typeface="Arial"/>
              <a:cs typeface="Arial"/>
            </a:endParaRPr>
          </a:p>
        </p:txBody>
      </p:sp>
      <p:pic>
        <p:nvPicPr>
          <p:cNvPr id="1026" name="Picture 2" descr="C:\Users\MAGI TECH\Desktop\doigt_maille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7" y="3915536"/>
            <a:ext cx="3511277" cy="2637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5536" y="4908817"/>
            <a:ext cx="2970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45920" algn="l"/>
              </a:tabLst>
            </a:pPr>
            <a:r>
              <a:rPr lang="fr-FR" b="1" dirty="0">
                <a:solidFill>
                  <a:srgbClr val="006FC0"/>
                </a:solidFill>
                <a:latin typeface="Arial"/>
                <a:cs typeface="Arial"/>
              </a:rPr>
              <a:t>Déformation	en</a:t>
            </a:r>
            <a:r>
              <a:rPr lang="fr-FR" b="1" spc="-3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lang="fr-FR" b="1" dirty="0" smtClean="0">
                <a:solidFill>
                  <a:srgbClr val="006FC0"/>
                </a:solidFill>
                <a:latin typeface="Arial"/>
                <a:cs typeface="Arial"/>
              </a:rPr>
              <a:t>maillet </a:t>
            </a:r>
            <a:endParaRPr lang="fr-FR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287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8599" y="645156"/>
            <a:ext cx="3643376" cy="3071876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43501" y="661665"/>
            <a:ext cx="3456431" cy="312737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10565" y="3883863"/>
            <a:ext cx="392112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Arthrite</a:t>
            </a:r>
            <a:r>
              <a:rPr sz="2000" b="1" spc="-5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du</a:t>
            </a:r>
            <a:r>
              <a:rPr sz="2000" b="1" spc="-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4</a:t>
            </a:r>
            <a:r>
              <a:rPr sz="2000" b="1" spc="-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et</a:t>
            </a:r>
            <a:r>
              <a:rPr sz="2000" b="1" spc="-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spc="15" dirty="0">
                <a:solidFill>
                  <a:srgbClr val="006FC0"/>
                </a:solidFill>
                <a:latin typeface="Arial"/>
                <a:cs typeface="Arial"/>
              </a:rPr>
              <a:t>5</a:t>
            </a:r>
            <a:r>
              <a:rPr sz="1950" b="1" spc="22" baseline="25641" dirty="0">
                <a:solidFill>
                  <a:srgbClr val="006FC0"/>
                </a:solidFill>
                <a:latin typeface="Arial"/>
                <a:cs typeface="Arial"/>
              </a:rPr>
              <a:t>ème</a:t>
            </a:r>
            <a:r>
              <a:rPr sz="1950" b="1" spc="270" baseline="25641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spc="-65" dirty="0">
                <a:solidFill>
                  <a:srgbClr val="006FC0"/>
                </a:solidFill>
                <a:latin typeface="Arial"/>
                <a:cs typeface="Arial"/>
              </a:rPr>
              <a:t>MCP,</a:t>
            </a:r>
            <a:r>
              <a:rPr sz="2000" b="1" spc="-3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pouce</a:t>
            </a:r>
            <a:endParaRPr sz="20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</a:pP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en</a:t>
            </a:r>
            <a:r>
              <a:rPr sz="2000" b="1" spc="-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Z,</a:t>
            </a:r>
            <a:r>
              <a:rPr sz="2000" b="1" spc="-3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aspect</a:t>
            </a:r>
            <a:r>
              <a:rPr sz="2000" b="1" spc="-3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en</a:t>
            </a:r>
            <a:r>
              <a:rPr sz="2000" b="1" spc="-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col</a:t>
            </a:r>
            <a:r>
              <a:rPr sz="2000" b="1" spc="-3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de</a:t>
            </a:r>
            <a:r>
              <a:rPr sz="2000" b="1" spc="-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6FC0"/>
                </a:solidFill>
                <a:latin typeface="Arial"/>
                <a:cs typeface="Arial"/>
              </a:rPr>
              <a:t>Cygne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51882" y="3955541"/>
            <a:ext cx="376491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Aspect</a:t>
            </a:r>
            <a:r>
              <a:rPr sz="2000" b="1" spc="-5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en</a:t>
            </a:r>
            <a:r>
              <a:rPr sz="2000" b="1" spc="-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coup</a:t>
            </a:r>
            <a:r>
              <a:rPr sz="2000" b="1" spc="-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de</a:t>
            </a:r>
            <a:r>
              <a:rPr sz="2000" b="1" spc="-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6FC0"/>
                </a:solidFill>
                <a:latin typeface="Arial"/>
                <a:cs typeface="Arial"/>
              </a:rPr>
              <a:t>vent</a:t>
            </a: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 cubital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011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38125"/>
            <a:ext cx="7978140" cy="500062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c)</a:t>
            </a:r>
            <a:r>
              <a:rPr sz="2400" b="1" spc="-1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Atteinte</a:t>
            </a:r>
            <a:r>
              <a:rPr sz="2400" b="1" spc="-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des</a:t>
            </a:r>
            <a:r>
              <a:rPr sz="2400" b="1" spc="-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épaules</a:t>
            </a:r>
            <a:endParaRPr sz="2400">
              <a:latin typeface="Arial"/>
              <a:cs typeface="Arial"/>
            </a:endParaRPr>
          </a:p>
          <a:p>
            <a:pPr marL="355600" marR="5080" indent="-343535">
              <a:lnSpc>
                <a:spcPct val="98800"/>
              </a:lnSpc>
              <a:spcBef>
                <a:spcPts val="610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Les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épaules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sont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siège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d’une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synovite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scapulo-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humérale,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d’une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bursite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sous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5" dirty="0">
                <a:latin typeface="Microsoft Sans Serif"/>
                <a:cs typeface="Microsoft Sans Serif"/>
              </a:rPr>
              <a:t>deltoïdienne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et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lésions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la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coiffe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rotateurs</a:t>
            </a:r>
            <a:r>
              <a:rPr sz="2400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3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d)</a:t>
            </a:r>
            <a:r>
              <a:rPr sz="2400" b="1" spc="-1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Atteinte</a:t>
            </a:r>
            <a:r>
              <a:rPr sz="2400" b="1" spc="-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des</a:t>
            </a:r>
            <a:r>
              <a:rPr sz="2400" b="1" spc="-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coudes</a:t>
            </a:r>
            <a:endParaRPr sz="2400">
              <a:latin typeface="Arial"/>
              <a:cs typeface="Arial"/>
            </a:endParaRPr>
          </a:p>
          <a:p>
            <a:pPr marL="355600" marR="548005" indent="-343535">
              <a:lnSpc>
                <a:spcPts val="2810"/>
              </a:lnSpc>
              <a:spcBef>
                <a:spcPts val="730"/>
              </a:spcBef>
              <a:buChar char="•"/>
              <a:tabLst>
                <a:tab pos="355600" algn="l"/>
                <a:tab pos="356235" algn="l"/>
                <a:tab pos="5525135" algn="l"/>
              </a:tabLst>
            </a:pPr>
            <a:r>
              <a:rPr sz="2400" spc="-20" dirty="0">
                <a:latin typeface="Microsoft Sans Serif"/>
                <a:cs typeface="Microsoft Sans Serif"/>
              </a:rPr>
              <a:t>L’atteinte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coudes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se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compliquent	</a:t>
            </a:r>
            <a:r>
              <a:rPr sz="2400" spc="-5" dirty="0">
                <a:latin typeface="Microsoft Sans Serif"/>
                <a:cs typeface="Microsoft Sans Serif"/>
              </a:rPr>
              <a:t>de flessum en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valgus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avec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gêne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la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pronosupination</a:t>
            </a:r>
            <a:r>
              <a:rPr sz="2400" spc="-5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2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e)</a:t>
            </a:r>
            <a:r>
              <a:rPr sz="2400" b="1" spc="-1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Atteinte</a:t>
            </a:r>
            <a:r>
              <a:rPr sz="2400" b="1" spc="-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des</a:t>
            </a:r>
            <a:r>
              <a:rPr sz="2400" b="1" spc="-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hanches</a:t>
            </a:r>
            <a:endParaRPr sz="2400">
              <a:latin typeface="Arial"/>
              <a:cs typeface="Arial"/>
            </a:endParaRPr>
          </a:p>
          <a:p>
            <a:pPr marL="355600" marR="76200" indent="-343535">
              <a:lnSpc>
                <a:spcPct val="100000"/>
              </a:lnSpc>
              <a:spcBef>
                <a:spcPts val="575"/>
              </a:spcBef>
              <a:buChar char="•"/>
              <a:tabLst>
                <a:tab pos="355600" algn="l"/>
                <a:tab pos="356235" algn="l"/>
                <a:tab pos="3608070" algn="l"/>
                <a:tab pos="401447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La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coxite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10" dirty="0">
                <a:latin typeface="Microsoft Sans Serif"/>
                <a:cs typeface="Microsoft Sans Serif"/>
              </a:rPr>
              <a:t>rhumatoïde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entraine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une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attitude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en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adduction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et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en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flexion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aggravant	</a:t>
            </a:r>
            <a:r>
              <a:rPr sz="2400" spc="-15" dirty="0">
                <a:latin typeface="Microsoft Sans Serif"/>
                <a:cs typeface="Microsoft Sans Serif"/>
              </a:rPr>
              <a:t>le	</a:t>
            </a:r>
            <a:r>
              <a:rPr sz="2400" spc="-5" dirty="0">
                <a:latin typeface="Microsoft Sans Serif"/>
                <a:cs typeface="Microsoft Sans Serif"/>
              </a:rPr>
              <a:t>pronostic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fonctionnel.</a:t>
            </a:r>
            <a:endParaRPr sz="240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27312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7544" y="309586"/>
            <a:ext cx="8229568" cy="5697072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f)</a:t>
            </a:r>
            <a:r>
              <a:rPr sz="2000" b="1" spc="-1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6FC0"/>
                </a:solidFill>
                <a:latin typeface="Arial"/>
                <a:cs typeface="Arial"/>
              </a:rPr>
              <a:t>Atteinte</a:t>
            </a:r>
            <a:r>
              <a:rPr sz="2000" b="1" spc="-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6FC0"/>
                </a:solidFill>
                <a:latin typeface="Arial"/>
                <a:cs typeface="Arial"/>
              </a:rPr>
              <a:t>des</a:t>
            </a:r>
            <a:r>
              <a:rPr sz="2000" b="1" spc="-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6FC0"/>
                </a:solidFill>
                <a:latin typeface="Arial"/>
                <a:cs typeface="Arial"/>
              </a:rPr>
              <a:t>genoux</a:t>
            </a:r>
            <a:endParaRPr sz="2000" dirty="0">
              <a:latin typeface="Arial"/>
              <a:cs typeface="Arial"/>
            </a:endParaRPr>
          </a:p>
          <a:p>
            <a:pPr marL="355600" marR="55880" indent="-342900">
              <a:lnSpc>
                <a:spcPts val="2590"/>
              </a:lnSpc>
              <a:spcBef>
                <a:spcPts val="620"/>
              </a:spcBef>
              <a:buChar char="•"/>
              <a:tabLst>
                <a:tab pos="354965" algn="l"/>
                <a:tab pos="355600" algn="l"/>
                <a:tab pos="1911985" algn="l"/>
                <a:tab pos="7625080" algn="l"/>
              </a:tabLst>
            </a:pPr>
            <a:r>
              <a:rPr sz="2000" spc="-135" dirty="0">
                <a:latin typeface="Microsoft Sans Serif"/>
                <a:cs typeface="Microsoft Sans Serif"/>
              </a:rPr>
              <a:t>L</a:t>
            </a:r>
            <a:r>
              <a:rPr sz="2000" spc="-5" dirty="0">
                <a:latin typeface="Microsoft Sans Serif"/>
                <a:cs typeface="Microsoft Sans Serif"/>
              </a:rPr>
              <a:t>’</a:t>
            </a:r>
            <a:r>
              <a:rPr sz="2000" spc="-10" dirty="0">
                <a:latin typeface="Microsoft Sans Serif"/>
                <a:cs typeface="Microsoft Sans Serif"/>
              </a:rPr>
              <a:t>a</a:t>
            </a:r>
            <a:r>
              <a:rPr sz="2000" dirty="0">
                <a:latin typeface="Microsoft Sans Serif"/>
                <a:cs typeface="Microsoft Sans Serif"/>
              </a:rPr>
              <a:t>t</a:t>
            </a:r>
            <a:r>
              <a:rPr sz="2000" spc="5" dirty="0">
                <a:latin typeface="Microsoft Sans Serif"/>
                <a:cs typeface="Microsoft Sans Serif"/>
              </a:rPr>
              <a:t>t</a:t>
            </a:r>
            <a:r>
              <a:rPr sz="2000" spc="-15" dirty="0">
                <a:latin typeface="Microsoft Sans Serif"/>
                <a:cs typeface="Microsoft Sans Serif"/>
              </a:rPr>
              <a:t>ei</a:t>
            </a:r>
            <a:r>
              <a:rPr sz="2000" spc="-5" dirty="0">
                <a:latin typeface="Microsoft Sans Serif"/>
                <a:cs typeface="Microsoft Sans Serif"/>
              </a:rPr>
              <a:t>nt</a:t>
            </a:r>
            <a:r>
              <a:rPr sz="2000" dirty="0">
                <a:latin typeface="Microsoft Sans Serif"/>
                <a:cs typeface="Microsoft Sans Serif"/>
              </a:rPr>
              <a:t>e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de</a:t>
            </a:r>
            <a:r>
              <a:rPr sz="2000" dirty="0">
                <a:latin typeface="Microsoft Sans Serif"/>
                <a:cs typeface="Microsoft Sans Serif"/>
              </a:rPr>
              <a:t>s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gen</a:t>
            </a:r>
            <a:r>
              <a:rPr sz="2000" spc="-10" dirty="0">
                <a:latin typeface="Microsoft Sans Serif"/>
                <a:cs typeface="Microsoft Sans Serif"/>
              </a:rPr>
              <a:t>o</a:t>
            </a:r>
            <a:r>
              <a:rPr sz="2000" spc="-5" dirty="0">
                <a:latin typeface="Microsoft Sans Serif"/>
                <a:cs typeface="Microsoft Sans Serif"/>
              </a:rPr>
              <a:t>u</a:t>
            </a:r>
            <a:r>
              <a:rPr sz="2000" dirty="0">
                <a:latin typeface="Microsoft Sans Serif"/>
                <a:cs typeface="Microsoft Sans Serif"/>
              </a:rPr>
              <a:t>x</a:t>
            </a:r>
            <a:r>
              <a:rPr sz="2000" spc="3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se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t</a:t>
            </a:r>
            <a:r>
              <a:rPr sz="2000" spc="5" dirty="0">
                <a:latin typeface="Microsoft Sans Serif"/>
                <a:cs typeface="Microsoft Sans Serif"/>
              </a:rPr>
              <a:t>r</a:t>
            </a:r>
            <a:r>
              <a:rPr sz="2000" spc="-5" dirty="0">
                <a:latin typeface="Microsoft Sans Serif"/>
                <a:cs typeface="Microsoft Sans Serif"/>
              </a:rPr>
              <a:t>a</a:t>
            </a:r>
            <a:r>
              <a:rPr sz="2000" spc="-10" dirty="0">
                <a:latin typeface="Microsoft Sans Serif"/>
                <a:cs typeface="Microsoft Sans Serif"/>
              </a:rPr>
              <a:t>d</a:t>
            </a:r>
            <a:r>
              <a:rPr sz="2000" spc="-15" dirty="0">
                <a:latin typeface="Microsoft Sans Serif"/>
                <a:cs typeface="Microsoft Sans Serif"/>
              </a:rPr>
              <a:t>ui</a:t>
            </a:r>
            <a:r>
              <a:rPr sz="2000" dirty="0">
                <a:latin typeface="Microsoft Sans Serif"/>
                <a:cs typeface="Microsoft Sans Serif"/>
              </a:rPr>
              <a:t>t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p</a:t>
            </a:r>
            <a:r>
              <a:rPr sz="2000" spc="-5" dirty="0">
                <a:latin typeface="Microsoft Sans Serif"/>
                <a:cs typeface="Microsoft Sans Serif"/>
              </a:rPr>
              <a:t>a</a:t>
            </a:r>
            <a:r>
              <a:rPr sz="2000" dirty="0">
                <a:latin typeface="Microsoft Sans Serif"/>
                <a:cs typeface="Microsoft Sans Serif"/>
              </a:rPr>
              <a:t>r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u</a:t>
            </a:r>
            <a:r>
              <a:rPr sz="2000" dirty="0">
                <a:latin typeface="Microsoft Sans Serif"/>
                <a:cs typeface="Microsoft Sans Serif"/>
              </a:rPr>
              <a:t>n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5" dirty="0" err="1" smtClean="0">
                <a:latin typeface="Microsoft Sans Serif"/>
                <a:cs typeface="Microsoft Sans Serif"/>
              </a:rPr>
              <a:t>ép</a:t>
            </a:r>
            <a:r>
              <a:rPr sz="2000" spc="-10" dirty="0" err="1" smtClean="0">
                <a:latin typeface="Microsoft Sans Serif"/>
                <a:cs typeface="Microsoft Sans Serif"/>
              </a:rPr>
              <a:t>a</a:t>
            </a:r>
            <a:r>
              <a:rPr sz="2000" spc="-5" dirty="0" err="1" smtClean="0">
                <a:latin typeface="Microsoft Sans Serif"/>
                <a:cs typeface="Microsoft Sans Serif"/>
              </a:rPr>
              <a:t>nc</a:t>
            </a:r>
            <a:r>
              <a:rPr sz="2000" spc="-10" dirty="0" err="1" smtClean="0">
                <a:latin typeface="Microsoft Sans Serif"/>
                <a:cs typeface="Microsoft Sans Serif"/>
              </a:rPr>
              <a:t>h</a:t>
            </a:r>
            <a:r>
              <a:rPr sz="2000" spc="-5" dirty="0" err="1" smtClean="0">
                <a:latin typeface="Microsoft Sans Serif"/>
                <a:cs typeface="Microsoft Sans Serif"/>
              </a:rPr>
              <a:t>eme</a:t>
            </a:r>
            <a:r>
              <a:rPr sz="2000" spc="-10" dirty="0" err="1" smtClean="0">
                <a:latin typeface="Microsoft Sans Serif"/>
                <a:cs typeface="Microsoft Sans Serif"/>
              </a:rPr>
              <a:t>n</a:t>
            </a:r>
            <a:r>
              <a:rPr sz="2000" dirty="0" err="1" smtClean="0">
                <a:latin typeface="Microsoft Sans Serif"/>
                <a:cs typeface="Microsoft Sans Serif"/>
              </a:rPr>
              <a:t>t</a:t>
            </a:r>
            <a:r>
              <a:rPr lang="fr-FR" sz="2000" dirty="0" smtClean="0">
                <a:latin typeface="Microsoft Sans Serif"/>
                <a:cs typeface="Microsoft Sans Serif"/>
              </a:rPr>
              <a:t> </a:t>
            </a:r>
            <a:r>
              <a:rPr sz="2000" spc="-5" dirty="0" smtClean="0">
                <a:latin typeface="Microsoft Sans Serif"/>
                <a:cs typeface="Microsoft Sans Serif"/>
              </a:rPr>
              <a:t>av</a:t>
            </a:r>
            <a:r>
              <a:rPr sz="2000" spc="-10" dirty="0" smtClean="0">
                <a:latin typeface="Microsoft Sans Serif"/>
                <a:cs typeface="Microsoft Sans Serif"/>
              </a:rPr>
              <a:t>e</a:t>
            </a:r>
            <a:r>
              <a:rPr sz="2000" dirty="0" smtClean="0">
                <a:latin typeface="Microsoft Sans Serif"/>
                <a:cs typeface="Microsoft Sans Serif"/>
              </a:rPr>
              <a:t>c  </a:t>
            </a:r>
            <a:r>
              <a:rPr sz="2000" spc="-5" dirty="0">
                <a:latin typeface="Microsoft Sans Serif"/>
                <a:cs typeface="Microsoft Sans Serif"/>
              </a:rPr>
              <a:t>un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risque</a:t>
            </a:r>
            <a:r>
              <a:rPr sz="2000" spc="3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de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dislocation</a:t>
            </a:r>
            <a:r>
              <a:rPr sz="2000" spc="6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capsulo-ligamentaire</a:t>
            </a:r>
            <a:r>
              <a:rPr sz="2000" spc="7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et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de 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désaxation</a:t>
            </a:r>
            <a:r>
              <a:rPr sz="2000" spc="4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(valgus,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flessum).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Un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kyste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poplité</a:t>
            </a:r>
            <a:r>
              <a:rPr sz="2000" spc="5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(kyste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de 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Baker)</a:t>
            </a:r>
            <a:r>
              <a:rPr sz="2000" spc="3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est	souvent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associé.</a:t>
            </a:r>
            <a:endParaRPr sz="20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g)</a:t>
            </a:r>
            <a:r>
              <a:rPr sz="2000" b="1" spc="-114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6FC0"/>
                </a:solidFill>
                <a:latin typeface="Arial"/>
                <a:cs typeface="Arial"/>
              </a:rPr>
              <a:t>Atteinte</a:t>
            </a:r>
            <a:r>
              <a:rPr sz="2000" b="1" spc="-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6FC0"/>
                </a:solidFill>
                <a:latin typeface="Arial"/>
                <a:cs typeface="Arial"/>
              </a:rPr>
              <a:t>des</a:t>
            </a:r>
            <a:r>
              <a:rPr sz="2000" b="1" spc="-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6FC0"/>
                </a:solidFill>
                <a:latin typeface="Arial"/>
                <a:cs typeface="Arial"/>
              </a:rPr>
              <a:t>pieds</a:t>
            </a:r>
            <a:r>
              <a:rPr sz="2000" b="1" spc="-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6FC0"/>
                </a:solidFill>
                <a:latin typeface="Arial"/>
                <a:cs typeface="Arial"/>
              </a:rPr>
              <a:t>et</a:t>
            </a: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6FC0"/>
                </a:solidFill>
                <a:latin typeface="Arial"/>
                <a:cs typeface="Arial"/>
              </a:rPr>
              <a:t>des</a:t>
            </a: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 chevilles</a:t>
            </a:r>
            <a:endParaRPr sz="2000" dirty="0">
              <a:latin typeface="Arial"/>
              <a:cs typeface="Arial"/>
            </a:endParaRPr>
          </a:p>
          <a:p>
            <a:pPr marL="355600" marR="423545" indent="76200">
              <a:lnSpc>
                <a:spcPts val="2590"/>
              </a:lnSpc>
              <a:spcBef>
                <a:spcPts val="615"/>
              </a:spcBef>
              <a:tabLst>
                <a:tab pos="1657985" algn="l"/>
                <a:tab pos="1769745" algn="l"/>
                <a:tab pos="6050915" algn="l"/>
              </a:tabLst>
            </a:pPr>
            <a:r>
              <a:rPr sz="2000" spc="-20" dirty="0">
                <a:latin typeface="Microsoft Sans Serif"/>
                <a:cs typeface="Microsoft Sans Serif"/>
              </a:rPr>
              <a:t>L’arthrite		</a:t>
            </a:r>
            <a:r>
              <a:rPr sz="2000" spc="-5" dirty="0">
                <a:latin typeface="Microsoft Sans Serif"/>
                <a:cs typeface="Microsoft Sans Serif"/>
              </a:rPr>
              <a:t>des</a:t>
            </a:r>
            <a:r>
              <a:rPr sz="2000" spc="3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articulations</a:t>
            </a:r>
            <a:r>
              <a:rPr sz="2000" spc="7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MTP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entraine	</a:t>
            </a:r>
            <a:r>
              <a:rPr sz="2000" spc="-5" dirty="0">
                <a:latin typeface="Microsoft Sans Serif"/>
                <a:cs typeface="Microsoft Sans Serif"/>
              </a:rPr>
              <a:t>un avant-pied </a:t>
            </a:r>
            <a:r>
              <a:rPr sz="2000" spc="-62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plat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puis	</a:t>
            </a:r>
            <a:r>
              <a:rPr sz="2000" dirty="0">
                <a:latin typeface="Microsoft Sans Serif"/>
                <a:cs typeface="Microsoft Sans Serif"/>
              </a:rPr>
              <a:t>rond</a:t>
            </a:r>
            <a:r>
              <a:rPr sz="2000" spc="3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avec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luxation</a:t>
            </a:r>
            <a:r>
              <a:rPr sz="2000" spc="5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des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métatarses.</a:t>
            </a:r>
          </a:p>
          <a:p>
            <a:pPr marL="355600" marR="162560" indent="4445">
              <a:lnSpc>
                <a:spcPct val="90000"/>
              </a:lnSpc>
              <a:spcBef>
                <a:spcPts val="545"/>
              </a:spcBef>
              <a:tabLst>
                <a:tab pos="1811020" algn="l"/>
                <a:tab pos="5196205" algn="l"/>
                <a:tab pos="5812790" algn="l"/>
                <a:tab pos="6574155" algn="l"/>
                <a:tab pos="6854825" algn="l"/>
              </a:tabLst>
            </a:pPr>
            <a:r>
              <a:rPr sz="2000" spc="-5" dirty="0">
                <a:latin typeface="Microsoft Sans Serif"/>
                <a:cs typeface="Microsoft Sans Serif"/>
              </a:rPr>
              <a:t>La</a:t>
            </a:r>
            <a:r>
              <a:rPr sz="2000" spc="3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luxation</a:t>
            </a:r>
            <a:r>
              <a:rPr sz="2000" spc="7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de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la</a:t>
            </a:r>
            <a:r>
              <a:rPr sz="2000" spc="4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première</a:t>
            </a:r>
            <a:r>
              <a:rPr sz="2000" spc="5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phalange</a:t>
            </a:r>
            <a:r>
              <a:rPr sz="2000" spc="7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des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orteils	peut 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entrainer</a:t>
            </a:r>
            <a:r>
              <a:rPr sz="2000" spc="5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une</a:t>
            </a:r>
            <a:r>
              <a:rPr sz="2000" spc="5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déformation</a:t>
            </a:r>
            <a:r>
              <a:rPr sz="2000" spc="6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en</a:t>
            </a:r>
            <a:r>
              <a:rPr sz="2000" spc="5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griffe	</a:t>
            </a:r>
            <a:r>
              <a:rPr sz="2000" spc="-5" dirty="0">
                <a:latin typeface="Microsoft Sans Serif"/>
                <a:cs typeface="Microsoft Sans Serif"/>
              </a:rPr>
              <a:t>ou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en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marteau,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le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tout </a:t>
            </a:r>
            <a:r>
              <a:rPr sz="2000" spc="-62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associant	un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hallux</a:t>
            </a:r>
            <a:r>
              <a:rPr sz="2000" spc="7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valgus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aboutissant	à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un	avant-pied 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plat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triangulaire.</a:t>
            </a:r>
            <a:endParaRPr sz="2000" dirty="0">
              <a:latin typeface="Microsoft Sans Serif"/>
              <a:cs typeface="Microsoft Sans Serif"/>
            </a:endParaRPr>
          </a:p>
          <a:p>
            <a:pPr marL="355600" marR="916940" indent="4445">
              <a:lnSpc>
                <a:spcPts val="2590"/>
              </a:lnSpc>
              <a:spcBef>
                <a:spcPts val="615"/>
              </a:spcBef>
              <a:tabLst>
                <a:tab pos="2421890" algn="l"/>
              </a:tabLst>
            </a:pPr>
            <a:r>
              <a:rPr sz="2000" spc="-5" dirty="0">
                <a:latin typeface="Microsoft Sans Serif"/>
                <a:cs typeface="Microsoft Sans Serif"/>
              </a:rPr>
              <a:t>Les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atteintes</a:t>
            </a:r>
            <a:r>
              <a:rPr sz="2000" spc="3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du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médio-pied</a:t>
            </a:r>
            <a:r>
              <a:rPr sz="2000" spc="7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et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de</a:t>
            </a:r>
            <a:r>
              <a:rPr sz="2000" spc="3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l’arrière-pied</a:t>
            </a:r>
            <a:r>
              <a:rPr sz="2000" spc="8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sont 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secondaires</a:t>
            </a:r>
            <a:r>
              <a:rPr sz="2000" spc="5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à	des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arthrites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talo-naviculaire</a:t>
            </a:r>
            <a:r>
              <a:rPr sz="2000" spc="6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et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sous-</a:t>
            </a:r>
            <a:endParaRPr sz="2000" dirty="0">
              <a:latin typeface="Microsoft Sans Serif"/>
              <a:cs typeface="Microsoft Sans Serif"/>
            </a:endParaRPr>
          </a:p>
          <a:p>
            <a:pPr marL="355600">
              <a:lnSpc>
                <a:spcPts val="2415"/>
              </a:lnSpc>
            </a:pPr>
            <a:r>
              <a:rPr sz="2000" spc="-10" dirty="0">
                <a:latin typeface="Microsoft Sans Serif"/>
                <a:cs typeface="Microsoft Sans Serif"/>
              </a:rPr>
              <a:t>talienne.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L’atteinte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tibiotarsienne</a:t>
            </a:r>
            <a:r>
              <a:rPr sz="2000" spc="6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est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rare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mais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douloureuse</a:t>
            </a:r>
            <a:endParaRPr sz="2000" dirty="0">
              <a:latin typeface="Microsoft Sans Serif"/>
              <a:cs typeface="Microsoft Sans Serif"/>
            </a:endParaRPr>
          </a:p>
          <a:p>
            <a:pPr marL="355600">
              <a:lnSpc>
                <a:spcPts val="2735"/>
              </a:lnSpc>
            </a:pPr>
            <a:r>
              <a:rPr sz="2000" dirty="0">
                <a:latin typeface="Microsoft Sans Serif"/>
                <a:cs typeface="Microsoft Sans Serif"/>
              </a:rPr>
              <a:t>et</a:t>
            </a:r>
            <a:r>
              <a:rPr sz="2000" spc="-2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instable.</a:t>
            </a:r>
            <a:endParaRPr sz="2000" dirty="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246493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14498" y="1214374"/>
            <a:ext cx="4214876" cy="3500501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3151123" y="5313045"/>
            <a:ext cx="18973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Orteils</a:t>
            </a:r>
            <a:r>
              <a:rPr sz="2000" b="1" spc="-9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en</a:t>
            </a:r>
            <a:r>
              <a:rPr sz="2000" b="1" spc="-5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griffe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613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993"/>
            <a:ext cx="7773034" cy="529399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h)</a:t>
            </a:r>
            <a:r>
              <a:rPr sz="2400" b="1" spc="-1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Autres</a:t>
            </a: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atteintes</a:t>
            </a:r>
            <a:endParaRPr sz="2400">
              <a:latin typeface="Arial"/>
              <a:cs typeface="Arial"/>
            </a:endParaRPr>
          </a:p>
          <a:p>
            <a:pPr marL="355600" marR="965200" indent="-343535">
              <a:lnSpc>
                <a:spcPct val="100000"/>
              </a:lnSpc>
              <a:spcBef>
                <a:spcPts val="580"/>
              </a:spcBef>
              <a:buChar char="•"/>
              <a:tabLst>
                <a:tab pos="355600" algn="l"/>
                <a:tab pos="356235" algn="l"/>
                <a:tab pos="269367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Les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articulations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temporo-mandibulaires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sterno-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claviculaires,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manubrio-sternales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ou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crico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630" dirty="0">
                <a:latin typeface="Microsoft Sans Serif"/>
                <a:cs typeface="Microsoft Sans Serif"/>
              </a:rPr>
              <a:t>– </a:t>
            </a:r>
            <a:r>
              <a:rPr sz="2400" spc="6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aryténoїdiennes	</a:t>
            </a:r>
            <a:r>
              <a:rPr sz="2400" spc="-5" dirty="0">
                <a:latin typeface="Microsoft Sans Serif"/>
                <a:cs typeface="Microsoft Sans Serif"/>
              </a:rPr>
              <a:t>sont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rares.</a:t>
            </a:r>
            <a:endParaRPr sz="2400">
              <a:latin typeface="Microsoft Sans Serif"/>
              <a:cs typeface="Microsoft Sans Serif"/>
            </a:endParaRPr>
          </a:p>
          <a:p>
            <a:pPr marL="355600" marR="5080" indent="-343535">
              <a:lnSpc>
                <a:spcPct val="100000"/>
              </a:lnSpc>
              <a:spcBef>
                <a:spcPts val="575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Les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ténosynovites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sont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constantes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à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la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phase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d’état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la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PR,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elles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siègent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essentiellement</a:t>
            </a:r>
            <a:r>
              <a:rPr sz="2400" spc="7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à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la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main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et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aux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pieds.</a:t>
            </a:r>
            <a:endParaRPr sz="24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5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i)</a:t>
            </a:r>
            <a:r>
              <a:rPr sz="2400" b="1" spc="-114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Atteinte</a:t>
            </a:r>
            <a:r>
              <a:rPr sz="2400" b="1" spc="-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du</a:t>
            </a:r>
            <a:r>
              <a:rPr sz="2400" b="1" spc="-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rachis</a:t>
            </a:r>
            <a:r>
              <a:rPr sz="2400" b="1" spc="-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cervical</a:t>
            </a:r>
            <a:endParaRPr sz="2400">
              <a:latin typeface="Arial"/>
              <a:cs typeface="Arial"/>
            </a:endParaRPr>
          </a:p>
          <a:p>
            <a:pPr marL="355600" marR="241300" indent="-343535">
              <a:lnSpc>
                <a:spcPct val="100000"/>
              </a:lnSpc>
              <a:spcBef>
                <a:spcPts val="575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spc="-10" dirty="0">
                <a:latin typeface="Microsoft Sans Serif"/>
                <a:cs typeface="Microsoft Sans Serif"/>
              </a:rPr>
              <a:t>Douleur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inflammatoire,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compliquant</a:t>
            </a:r>
            <a:r>
              <a:rPr sz="2400" spc="7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d’une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luxation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5" dirty="0">
                <a:latin typeface="Microsoft Sans Serif"/>
                <a:cs typeface="Microsoft Sans Serif"/>
              </a:rPr>
              <a:t>atloїdo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axoїdienne</a:t>
            </a:r>
            <a:r>
              <a:rPr sz="2400" spc="7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risquant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comprimer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tronc 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cérébral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ou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la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moelle.</a:t>
            </a:r>
            <a:endParaRPr sz="2400">
              <a:latin typeface="Microsoft Sans Serif"/>
              <a:cs typeface="Microsoft Sans Serif"/>
            </a:endParaRPr>
          </a:p>
          <a:p>
            <a:pPr marL="355600" indent="-343535">
              <a:lnSpc>
                <a:spcPct val="100000"/>
              </a:lnSpc>
              <a:spcBef>
                <a:spcPts val="580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La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PR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épargne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le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rachis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dorsal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et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lombaire.</a:t>
            </a:r>
            <a:endParaRPr sz="240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217607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22247" y="5977534"/>
            <a:ext cx="60706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Ténosynovites</a:t>
            </a:r>
            <a:r>
              <a:rPr sz="2400" b="1" spc="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des</a:t>
            </a:r>
            <a:r>
              <a:rPr sz="2400" b="1" spc="-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extenseurs</a:t>
            </a:r>
            <a:r>
              <a:rPr sz="2400" b="1" spc="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des</a:t>
            </a:r>
            <a:r>
              <a:rPr sz="2400" b="1" spc="-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doigts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642611" y="1642998"/>
            <a:ext cx="4501515" cy="3695700"/>
            <a:chOff x="4642611" y="1642998"/>
            <a:chExt cx="4501515" cy="36957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42611" y="1642998"/>
              <a:ext cx="4501387" cy="3695573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6780910" y="3748416"/>
              <a:ext cx="934719" cy="342265"/>
            </a:xfrm>
            <a:custGeom>
              <a:avLst/>
              <a:gdLst/>
              <a:ahLst/>
              <a:cxnLst/>
              <a:rect l="l" t="t" r="r" b="b"/>
              <a:pathLst>
                <a:path w="934720" h="342264">
                  <a:moveTo>
                    <a:pt x="825210" y="51358"/>
                  </a:moveTo>
                  <a:lnTo>
                    <a:pt x="0" y="305296"/>
                  </a:lnTo>
                  <a:lnTo>
                    <a:pt x="11303" y="341745"/>
                  </a:lnTo>
                  <a:lnTo>
                    <a:pt x="836609" y="87741"/>
                  </a:lnTo>
                  <a:lnTo>
                    <a:pt x="862151" y="59992"/>
                  </a:lnTo>
                  <a:lnTo>
                    <a:pt x="825210" y="51358"/>
                  </a:lnTo>
                  <a:close/>
                </a:path>
                <a:path w="934720" h="342264">
                  <a:moveTo>
                    <a:pt x="903968" y="30595"/>
                  </a:moveTo>
                  <a:lnTo>
                    <a:pt x="892683" y="30595"/>
                  </a:lnTo>
                  <a:lnTo>
                    <a:pt x="903859" y="67044"/>
                  </a:lnTo>
                  <a:lnTo>
                    <a:pt x="836609" y="87741"/>
                  </a:lnTo>
                  <a:lnTo>
                    <a:pt x="794639" y="133338"/>
                  </a:lnTo>
                  <a:lnTo>
                    <a:pt x="790727" y="139813"/>
                  </a:lnTo>
                  <a:lnTo>
                    <a:pt x="789638" y="147038"/>
                  </a:lnTo>
                  <a:lnTo>
                    <a:pt x="791335" y="154144"/>
                  </a:lnTo>
                  <a:lnTo>
                    <a:pt x="795782" y="160262"/>
                  </a:lnTo>
                  <a:lnTo>
                    <a:pt x="802257" y="164173"/>
                  </a:lnTo>
                  <a:lnTo>
                    <a:pt x="809482" y="165262"/>
                  </a:lnTo>
                  <a:lnTo>
                    <a:pt x="816588" y="163566"/>
                  </a:lnTo>
                  <a:lnTo>
                    <a:pt x="822706" y="159119"/>
                  </a:lnTo>
                  <a:lnTo>
                    <a:pt x="934466" y="37707"/>
                  </a:lnTo>
                  <a:lnTo>
                    <a:pt x="903968" y="30595"/>
                  </a:lnTo>
                  <a:close/>
                </a:path>
                <a:path w="934720" h="342264">
                  <a:moveTo>
                    <a:pt x="862151" y="59992"/>
                  </a:moveTo>
                  <a:lnTo>
                    <a:pt x="836609" y="87741"/>
                  </a:lnTo>
                  <a:lnTo>
                    <a:pt x="902621" y="67425"/>
                  </a:lnTo>
                  <a:lnTo>
                    <a:pt x="893953" y="67425"/>
                  </a:lnTo>
                  <a:lnTo>
                    <a:pt x="862151" y="59992"/>
                  </a:lnTo>
                  <a:close/>
                </a:path>
                <a:path w="934720" h="342264">
                  <a:moveTo>
                    <a:pt x="884301" y="35929"/>
                  </a:moveTo>
                  <a:lnTo>
                    <a:pt x="862151" y="59992"/>
                  </a:lnTo>
                  <a:lnTo>
                    <a:pt x="893953" y="67425"/>
                  </a:lnTo>
                  <a:lnTo>
                    <a:pt x="884301" y="35929"/>
                  </a:lnTo>
                  <a:close/>
                </a:path>
                <a:path w="934720" h="342264">
                  <a:moveTo>
                    <a:pt x="894318" y="35929"/>
                  </a:moveTo>
                  <a:lnTo>
                    <a:pt x="884301" y="35929"/>
                  </a:lnTo>
                  <a:lnTo>
                    <a:pt x="893953" y="67425"/>
                  </a:lnTo>
                  <a:lnTo>
                    <a:pt x="902621" y="67425"/>
                  </a:lnTo>
                  <a:lnTo>
                    <a:pt x="903859" y="67044"/>
                  </a:lnTo>
                  <a:lnTo>
                    <a:pt x="894318" y="35929"/>
                  </a:lnTo>
                  <a:close/>
                </a:path>
                <a:path w="934720" h="342264">
                  <a:moveTo>
                    <a:pt x="892683" y="30595"/>
                  </a:moveTo>
                  <a:lnTo>
                    <a:pt x="825210" y="51358"/>
                  </a:lnTo>
                  <a:lnTo>
                    <a:pt x="862151" y="59992"/>
                  </a:lnTo>
                  <a:lnTo>
                    <a:pt x="884301" y="35929"/>
                  </a:lnTo>
                  <a:lnTo>
                    <a:pt x="894318" y="35929"/>
                  </a:lnTo>
                  <a:lnTo>
                    <a:pt x="892683" y="30595"/>
                  </a:lnTo>
                  <a:close/>
                </a:path>
                <a:path w="934720" h="342264">
                  <a:moveTo>
                    <a:pt x="766220" y="0"/>
                  </a:moveTo>
                  <a:lnTo>
                    <a:pt x="759380" y="2591"/>
                  </a:lnTo>
                  <a:lnTo>
                    <a:pt x="754040" y="7564"/>
                  </a:lnTo>
                  <a:lnTo>
                    <a:pt x="750951" y="14466"/>
                  </a:lnTo>
                  <a:lnTo>
                    <a:pt x="750708" y="21984"/>
                  </a:lnTo>
                  <a:lnTo>
                    <a:pt x="753300" y="28801"/>
                  </a:lnTo>
                  <a:lnTo>
                    <a:pt x="758273" y="34164"/>
                  </a:lnTo>
                  <a:lnTo>
                    <a:pt x="765175" y="37326"/>
                  </a:lnTo>
                  <a:lnTo>
                    <a:pt x="825210" y="51358"/>
                  </a:lnTo>
                  <a:lnTo>
                    <a:pt x="892683" y="30595"/>
                  </a:lnTo>
                  <a:lnTo>
                    <a:pt x="903968" y="30595"/>
                  </a:lnTo>
                  <a:lnTo>
                    <a:pt x="773811" y="242"/>
                  </a:lnTo>
                  <a:lnTo>
                    <a:pt x="766220" y="0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0" y="1714500"/>
            <a:ext cx="4448175" cy="3762375"/>
            <a:chOff x="0" y="1714500"/>
            <a:chExt cx="4448175" cy="3762375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714500"/>
              <a:ext cx="4448175" cy="3762375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420241" y="4132707"/>
              <a:ext cx="723265" cy="385445"/>
            </a:xfrm>
            <a:custGeom>
              <a:avLst/>
              <a:gdLst/>
              <a:ahLst/>
              <a:cxnLst/>
              <a:rect l="l" t="t" r="r" b="b"/>
              <a:pathLst>
                <a:path w="723264" h="385445">
                  <a:moveTo>
                    <a:pt x="617640" y="42011"/>
                  </a:moveTo>
                  <a:lnTo>
                    <a:pt x="0" y="350774"/>
                  </a:lnTo>
                  <a:lnTo>
                    <a:pt x="17018" y="384937"/>
                  </a:lnTo>
                  <a:lnTo>
                    <a:pt x="634644" y="76066"/>
                  </a:lnTo>
                  <a:lnTo>
                    <a:pt x="655330" y="44475"/>
                  </a:lnTo>
                  <a:lnTo>
                    <a:pt x="617640" y="42011"/>
                  </a:lnTo>
                  <a:close/>
                </a:path>
                <a:path w="723264" h="385445">
                  <a:moveTo>
                    <a:pt x="720924" y="10541"/>
                  </a:moveTo>
                  <a:lnTo>
                    <a:pt x="680592" y="10541"/>
                  </a:lnTo>
                  <a:lnTo>
                    <a:pt x="697610" y="44577"/>
                  </a:lnTo>
                  <a:lnTo>
                    <a:pt x="634644" y="76066"/>
                  </a:lnTo>
                  <a:lnTo>
                    <a:pt x="600710" y="127889"/>
                  </a:lnTo>
                  <a:lnTo>
                    <a:pt x="597939" y="134889"/>
                  </a:lnTo>
                  <a:lnTo>
                    <a:pt x="598074" y="142176"/>
                  </a:lnTo>
                  <a:lnTo>
                    <a:pt x="600924" y="148891"/>
                  </a:lnTo>
                  <a:lnTo>
                    <a:pt x="606297" y="154178"/>
                  </a:lnTo>
                  <a:lnTo>
                    <a:pt x="613300" y="157021"/>
                  </a:lnTo>
                  <a:lnTo>
                    <a:pt x="620601" y="156924"/>
                  </a:lnTo>
                  <a:lnTo>
                    <a:pt x="627354" y="154088"/>
                  </a:lnTo>
                  <a:lnTo>
                    <a:pt x="632714" y="148717"/>
                  </a:lnTo>
                  <a:lnTo>
                    <a:pt x="722884" y="10668"/>
                  </a:lnTo>
                  <a:lnTo>
                    <a:pt x="720924" y="10541"/>
                  </a:lnTo>
                  <a:close/>
                </a:path>
                <a:path w="723264" h="385445">
                  <a:moveTo>
                    <a:pt x="655330" y="44475"/>
                  </a:moveTo>
                  <a:lnTo>
                    <a:pt x="634644" y="76066"/>
                  </a:lnTo>
                  <a:lnTo>
                    <a:pt x="693547" y="46609"/>
                  </a:lnTo>
                  <a:lnTo>
                    <a:pt x="687959" y="46609"/>
                  </a:lnTo>
                  <a:lnTo>
                    <a:pt x="655330" y="44475"/>
                  </a:lnTo>
                  <a:close/>
                </a:path>
                <a:path w="723264" h="385445">
                  <a:moveTo>
                    <a:pt x="673227" y="17145"/>
                  </a:moveTo>
                  <a:lnTo>
                    <a:pt x="655330" y="44475"/>
                  </a:lnTo>
                  <a:lnTo>
                    <a:pt x="687959" y="46609"/>
                  </a:lnTo>
                  <a:lnTo>
                    <a:pt x="673227" y="17145"/>
                  </a:lnTo>
                  <a:close/>
                </a:path>
                <a:path w="723264" h="385445">
                  <a:moveTo>
                    <a:pt x="683894" y="17145"/>
                  </a:moveTo>
                  <a:lnTo>
                    <a:pt x="673227" y="17145"/>
                  </a:lnTo>
                  <a:lnTo>
                    <a:pt x="687959" y="46609"/>
                  </a:lnTo>
                  <a:lnTo>
                    <a:pt x="693547" y="46609"/>
                  </a:lnTo>
                  <a:lnTo>
                    <a:pt x="697610" y="44577"/>
                  </a:lnTo>
                  <a:lnTo>
                    <a:pt x="683894" y="17145"/>
                  </a:lnTo>
                  <a:close/>
                </a:path>
                <a:path w="723264" h="385445">
                  <a:moveTo>
                    <a:pt x="680592" y="10541"/>
                  </a:moveTo>
                  <a:lnTo>
                    <a:pt x="617640" y="42011"/>
                  </a:lnTo>
                  <a:lnTo>
                    <a:pt x="655330" y="44475"/>
                  </a:lnTo>
                  <a:lnTo>
                    <a:pt x="673227" y="17145"/>
                  </a:lnTo>
                  <a:lnTo>
                    <a:pt x="683894" y="17145"/>
                  </a:lnTo>
                  <a:lnTo>
                    <a:pt x="680592" y="10541"/>
                  </a:lnTo>
                  <a:close/>
                </a:path>
                <a:path w="723264" h="385445">
                  <a:moveTo>
                    <a:pt x="558291" y="0"/>
                  </a:moveTo>
                  <a:lnTo>
                    <a:pt x="550779" y="1027"/>
                  </a:lnTo>
                  <a:lnTo>
                    <a:pt x="544480" y="4699"/>
                  </a:lnTo>
                  <a:lnTo>
                    <a:pt x="540039" y="10465"/>
                  </a:lnTo>
                  <a:lnTo>
                    <a:pt x="538098" y="17780"/>
                  </a:lnTo>
                  <a:lnTo>
                    <a:pt x="539073" y="25292"/>
                  </a:lnTo>
                  <a:lnTo>
                    <a:pt x="542750" y="31591"/>
                  </a:lnTo>
                  <a:lnTo>
                    <a:pt x="548546" y="36032"/>
                  </a:lnTo>
                  <a:lnTo>
                    <a:pt x="555879" y="37973"/>
                  </a:lnTo>
                  <a:lnTo>
                    <a:pt x="617640" y="42011"/>
                  </a:lnTo>
                  <a:lnTo>
                    <a:pt x="680592" y="10541"/>
                  </a:lnTo>
                  <a:lnTo>
                    <a:pt x="720924" y="10541"/>
                  </a:lnTo>
                  <a:lnTo>
                    <a:pt x="558291" y="0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17497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15945" y="3083128"/>
            <a:ext cx="39160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INTROD</a:t>
            </a:r>
            <a:r>
              <a:rPr spc="-25" dirty="0"/>
              <a:t>U</a:t>
            </a:r>
            <a:r>
              <a:rPr spc="-5" dirty="0"/>
              <a:t>CTION</a:t>
            </a:r>
          </a:p>
        </p:txBody>
      </p:sp>
    </p:spTree>
    <p:extLst>
      <p:ext uri="{BB962C8B-B14F-4D97-AF65-F5344CB8AC3E}">
        <p14:creationId xmlns:p14="http://schemas.microsoft.com/office/powerpoint/2010/main" val="306908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7544" y="356615"/>
            <a:ext cx="8259261" cy="6319038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66395" indent="-354330">
              <a:lnSpc>
                <a:spcPct val="100000"/>
              </a:lnSpc>
              <a:spcBef>
                <a:spcPts val="675"/>
              </a:spcBef>
              <a:buAutoNum type="arabicParenR" startAt="2"/>
              <a:tabLst>
                <a:tab pos="367030" algn="l"/>
              </a:tabLst>
            </a:pP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Imagerie</a:t>
            </a:r>
            <a:endParaRPr sz="2400" dirty="0">
              <a:latin typeface="Arial"/>
              <a:cs typeface="Arial"/>
            </a:endParaRPr>
          </a:p>
          <a:p>
            <a:pPr marL="366395" lvl="1" indent="-354330">
              <a:lnSpc>
                <a:spcPct val="100000"/>
              </a:lnSpc>
              <a:spcBef>
                <a:spcPts val="580"/>
              </a:spcBef>
              <a:buAutoNum type="alphaLcParenR"/>
              <a:tabLst>
                <a:tab pos="367030" algn="l"/>
              </a:tabLst>
            </a:pP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Radiographies:</a:t>
            </a:r>
            <a:endParaRPr sz="24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75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Déminéralisation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épiphysaire</a:t>
            </a:r>
            <a:endParaRPr sz="2400" dirty="0">
              <a:latin typeface="Microsoft Sans Serif"/>
              <a:cs typeface="Microsoft Sans Serif"/>
            </a:endParaRPr>
          </a:p>
          <a:p>
            <a:pPr marL="355600" marR="244475" indent="-343535">
              <a:lnSpc>
                <a:spcPct val="100000"/>
              </a:lnSpc>
              <a:spcBef>
                <a:spcPts val="580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Un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pincement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interlignes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articulaires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articulations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atteintes</a:t>
            </a:r>
            <a:endParaRPr sz="2400" dirty="0">
              <a:latin typeface="Microsoft Sans Serif"/>
              <a:cs typeface="Microsoft Sans Serif"/>
            </a:endParaRPr>
          </a:p>
          <a:p>
            <a:pPr marL="355600" indent="-343535">
              <a:lnSpc>
                <a:spcPct val="100000"/>
              </a:lnSpc>
              <a:spcBef>
                <a:spcPts val="575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Des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érosions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osseuses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juxtacartilagineuses</a:t>
            </a:r>
            <a:endParaRPr sz="24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467995" algn="l"/>
              </a:tabLst>
            </a:pP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b)	</a:t>
            </a: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Echographie</a:t>
            </a:r>
            <a:r>
              <a:rPr sz="2400" b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articulaire</a:t>
            </a:r>
            <a:endParaRPr sz="24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80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spc="-15" dirty="0">
                <a:latin typeface="Microsoft Sans Serif"/>
                <a:cs typeface="Microsoft Sans Serif"/>
              </a:rPr>
              <a:t>Elle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est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utile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pour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l’évaluation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et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le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suivi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la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PR</a:t>
            </a: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3)</a:t>
            </a:r>
            <a:r>
              <a:rPr sz="2400" b="1" spc="-6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Biologie:</a:t>
            </a:r>
            <a:endParaRPr sz="2400" dirty="0">
              <a:latin typeface="Arial"/>
              <a:cs typeface="Arial"/>
            </a:endParaRPr>
          </a:p>
          <a:p>
            <a:pPr marL="469900" marR="114300" indent="-457834">
              <a:lnSpc>
                <a:spcPct val="100000"/>
              </a:lnSpc>
              <a:spcBef>
                <a:spcPts val="580"/>
              </a:spcBef>
              <a:buAutoNum type="alphaLcParenR"/>
              <a:tabLst>
                <a:tab pos="469900" algn="l"/>
                <a:tab pos="470534" algn="l"/>
              </a:tabLst>
            </a:pPr>
            <a:r>
              <a:rPr sz="2400" dirty="0">
                <a:latin typeface="Microsoft Sans Serif"/>
                <a:cs typeface="Microsoft Sans Serif"/>
              </a:rPr>
              <a:t>Syndrome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inflammatoire:</a:t>
            </a:r>
            <a:r>
              <a:rPr sz="2400" spc="-9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Accélération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VS,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pésence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la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réactive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protéine,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hyper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alpha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2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globulines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et 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hypergammaglobulines</a:t>
            </a:r>
            <a:endParaRPr sz="2400" dirty="0">
              <a:latin typeface="Microsoft Sans Serif"/>
              <a:cs typeface="Microsoft Sans Serif"/>
            </a:endParaRPr>
          </a:p>
          <a:p>
            <a:pPr marL="469900" marR="5080" indent="-457834">
              <a:lnSpc>
                <a:spcPct val="100000"/>
              </a:lnSpc>
              <a:spcBef>
                <a:spcPts val="575"/>
              </a:spcBef>
              <a:buAutoNum type="alphaLcParenR"/>
              <a:tabLst>
                <a:tab pos="469900" algn="l"/>
                <a:tab pos="470534" algn="l"/>
                <a:tab pos="36068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Facteur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rhumatoide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et</a:t>
            </a:r>
            <a:r>
              <a:rPr sz="2400" spc="-1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Anti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CCP: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sont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positifs,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l’association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ces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2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anticorps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est	</a:t>
            </a:r>
            <a:r>
              <a:rPr sz="2400" spc="-5" dirty="0">
                <a:latin typeface="Microsoft Sans Serif"/>
                <a:cs typeface="Microsoft Sans Serif"/>
              </a:rPr>
              <a:t>pathognomonique</a:t>
            </a:r>
            <a:r>
              <a:rPr sz="2400" spc="7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la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PR.</a:t>
            </a:r>
          </a:p>
        </p:txBody>
      </p:sp>
    </p:spTree>
    <p:extLst>
      <p:ext uri="{BB962C8B-B14F-4D97-AF65-F5344CB8AC3E}">
        <p14:creationId xmlns:p14="http://schemas.microsoft.com/office/powerpoint/2010/main" val="26235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24480" y="6145479"/>
            <a:ext cx="472376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Pincement</a:t>
            </a:r>
            <a:r>
              <a:rPr sz="2000" b="1" spc="-4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radiocarpien</a:t>
            </a:r>
            <a:r>
              <a:rPr sz="2000" b="1" spc="-6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et</a:t>
            </a:r>
            <a:r>
              <a:rPr sz="2000" b="1" spc="-3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6FC0"/>
                </a:solidFill>
                <a:latin typeface="Arial"/>
                <a:cs typeface="Arial"/>
              </a:rPr>
              <a:t>intercarpien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6000" y="332656"/>
            <a:ext cx="4214876" cy="5650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92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4642" y="575905"/>
            <a:ext cx="8113395" cy="573341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4)</a:t>
            </a:r>
            <a:r>
              <a:rPr sz="2400" b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Manifestations</a:t>
            </a:r>
            <a:r>
              <a:rPr sz="24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extra</a:t>
            </a:r>
            <a:r>
              <a:rPr sz="2400" b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articulaires</a:t>
            </a:r>
            <a:r>
              <a:rPr sz="2400" b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(MEA)</a:t>
            </a:r>
            <a:endParaRPr sz="2400" dirty="0">
              <a:latin typeface="Arial"/>
              <a:cs typeface="Arial"/>
            </a:endParaRPr>
          </a:p>
          <a:p>
            <a:pPr marL="355600" marR="163830" indent="-342900">
              <a:lnSpc>
                <a:spcPts val="2590"/>
              </a:lnSpc>
              <a:spcBef>
                <a:spcPts val="62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Microsoft Sans Serif"/>
                <a:cs typeface="Microsoft Sans Serif"/>
              </a:rPr>
              <a:t>Elles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surviennent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dans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les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PR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anciennes,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les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différentes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MEA</a:t>
            </a:r>
            <a:r>
              <a:rPr sz="2400" spc="-1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sont:</a:t>
            </a:r>
            <a:endParaRPr sz="2400" dirty="0">
              <a:latin typeface="Microsoft Sans Serif"/>
              <a:cs typeface="Microsoft Sans Serif"/>
            </a:endParaRPr>
          </a:p>
          <a:p>
            <a:pPr marL="355600" marR="5080" indent="-342900">
              <a:lnSpc>
                <a:spcPts val="2590"/>
              </a:lnSpc>
              <a:spcBef>
                <a:spcPts val="580"/>
              </a:spcBef>
              <a:buFont typeface="Wingdings"/>
              <a:buChar char=""/>
              <a:tabLst>
                <a:tab pos="355600" algn="l"/>
                <a:tab pos="1913255" algn="l"/>
                <a:tab pos="2507615" algn="l"/>
                <a:tab pos="4998085" algn="l"/>
              </a:tabLst>
            </a:pPr>
            <a:r>
              <a:rPr sz="24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Syndrome	</a:t>
            </a:r>
            <a:r>
              <a:rPr sz="240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de</a:t>
            </a:r>
            <a:r>
              <a:rPr sz="2400" spc="4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Gougerot</a:t>
            </a:r>
            <a:r>
              <a:rPr sz="2400" spc="6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Sjogren:	</a:t>
            </a:r>
            <a:r>
              <a:rPr sz="2400" spc="-5" dirty="0">
                <a:latin typeface="Microsoft Sans Serif"/>
                <a:cs typeface="Microsoft Sans Serif"/>
              </a:rPr>
              <a:t>se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manifeste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principalement	par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une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sécheresse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buccale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(xérostomie)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et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une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sécheresse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oculaire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(xérophtalmie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)</a:t>
            </a:r>
          </a:p>
          <a:p>
            <a:pPr marL="355600" marR="5080" indent="-342900">
              <a:lnSpc>
                <a:spcPct val="90000"/>
              </a:lnSpc>
              <a:spcBef>
                <a:spcPts val="545"/>
              </a:spcBef>
              <a:buFont typeface="Wingdings"/>
              <a:buChar char=""/>
              <a:tabLst>
                <a:tab pos="355600" algn="l"/>
                <a:tab pos="2218055" algn="l"/>
                <a:tab pos="4695190" algn="l"/>
                <a:tab pos="6186170" algn="l"/>
              </a:tabLst>
            </a:pPr>
            <a:r>
              <a:rPr sz="240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Nodules</a:t>
            </a:r>
            <a:r>
              <a:rPr sz="2400" spc="6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400" spc="10" dirty="0">
                <a:solidFill>
                  <a:srgbClr val="006FC0"/>
                </a:solidFill>
                <a:latin typeface="Microsoft Sans Serif"/>
                <a:cs typeface="Microsoft Sans Serif"/>
              </a:rPr>
              <a:t>rhumatoïdes</a:t>
            </a:r>
            <a:r>
              <a:rPr sz="2400" spc="4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: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la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topographie</a:t>
            </a:r>
            <a:r>
              <a:rPr sz="2400" spc="8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	</a:t>
            </a:r>
            <a:r>
              <a:rPr sz="2400" spc="-10" dirty="0">
                <a:latin typeface="Microsoft Sans Serif"/>
                <a:cs typeface="Microsoft Sans Serif"/>
              </a:rPr>
              <a:t>nodules 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10" dirty="0">
                <a:latin typeface="Microsoft Sans Serif"/>
                <a:cs typeface="Microsoft Sans Serif"/>
              </a:rPr>
              <a:t>rhumatoïdes	</a:t>
            </a:r>
            <a:r>
              <a:rPr sz="2400" dirty="0">
                <a:latin typeface="Microsoft Sans Serif"/>
                <a:cs typeface="Microsoft Sans Serif"/>
              </a:rPr>
              <a:t>est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variable,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ils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siègent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surtout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à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la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face 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d’extension</a:t>
            </a:r>
            <a:r>
              <a:rPr sz="2400" spc="9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articulations</a:t>
            </a:r>
            <a:r>
              <a:rPr sz="2400" spc="8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et	peuvent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siéger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au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niveau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certains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organes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tel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que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poumon.</a:t>
            </a:r>
            <a:endParaRPr sz="2400" dirty="0">
              <a:latin typeface="Microsoft Sans Serif"/>
              <a:cs typeface="Microsoft Sans Serif"/>
            </a:endParaRPr>
          </a:p>
          <a:p>
            <a:pPr marL="355600" marR="852169" indent="-342900">
              <a:lnSpc>
                <a:spcPts val="2590"/>
              </a:lnSpc>
              <a:spcBef>
                <a:spcPts val="615"/>
              </a:spcBef>
              <a:buFont typeface="Wingdings"/>
              <a:buChar char=""/>
              <a:tabLst>
                <a:tab pos="355600" algn="l"/>
                <a:tab pos="2101215" algn="l"/>
                <a:tab pos="4236720" algn="l"/>
                <a:tab pos="6609080" algn="l"/>
              </a:tabLst>
            </a:pPr>
            <a:r>
              <a:rPr sz="24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Atteintes</a:t>
            </a:r>
            <a:r>
              <a:rPr sz="2400" spc="2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cardiovasculaires</a:t>
            </a:r>
            <a:r>
              <a:rPr sz="2400" spc="-5" dirty="0">
                <a:latin typeface="Microsoft Sans Serif"/>
                <a:cs typeface="Microsoft Sans Serif"/>
              </a:rPr>
              <a:t>:	</a:t>
            </a:r>
            <a:r>
              <a:rPr sz="2400" spc="-10" dirty="0">
                <a:latin typeface="Microsoft Sans Serif"/>
                <a:cs typeface="Microsoft Sans Serif"/>
              </a:rPr>
              <a:t>elles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intéressent	</a:t>
            </a:r>
            <a:r>
              <a:rPr sz="2400" spc="-10" dirty="0">
                <a:latin typeface="Microsoft Sans Serif"/>
                <a:cs typeface="Microsoft Sans Serif"/>
              </a:rPr>
              <a:t>les</a:t>
            </a:r>
            <a:r>
              <a:rPr sz="2400" spc="-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3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tuniques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du	cœur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notamment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le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péricarde.</a:t>
            </a:r>
            <a:endParaRPr sz="2400" dirty="0">
              <a:latin typeface="Microsoft Sans Serif"/>
              <a:cs typeface="Microsoft Sans Serif"/>
            </a:endParaRPr>
          </a:p>
          <a:p>
            <a:pPr marL="355600" marR="490855" indent="-342900">
              <a:lnSpc>
                <a:spcPts val="2590"/>
              </a:lnSpc>
              <a:spcBef>
                <a:spcPts val="580"/>
              </a:spcBef>
              <a:buFont typeface="Wingdings"/>
              <a:buChar char=""/>
              <a:tabLst>
                <a:tab pos="355600" algn="l"/>
                <a:tab pos="4049395" algn="l"/>
              </a:tabLst>
            </a:pPr>
            <a:r>
              <a:rPr sz="24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Manifestations</a:t>
            </a:r>
            <a:r>
              <a:rPr sz="2400" spc="3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pleuro-pulmonaires</a:t>
            </a:r>
            <a:r>
              <a:rPr sz="2400" b="1" spc="-5" dirty="0">
                <a:latin typeface="Arial"/>
                <a:cs typeface="Arial"/>
              </a:rPr>
              <a:t>:</a:t>
            </a:r>
            <a:r>
              <a:rPr sz="2400" b="1" spc="45" dirty="0">
                <a:latin typeface="Arial"/>
                <a:cs typeface="Arial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elles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peuvent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être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inaugurales.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Il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peut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s’agir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d’une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pleurésie,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nodules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10" dirty="0">
                <a:latin typeface="Microsoft Sans Serif"/>
                <a:cs typeface="Microsoft Sans Serif"/>
              </a:rPr>
              <a:t>rhumatoïdes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pulmonaires,	des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bronchectasies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et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les </a:t>
            </a:r>
            <a:r>
              <a:rPr sz="2400" spc="-5" dirty="0">
                <a:latin typeface="Microsoft Sans Serif"/>
                <a:cs typeface="Microsoft Sans Serif"/>
              </a:rPr>
              <a:t> pneumopathies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infiltrantes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diffuses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820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5967" y="5864758"/>
            <a:ext cx="314007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Nodules</a:t>
            </a:r>
            <a:r>
              <a:rPr sz="2400" b="1" spc="-8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rhumatoïdes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860032" y="714375"/>
            <a:ext cx="3786504" cy="4143375"/>
            <a:chOff x="5072126" y="714375"/>
            <a:chExt cx="3786504" cy="414337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72126" y="714375"/>
              <a:ext cx="3786251" cy="4142867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500874" y="1477263"/>
              <a:ext cx="589280" cy="452120"/>
            </a:xfrm>
            <a:custGeom>
              <a:avLst/>
              <a:gdLst/>
              <a:ahLst/>
              <a:cxnLst/>
              <a:rect l="l" t="t" r="r" b="b"/>
              <a:pathLst>
                <a:path w="589279" h="452119">
                  <a:moveTo>
                    <a:pt x="122517" y="206109"/>
                  </a:moveTo>
                  <a:lnTo>
                    <a:pt x="111775" y="208216"/>
                  </a:lnTo>
                  <a:lnTo>
                    <a:pt x="102582" y="214229"/>
                  </a:lnTo>
                  <a:lnTo>
                    <a:pt x="96139" y="223647"/>
                  </a:lnTo>
                  <a:lnTo>
                    <a:pt x="0" y="451612"/>
                  </a:lnTo>
                  <a:lnTo>
                    <a:pt x="96542" y="440436"/>
                  </a:lnTo>
                  <a:lnTo>
                    <a:pt x="62483" y="440436"/>
                  </a:lnTo>
                  <a:lnTo>
                    <a:pt x="28194" y="394715"/>
                  </a:lnTo>
                  <a:lnTo>
                    <a:pt x="112786" y="331271"/>
                  </a:lnTo>
                  <a:lnTo>
                    <a:pt x="148844" y="245872"/>
                  </a:lnTo>
                  <a:lnTo>
                    <a:pt x="151070" y="234713"/>
                  </a:lnTo>
                  <a:lnTo>
                    <a:pt x="148939" y="223948"/>
                  </a:lnTo>
                  <a:lnTo>
                    <a:pt x="142950" y="214778"/>
                  </a:lnTo>
                  <a:lnTo>
                    <a:pt x="133603" y="208407"/>
                  </a:lnTo>
                  <a:lnTo>
                    <a:pt x="122517" y="206109"/>
                  </a:lnTo>
                  <a:close/>
                </a:path>
                <a:path w="589279" h="452119">
                  <a:moveTo>
                    <a:pt x="112786" y="331271"/>
                  </a:moveTo>
                  <a:lnTo>
                    <a:pt x="28194" y="394715"/>
                  </a:lnTo>
                  <a:lnTo>
                    <a:pt x="62483" y="440436"/>
                  </a:lnTo>
                  <a:lnTo>
                    <a:pt x="78062" y="428751"/>
                  </a:lnTo>
                  <a:lnTo>
                    <a:pt x="71627" y="428751"/>
                  </a:lnTo>
                  <a:lnTo>
                    <a:pt x="42036" y="389255"/>
                  </a:lnTo>
                  <a:lnTo>
                    <a:pt x="90685" y="383616"/>
                  </a:lnTo>
                  <a:lnTo>
                    <a:pt x="112786" y="331271"/>
                  </a:lnTo>
                  <a:close/>
                </a:path>
                <a:path w="589279" h="452119">
                  <a:moveTo>
                    <a:pt x="239268" y="366395"/>
                  </a:moveTo>
                  <a:lnTo>
                    <a:pt x="146936" y="377096"/>
                  </a:lnTo>
                  <a:lnTo>
                    <a:pt x="62483" y="440436"/>
                  </a:lnTo>
                  <a:lnTo>
                    <a:pt x="96542" y="440436"/>
                  </a:lnTo>
                  <a:lnTo>
                    <a:pt x="245745" y="423163"/>
                  </a:lnTo>
                  <a:lnTo>
                    <a:pt x="270891" y="391413"/>
                  </a:lnTo>
                  <a:lnTo>
                    <a:pt x="267396" y="380646"/>
                  </a:lnTo>
                  <a:lnTo>
                    <a:pt x="260270" y="372332"/>
                  </a:lnTo>
                  <a:lnTo>
                    <a:pt x="250549" y="367303"/>
                  </a:lnTo>
                  <a:lnTo>
                    <a:pt x="239268" y="366395"/>
                  </a:lnTo>
                  <a:close/>
                </a:path>
                <a:path w="589279" h="452119">
                  <a:moveTo>
                    <a:pt x="90685" y="383616"/>
                  </a:moveTo>
                  <a:lnTo>
                    <a:pt x="42036" y="389255"/>
                  </a:lnTo>
                  <a:lnTo>
                    <a:pt x="71627" y="428751"/>
                  </a:lnTo>
                  <a:lnTo>
                    <a:pt x="90685" y="383616"/>
                  </a:lnTo>
                  <a:close/>
                </a:path>
                <a:path w="589279" h="452119">
                  <a:moveTo>
                    <a:pt x="146936" y="377096"/>
                  </a:moveTo>
                  <a:lnTo>
                    <a:pt x="90685" y="383616"/>
                  </a:lnTo>
                  <a:lnTo>
                    <a:pt x="71627" y="428751"/>
                  </a:lnTo>
                  <a:lnTo>
                    <a:pt x="78062" y="428751"/>
                  </a:lnTo>
                  <a:lnTo>
                    <a:pt x="146936" y="377096"/>
                  </a:lnTo>
                  <a:close/>
                </a:path>
                <a:path w="589279" h="452119">
                  <a:moveTo>
                    <a:pt x="554481" y="0"/>
                  </a:moveTo>
                  <a:lnTo>
                    <a:pt x="112786" y="331271"/>
                  </a:lnTo>
                  <a:lnTo>
                    <a:pt x="90685" y="383616"/>
                  </a:lnTo>
                  <a:lnTo>
                    <a:pt x="146936" y="377096"/>
                  </a:lnTo>
                  <a:lnTo>
                    <a:pt x="588772" y="45720"/>
                  </a:lnTo>
                  <a:lnTo>
                    <a:pt x="554481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500037" y="714375"/>
            <a:ext cx="3929379" cy="4143375"/>
            <a:chOff x="500037" y="714375"/>
            <a:chExt cx="3929379" cy="4143375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0037" y="714375"/>
              <a:ext cx="3929126" cy="4143375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571497" y="2477389"/>
              <a:ext cx="589280" cy="452120"/>
            </a:xfrm>
            <a:custGeom>
              <a:avLst/>
              <a:gdLst/>
              <a:ahLst/>
              <a:cxnLst/>
              <a:rect l="l" t="t" r="r" b="b"/>
              <a:pathLst>
                <a:path w="589280" h="452119">
                  <a:moveTo>
                    <a:pt x="122517" y="206162"/>
                  </a:moveTo>
                  <a:lnTo>
                    <a:pt x="111775" y="208264"/>
                  </a:lnTo>
                  <a:lnTo>
                    <a:pt x="102582" y="214247"/>
                  </a:lnTo>
                  <a:lnTo>
                    <a:pt x="96139" y="223647"/>
                  </a:lnTo>
                  <a:lnTo>
                    <a:pt x="0" y="451612"/>
                  </a:lnTo>
                  <a:lnTo>
                    <a:pt x="96592" y="440436"/>
                  </a:lnTo>
                  <a:lnTo>
                    <a:pt x="62484" y="440436"/>
                  </a:lnTo>
                  <a:lnTo>
                    <a:pt x="28193" y="394715"/>
                  </a:lnTo>
                  <a:lnTo>
                    <a:pt x="112873" y="331206"/>
                  </a:lnTo>
                  <a:lnTo>
                    <a:pt x="148844" y="245872"/>
                  </a:lnTo>
                  <a:lnTo>
                    <a:pt x="151088" y="234713"/>
                  </a:lnTo>
                  <a:lnTo>
                    <a:pt x="148986" y="223948"/>
                  </a:lnTo>
                  <a:lnTo>
                    <a:pt x="143003" y="214778"/>
                  </a:lnTo>
                  <a:lnTo>
                    <a:pt x="133603" y="208407"/>
                  </a:lnTo>
                  <a:lnTo>
                    <a:pt x="122517" y="206162"/>
                  </a:lnTo>
                  <a:close/>
                </a:path>
                <a:path w="589280" h="452119">
                  <a:moveTo>
                    <a:pt x="112873" y="331206"/>
                  </a:moveTo>
                  <a:lnTo>
                    <a:pt x="28193" y="394715"/>
                  </a:lnTo>
                  <a:lnTo>
                    <a:pt x="62484" y="440436"/>
                  </a:lnTo>
                  <a:lnTo>
                    <a:pt x="78062" y="428751"/>
                  </a:lnTo>
                  <a:lnTo>
                    <a:pt x="71754" y="428751"/>
                  </a:lnTo>
                  <a:lnTo>
                    <a:pt x="42037" y="389255"/>
                  </a:lnTo>
                  <a:lnTo>
                    <a:pt x="90785" y="383604"/>
                  </a:lnTo>
                  <a:lnTo>
                    <a:pt x="112873" y="331206"/>
                  </a:lnTo>
                  <a:close/>
                </a:path>
                <a:path w="589280" h="452119">
                  <a:moveTo>
                    <a:pt x="239268" y="366395"/>
                  </a:moveTo>
                  <a:lnTo>
                    <a:pt x="146936" y="377096"/>
                  </a:lnTo>
                  <a:lnTo>
                    <a:pt x="62484" y="440436"/>
                  </a:lnTo>
                  <a:lnTo>
                    <a:pt x="96592" y="440436"/>
                  </a:lnTo>
                  <a:lnTo>
                    <a:pt x="245872" y="423163"/>
                  </a:lnTo>
                  <a:lnTo>
                    <a:pt x="270891" y="391413"/>
                  </a:lnTo>
                  <a:lnTo>
                    <a:pt x="267396" y="380646"/>
                  </a:lnTo>
                  <a:lnTo>
                    <a:pt x="260270" y="372332"/>
                  </a:lnTo>
                  <a:lnTo>
                    <a:pt x="250549" y="367303"/>
                  </a:lnTo>
                  <a:lnTo>
                    <a:pt x="239268" y="366395"/>
                  </a:lnTo>
                  <a:close/>
                </a:path>
                <a:path w="589280" h="452119">
                  <a:moveTo>
                    <a:pt x="90785" y="383604"/>
                  </a:moveTo>
                  <a:lnTo>
                    <a:pt x="42037" y="389255"/>
                  </a:lnTo>
                  <a:lnTo>
                    <a:pt x="71754" y="428751"/>
                  </a:lnTo>
                  <a:lnTo>
                    <a:pt x="90785" y="383604"/>
                  </a:lnTo>
                  <a:close/>
                </a:path>
                <a:path w="589280" h="452119">
                  <a:moveTo>
                    <a:pt x="146936" y="377096"/>
                  </a:moveTo>
                  <a:lnTo>
                    <a:pt x="90785" y="383604"/>
                  </a:lnTo>
                  <a:lnTo>
                    <a:pt x="71754" y="428751"/>
                  </a:lnTo>
                  <a:lnTo>
                    <a:pt x="78062" y="428751"/>
                  </a:lnTo>
                  <a:lnTo>
                    <a:pt x="146936" y="377096"/>
                  </a:lnTo>
                  <a:close/>
                </a:path>
                <a:path w="589280" h="452119">
                  <a:moveTo>
                    <a:pt x="554482" y="0"/>
                  </a:moveTo>
                  <a:lnTo>
                    <a:pt x="112873" y="331206"/>
                  </a:lnTo>
                  <a:lnTo>
                    <a:pt x="90785" y="383604"/>
                  </a:lnTo>
                  <a:lnTo>
                    <a:pt x="146936" y="377096"/>
                  </a:lnTo>
                  <a:lnTo>
                    <a:pt x="588772" y="45720"/>
                  </a:lnTo>
                  <a:lnTo>
                    <a:pt x="554482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17601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4642" y="726276"/>
            <a:ext cx="7993380" cy="536702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marR="222250" indent="-342900">
              <a:lnSpc>
                <a:spcPct val="80000"/>
              </a:lnSpc>
              <a:spcBef>
                <a:spcPts val="675"/>
              </a:spcBef>
              <a:buFont typeface="Wingdings"/>
              <a:buChar char=""/>
              <a:tabLst>
                <a:tab pos="355600" algn="l"/>
                <a:tab pos="2507615" algn="l"/>
                <a:tab pos="4218940" algn="l"/>
                <a:tab pos="6425565" algn="l"/>
              </a:tabLst>
            </a:pPr>
            <a:r>
              <a:rPr sz="24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La</a:t>
            </a:r>
            <a:r>
              <a:rPr sz="2400" spc="2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vascularite</a:t>
            </a:r>
            <a:r>
              <a:rPr sz="2400" spc="6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400" spc="10" dirty="0">
                <a:solidFill>
                  <a:srgbClr val="006FC0"/>
                </a:solidFill>
                <a:latin typeface="Microsoft Sans Serif"/>
                <a:cs typeface="Microsoft Sans Serif"/>
              </a:rPr>
              <a:t>rhumatoïde</a:t>
            </a:r>
            <a:r>
              <a:rPr sz="2400" spc="3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400" b="1" dirty="0">
                <a:latin typeface="Arial"/>
                <a:cs typeface="Arial"/>
              </a:rPr>
              <a:t>:	</a:t>
            </a:r>
            <a:r>
              <a:rPr sz="2400" spc="-10" dirty="0">
                <a:latin typeface="Microsoft Sans Serif"/>
                <a:cs typeface="Microsoft Sans Serif"/>
              </a:rPr>
              <a:t>elles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comportent 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principalement	</a:t>
            </a:r>
            <a:r>
              <a:rPr sz="2400" dirty="0">
                <a:latin typeface="Microsoft Sans Serif"/>
                <a:cs typeface="Microsoft Sans Serif"/>
              </a:rPr>
              <a:t>des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micros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infarctus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digitaux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péri-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unguéaux,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ulcères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profonds,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et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un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livedo </a:t>
            </a:r>
            <a:r>
              <a:rPr sz="2400" spc="-5" dirty="0">
                <a:latin typeface="Microsoft Sans Serif"/>
                <a:cs typeface="Microsoft Sans Serif"/>
              </a:rPr>
              <a:t> réticul</a:t>
            </a:r>
            <a:r>
              <a:rPr sz="2400" spc="-20" dirty="0">
                <a:latin typeface="Microsoft Sans Serif"/>
                <a:cs typeface="Microsoft Sans Serif"/>
              </a:rPr>
              <a:t>a</a:t>
            </a:r>
            <a:r>
              <a:rPr sz="2400" spc="-5" dirty="0">
                <a:latin typeface="Microsoft Sans Serif"/>
                <a:cs typeface="Microsoft Sans Serif"/>
              </a:rPr>
              <a:t>ire.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</a:t>
            </a:r>
            <a:r>
              <a:rPr sz="2400" spc="-15" dirty="0">
                <a:latin typeface="Microsoft Sans Serif"/>
                <a:cs typeface="Microsoft Sans Serif"/>
              </a:rPr>
              <a:t>e</a:t>
            </a:r>
            <a:r>
              <a:rPr sz="2400" dirty="0">
                <a:latin typeface="Microsoft Sans Serif"/>
                <a:cs typeface="Microsoft Sans Serif"/>
              </a:rPr>
              <a:t>s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ne</a:t>
            </a:r>
            <a:r>
              <a:rPr sz="2400" spc="-15" dirty="0">
                <a:latin typeface="Microsoft Sans Serif"/>
                <a:cs typeface="Microsoft Sans Serif"/>
              </a:rPr>
              <a:t>u</a:t>
            </a:r>
            <a:r>
              <a:rPr sz="2400" spc="-5" dirty="0">
                <a:latin typeface="Microsoft Sans Serif"/>
                <a:cs typeface="Microsoft Sans Serif"/>
              </a:rPr>
              <a:t>ropathies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péri</a:t>
            </a:r>
            <a:r>
              <a:rPr sz="2400" spc="-15" dirty="0">
                <a:latin typeface="Microsoft Sans Serif"/>
                <a:cs typeface="Microsoft Sans Serif"/>
              </a:rPr>
              <a:t>p</a:t>
            </a:r>
            <a:r>
              <a:rPr sz="2400" spc="-5" dirty="0">
                <a:latin typeface="Microsoft Sans Serif"/>
                <a:cs typeface="Microsoft Sans Serif"/>
              </a:rPr>
              <a:t>héri</a:t>
            </a:r>
            <a:r>
              <a:rPr sz="2400" spc="-15" dirty="0">
                <a:latin typeface="Microsoft Sans Serif"/>
                <a:cs typeface="Microsoft Sans Serif"/>
              </a:rPr>
              <a:t>q</a:t>
            </a:r>
            <a:r>
              <a:rPr sz="2400" dirty="0">
                <a:latin typeface="Microsoft Sans Serif"/>
                <a:cs typeface="Microsoft Sans Serif"/>
              </a:rPr>
              <a:t>ues,	</a:t>
            </a:r>
            <a:r>
              <a:rPr sz="2400" spc="-5" dirty="0">
                <a:latin typeface="Microsoft Sans Serif"/>
                <a:cs typeface="Microsoft Sans Serif"/>
              </a:rPr>
              <a:t>tradu</a:t>
            </a:r>
            <a:r>
              <a:rPr sz="2400" spc="-15" dirty="0">
                <a:latin typeface="Microsoft Sans Serif"/>
                <a:cs typeface="Microsoft Sans Serif"/>
              </a:rPr>
              <a:t>i</a:t>
            </a:r>
            <a:r>
              <a:rPr sz="2400" spc="-5" dirty="0">
                <a:latin typeface="Microsoft Sans Serif"/>
                <a:cs typeface="Microsoft Sans Serif"/>
              </a:rPr>
              <a:t>sant  souvent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une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vascularite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sévère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b="1" dirty="0"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06FC0"/>
              </a:buClr>
              <a:buFont typeface="Wingdings"/>
              <a:buChar char=""/>
            </a:pPr>
            <a:endParaRPr sz="2950" dirty="0">
              <a:latin typeface="Arial"/>
              <a:cs typeface="Arial"/>
            </a:endParaRPr>
          </a:p>
          <a:p>
            <a:pPr marL="355600" marR="1088390" indent="-342900">
              <a:lnSpc>
                <a:spcPts val="23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Atteintes</a:t>
            </a:r>
            <a:r>
              <a:rPr sz="2400" spc="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neuromusculaires</a:t>
            </a:r>
            <a:r>
              <a:rPr sz="2400" spc="-5" dirty="0">
                <a:latin typeface="Microsoft Sans Serif"/>
                <a:cs typeface="Microsoft Sans Serif"/>
              </a:rPr>
              <a:t>: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une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irritation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ou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une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compression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d’un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nerf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est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possible.</a:t>
            </a:r>
            <a:endParaRPr sz="2400" dirty="0">
              <a:latin typeface="Microsoft Sans Serif"/>
              <a:cs typeface="Microsoft Sans Serif"/>
            </a:endParaRPr>
          </a:p>
          <a:p>
            <a:pPr marL="355600" marR="55880" indent="-342900">
              <a:lnSpc>
                <a:spcPts val="231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Une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atteinte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du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rachis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cervical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peut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compliquer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d’une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compression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médullaire.</a:t>
            </a:r>
            <a:endParaRPr sz="24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50" dirty="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Manifestations</a:t>
            </a:r>
            <a:r>
              <a:rPr sz="2400" spc="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hématologiques</a:t>
            </a:r>
            <a:endParaRPr sz="2400" dirty="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  <a:tab pos="3693795" algn="l"/>
              </a:tabLst>
            </a:pPr>
            <a:r>
              <a:rPr sz="2400" spc="-25" dirty="0">
                <a:latin typeface="Microsoft Sans Serif"/>
                <a:cs typeface="Microsoft Sans Serif"/>
              </a:rPr>
              <a:t>L’anémie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est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fréquente,	</a:t>
            </a:r>
            <a:r>
              <a:rPr sz="2400" spc="-15" dirty="0">
                <a:latin typeface="Microsoft Sans Serif"/>
                <a:cs typeface="Microsoft Sans Serif"/>
              </a:rPr>
              <a:t>elle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est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d’origine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inflammatoire..</a:t>
            </a:r>
            <a:endParaRPr sz="2400" dirty="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Des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adénopathies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peuvent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se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voir</a:t>
            </a:r>
            <a:endParaRPr sz="2400" dirty="0">
              <a:latin typeface="Microsoft Sans Serif"/>
              <a:cs typeface="Microsoft Sans Serif"/>
            </a:endParaRPr>
          </a:p>
          <a:p>
            <a:pPr marL="355600" marR="162560" indent="-342900">
              <a:lnSpc>
                <a:spcPts val="2300"/>
              </a:lnSpc>
              <a:spcBef>
                <a:spcPts val="560"/>
              </a:spcBef>
              <a:buChar char="•"/>
              <a:tabLst>
                <a:tab pos="354965" algn="l"/>
                <a:tab pos="355600" algn="l"/>
                <a:tab pos="2492375" algn="l"/>
                <a:tab pos="3454400" algn="l"/>
                <a:tab pos="731393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Le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syndrome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Fe</a:t>
            </a:r>
            <a:r>
              <a:rPr sz="2400" spc="-15" dirty="0">
                <a:latin typeface="Microsoft Sans Serif"/>
                <a:cs typeface="Microsoft Sans Serif"/>
              </a:rPr>
              <a:t>l</a:t>
            </a:r>
            <a:r>
              <a:rPr sz="2400" dirty="0">
                <a:latin typeface="Microsoft Sans Serif"/>
                <a:cs typeface="Microsoft Sans Serif"/>
              </a:rPr>
              <a:t>ty	est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rar</a:t>
            </a:r>
            <a:r>
              <a:rPr sz="2400" dirty="0">
                <a:latin typeface="Microsoft Sans Serif"/>
                <a:cs typeface="Microsoft Sans Serif"/>
              </a:rPr>
              <a:t>e.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Il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m</a:t>
            </a:r>
            <a:r>
              <a:rPr sz="2400" spc="-10" dirty="0">
                <a:latin typeface="Microsoft Sans Serif"/>
                <a:cs typeface="Microsoft Sans Serif"/>
              </a:rPr>
              <a:t>an</a:t>
            </a:r>
            <a:r>
              <a:rPr sz="2400" spc="-15" dirty="0">
                <a:latin typeface="Microsoft Sans Serif"/>
                <a:cs typeface="Microsoft Sans Serif"/>
              </a:rPr>
              <a:t>i</a:t>
            </a:r>
            <a:r>
              <a:rPr sz="2400" dirty="0">
                <a:latin typeface="Microsoft Sans Serif"/>
                <a:cs typeface="Microsoft Sans Serif"/>
              </a:rPr>
              <a:t>fest</a:t>
            </a:r>
            <a:r>
              <a:rPr sz="2400" spc="-5" dirty="0">
                <a:latin typeface="Microsoft Sans Serif"/>
                <a:cs typeface="Microsoft Sans Serif"/>
              </a:rPr>
              <a:t>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par</a:t>
            </a:r>
            <a:r>
              <a:rPr sz="2400" dirty="0">
                <a:latin typeface="Microsoft Sans Serif"/>
                <a:cs typeface="Microsoft Sans Serif"/>
              </a:rPr>
              <a:t>	</a:t>
            </a:r>
            <a:r>
              <a:rPr sz="2400" spc="-5" dirty="0">
                <a:latin typeface="Microsoft Sans Serif"/>
                <a:cs typeface="Microsoft Sans Serif"/>
              </a:rPr>
              <a:t>une  </a:t>
            </a:r>
            <a:r>
              <a:rPr sz="2400" spc="-10" dirty="0">
                <a:latin typeface="Microsoft Sans Serif"/>
                <a:cs typeface="Microsoft Sans Serif"/>
              </a:rPr>
              <a:t>splénomégalie	</a:t>
            </a:r>
            <a:r>
              <a:rPr sz="2400" spc="-5" dirty="0">
                <a:latin typeface="Microsoft Sans Serif"/>
                <a:cs typeface="Microsoft Sans Serif"/>
              </a:rPr>
              <a:t>et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une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leuconeutropénie</a:t>
            </a:r>
            <a:r>
              <a:rPr sz="1700" spc="-5" dirty="0">
                <a:latin typeface="Microsoft Sans Serif"/>
                <a:cs typeface="Microsoft Sans Serif"/>
              </a:rPr>
              <a:t>.</a:t>
            </a:r>
            <a:endParaRPr sz="1700" dirty="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387120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5965" y="675115"/>
            <a:ext cx="8237220" cy="4050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Atteintes</a:t>
            </a:r>
            <a:r>
              <a:rPr sz="2400" spc="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oculaire</a:t>
            </a:r>
            <a:r>
              <a:rPr sz="2400" spc="6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400" dirty="0">
                <a:solidFill>
                  <a:srgbClr val="006FC0"/>
                </a:solidFill>
                <a:latin typeface="Microsoft Sans Serif"/>
                <a:cs typeface="Microsoft Sans Serif"/>
              </a:rPr>
              <a:t>et</a:t>
            </a:r>
            <a:r>
              <a:rPr sz="2400" spc="3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oto-rhino-laryngologique</a:t>
            </a:r>
            <a:r>
              <a:rPr sz="2400" spc="-5" dirty="0">
                <a:latin typeface="Microsoft Sans Serif"/>
                <a:cs typeface="Microsoft Sans Serif"/>
              </a:rPr>
              <a:t>:</a:t>
            </a:r>
            <a:endParaRPr sz="2400" dirty="0">
              <a:latin typeface="Microsoft Sans Serif"/>
              <a:cs typeface="Microsoft Sans Serif"/>
            </a:endParaRPr>
          </a:p>
          <a:p>
            <a:pPr marL="355600" indent="-342900">
              <a:lnSpc>
                <a:spcPts val="2575"/>
              </a:lnSpc>
              <a:buChar char="•"/>
              <a:tabLst>
                <a:tab pos="354965" algn="l"/>
                <a:tab pos="355600" algn="l"/>
                <a:tab pos="579501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Atteinte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oculaire: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la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sclérite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,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épisclérite	</a:t>
            </a:r>
            <a:r>
              <a:rPr sz="2400" dirty="0">
                <a:latin typeface="Microsoft Sans Serif"/>
                <a:cs typeface="Microsoft Sans Serif"/>
              </a:rPr>
              <a:t>et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le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syndrome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de</a:t>
            </a:r>
          </a:p>
          <a:p>
            <a:pPr marL="355600">
              <a:lnSpc>
                <a:spcPts val="2575"/>
              </a:lnSpc>
            </a:pPr>
            <a:r>
              <a:rPr sz="2400" spc="-5" dirty="0">
                <a:latin typeface="Microsoft Sans Serif"/>
                <a:cs typeface="Microsoft Sans Serif"/>
              </a:rPr>
              <a:t>Gougerot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Sjögren.</a:t>
            </a:r>
            <a:endParaRPr sz="2400" dirty="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3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Les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atteintes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cartilages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laryngés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sont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rares.</a:t>
            </a:r>
            <a:endParaRPr sz="24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050" dirty="0">
              <a:latin typeface="Microsoft Sans Serif"/>
              <a:cs typeface="Microsoft Sans Serif"/>
            </a:endParaRPr>
          </a:p>
          <a:p>
            <a:pPr marL="355600" marR="5080" indent="-342900">
              <a:lnSpc>
                <a:spcPct val="80000"/>
              </a:lnSpc>
              <a:spcBef>
                <a:spcPts val="5"/>
              </a:spcBef>
              <a:buFont typeface="Wingdings"/>
              <a:buChar char=""/>
              <a:tabLst>
                <a:tab pos="355600" algn="l"/>
                <a:tab pos="2217420" algn="l"/>
                <a:tab pos="3865245" algn="l"/>
                <a:tab pos="4148454" algn="l"/>
              </a:tabLst>
            </a:pPr>
            <a:r>
              <a:rPr sz="24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Manifestations</a:t>
            </a:r>
            <a:r>
              <a:rPr sz="2400" spc="3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dermatologiques:</a:t>
            </a:r>
            <a:r>
              <a:rPr sz="2400" spc="8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en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dehors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des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lésions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de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vascularites,	</a:t>
            </a:r>
            <a:r>
              <a:rPr sz="2400" spc="-5" dirty="0">
                <a:latin typeface="Microsoft Sans Serif"/>
                <a:cs typeface="Microsoft Sans Serif"/>
              </a:rPr>
              <a:t>on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peut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avoir	l’érythème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vermillon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paumes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mains,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syndrome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ongles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jaunes,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et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le 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phénomène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Raynaud	</a:t>
            </a:r>
            <a:r>
              <a:rPr sz="2400" dirty="0">
                <a:latin typeface="Microsoft Sans Serif"/>
                <a:cs typeface="Microsoft Sans Serif"/>
              </a:rPr>
              <a:t>.</a:t>
            </a: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06FC0"/>
              </a:buClr>
              <a:buFont typeface="Wingdings"/>
              <a:buChar char=""/>
            </a:pPr>
            <a:endParaRPr sz="3000" dirty="0">
              <a:latin typeface="Microsoft Sans Serif"/>
              <a:cs typeface="Microsoft Sans Serif"/>
            </a:endParaRPr>
          </a:p>
          <a:p>
            <a:pPr marL="355600" marR="128905" indent="-342900">
              <a:lnSpc>
                <a:spcPts val="2300"/>
              </a:lnSpc>
              <a:buFont typeface="Wingdings"/>
              <a:buChar char=""/>
              <a:tabLst>
                <a:tab pos="355600" algn="l"/>
                <a:tab pos="1116965" algn="l"/>
                <a:tab pos="2573020" algn="l"/>
              </a:tabLst>
            </a:pPr>
            <a:r>
              <a:rPr sz="24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Atteinte</a:t>
            </a:r>
            <a:r>
              <a:rPr sz="2400" spc="2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rénale:	</a:t>
            </a:r>
            <a:r>
              <a:rPr sz="2400" spc="-15" dirty="0">
                <a:latin typeface="Microsoft Sans Serif"/>
                <a:cs typeface="Microsoft Sans Serif"/>
              </a:rPr>
              <a:t>elle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est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souvent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d’origine</a:t>
            </a:r>
            <a:r>
              <a:rPr sz="2400" spc="8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iatrogène,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mais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peut	</a:t>
            </a:r>
            <a:r>
              <a:rPr sz="2400" dirty="0">
                <a:latin typeface="Microsoft Sans Serif"/>
                <a:cs typeface="Microsoft Sans Serif"/>
              </a:rPr>
              <a:t>être </a:t>
            </a:r>
            <a:r>
              <a:rPr sz="2400" spc="-5" dirty="0">
                <a:latin typeface="Microsoft Sans Serif"/>
                <a:cs typeface="Microsoft Sans Serif"/>
              </a:rPr>
              <a:t>secondaire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à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une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amylose</a:t>
            </a:r>
            <a:r>
              <a:rPr sz="2400" spc="-1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AA.</a:t>
            </a:r>
            <a:endParaRPr sz="2400" dirty="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146211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6830" y="2691129"/>
            <a:ext cx="69342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EVOLUTION</a:t>
            </a:r>
            <a:r>
              <a:rPr spc="-35" dirty="0"/>
              <a:t> </a:t>
            </a:r>
            <a:r>
              <a:rPr spc="-5" dirty="0"/>
              <a:t>ET</a:t>
            </a:r>
            <a:r>
              <a:rPr spc="-20" dirty="0"/>
              <a:t> </a:t>
            </a:r>
            <a:r>
              <a:rPr spc="-5" dirty="0"/>
              <a:t>PRONOSTIC</a:t>
            </a:r>
          </a:p>
        </p:txBody>
      </p:sp>
    </p:spTree>
    <p:extLst>
      <p:ext uri="{BB962C8B-B14F-4D97-AF65-F5344CB8AC3E}">
        <p14:creationId xmlns:p14="http://schemas.microsoft.com/office/powerpoint/2010/main" val="267020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0200" y="726276"/>
            <a:ext cx="8408035" cy="536702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5080" indent="-343535">
              <a:lnSpc>
                <a:spcPts val="2590"/>
              </a:lnSpc>
              <a:spcBef>
                <a:spcPts val="425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Microsoft Sans Serif"/>
                <a:cs typeface="Microsoft Sans Serif"/>
              </a:rPr>
              <a:t>En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l’absence</a:t>
            </a:r>
            <a:r>
              <a:rPr sz="2400" spc="7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traitement,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l’inflammation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touche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toutes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les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articulations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entrainant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une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impotence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douloureuse.</a:t>
            </a:r>
            <a:endParaRPr sz="2400" dirty="0">
              <a:latin typeface="Microsoft Sans Serif"/>
              <a:cs typeface="Microsoft Sans Serif"/>
            </a:endParaRPr>
          </a:p>
          <a:p>
            <a:pPr marL="355600" marR="444500" indent="-343535">
              <a:lnSpc>
                <a:spcPct val="90000"/>
              </a:lnSpc>
              <a:spcBef>
                <a:spcPts val="540"/>
              </a:spcBef>
              <a:buChar char="•"/>
              <a:tabLst>
                <a:tab pos="355600" algn="l"/>
                <a:tab pos="356235" algn="l"/>
                <a:tab pos="1185545" algn="l"/>
              </a:tabLst>
            </a:pPr>
            <a:r>
              <a:rPr sz="2400" spc="-25" dirty="0">
                <a:latin typeface="Microsoft Sans Serif"/>
                <a:cs typeface="Microsoft Sans Serif"/>
              </a:rPr>
              <a:t>L’usage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précoce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traitements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fond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notamment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les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biothérapies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permettent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d’obtenir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rémissions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surtout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dans	les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PR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débutantes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avant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le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stade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destruction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articulaire.</a:t>
            </a:r>
            <a:endParaRPr sz="2400" dirty="0">
              <a:latin typeface="Microsoft Sans Serif"/>
              <a:cs typeface="Microsoft Sans Serif"/>
            </a:endParaRPr>
          </a:p>
          <a:p>
            <a:pPr marL="355600" indent="-343535">
              <a:lnSpc>
                <a:spcPts val="2735"/>
              </a:lnSpc>
              <a:spcBef>
                <a:spcPts val="295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spc="-20" dirty="0">
                <a:latin typeface="Microsoft Sans Serif"/>
                <a:cs typeface="Microsoft Sans Serif"/>
              </a:rPr>
              <a:t>L’atteinte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la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hanche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est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source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d’impotence</a:t>
            </a:r>
            <a:endParaRPr sz="2400" dirty="0">
              <a:latin typeface="Microsoft Sans Serif"/>
              <a:cs typeface="Microsoft Sans Serif"/>
            </a:endParaRPr>
          </a:p>
          <a:p>
            <a:pPr marL="355600">
              <a:lnSpc>
                <a:spcPts val="2735"/>
              </a:lnSpc>
            </a:pPr>
            <a:r>
              <a:rPr sz="2400" spc="-5" dirty="0">
                <a:latin typeface="Microsoft Sans Serif"/>
                <a:cs typeface="Microsoft Sans Serif"/>
              </a:rPr>
              <a:t>fonctionnelle.</a:t>
            </a:r>
            <a:endParaRPr sz="24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800" dirty="0">
              <a:latin typeface="Microsoft Sans Serif"/>
              <a:cs typeface="Microsoft Sans Serif"/>
            </a:endParaRPr>
          </a:p>
          <a:p>
            <a:pPr marL="355600" marR="368935" indent="-343535">
              <a:lnSpc>
                <a:spcPts val="2590"/>
              </a:lnSpc>
              <a:buClr>
                <a:srgbClr val="C00000"/>
              </a:buClr>
              <a:buFont typeface="Wingdings"/>
              <a:buChar char=""/>
              <a:tabLst>
                <a:tab pos="437515" algn="l"/>
                <a:tab pos="438784" algn="l"/>
              </a:tabLst>
            </a:pPr>
            <a:r>
              <a:rPr dirty="0"/>
              <a:t>	</a:t>
            </a:r>
            <a:r>
              <a:rPr sz="2400" spc="-5" dirty="0">
                <a:solidFill>
                  <a:srgbClr val="C00000"/>
                </a:solidFill>
                <a:latin typeface="Microsoft Sans Serif"/>
                <a:cs typeface="Microsoft Sans Serif"/>
              </a:rPr>
              <a:t>Les</a:t>
            </a:r>
            <a:r>
              <a:rPr sz="2400" spc="3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C00000"/>
                </a:solidFill>
                <a:latin typeface="Microsoft Sans Serif"/>
                <a:cs typeface="Microsoft Sans Serif"/>
              </a:rPr>
              <a:t>différents</a:t>
            </a:r>
            <a:r>
              <a:rPr sz="2400" spc="3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Microsoft Sans Serif"/>
                <a:cs typeface="Microsoft Sans Serif"/>
              </a:rPr>
              <a:t>scores</a:t>
            </a:r>
            <a:r>
              <a:rPr sz="2400" spc="3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Microsoft Sans Serif"/>
                <a:cs typeface="Microsoft Sans Serif"/>
              </a:rPr>
              <a:t>composites</a:t>
            </a:r>
            <a:r>
              <a:rPr sz="2400" spc="4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C00000"/>
                </a:solidFill>
                <a:latin typeface="Microsoft Sans Serif"/>
                <a:cs typeface="Microsoft Sans Serif"/>
              </a:rPr>
              <a:t>évaluant</a:t>
            </a:r>
            <a:r>
              <a:rPr sz="2400" spc="5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C00000"/>
                </a:solidFill>
                <a:latin typeface="Microsoft Sans Serif"/>
                <a:cs typeface="Microsoft Sans Serif"/>
              </a:rPr>
              <a:t>l’activité</a:t>
            </a:r>
            <a:r>
              <a:rPr sz="2400" spc="5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Microsoft Sans Serif"/>
                <a:cs typeface="Microsoft Sans Serif"/>
              </a:rPr>
              <a:t>de</a:t>
            </a:r>
            <a:r>
              <a:rPr sz="2400" spc="3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C00000"/>
                </a:solidFill>
                <a:latin typeface="Microsoft Sans Serif"/>
                <a:cs typeface="Microsoft Sans Serif"/>
              </a:rPr>
              <a:t>la </a:t>
            </a:r>
            <a:r>
              <a:rPr sz="2400" spc="-62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2400" dirty="0">
                <a:solidFill>
                  <a:srgbClr val="C00000"/>
                </a:solidFill>
                <a:latin typeface="Microsoft Sans Serif"/>
                <a:cs typeface="Microsoft Sans Serif"/>
              </a:rPr>
              <a:t>PR</a:t>
            </a:r>
            <a:r>
              <a:rPr sz="2400" spc="1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2400" dirty="0">
                <a:solidFill>
                  <a:srgbClr val="C00000"/>
                </a:solidFill>
                <a:latin typeface="Microsoft Sans Serif"/>
                <a:cs typeface="Microsoft Sans Serif"/>
              </a:rPr>
              <a:t>sont</a:t>
            </a:r>
            <a:endParaRPr sz="2400" dirty="0">
              <a:latin typeface="Microsoft Sans Serif"/>
              <a:cs typeface="Microsoft Sans Serif"/>
            </a:endParaRPr>
          </a:p>
          <a:p>
            <a:pPr marL="349250">
              <a:lnSpc>
                <a:spcPct val="100000"/>
              </a:lnSpc>
              <a:spcBef>
                <a:spcPts val="2270"/>
              </a:spcBef>
            </a:pP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DAS</a:t>
            </a:r>
            <a:r>
              <a:rPr sz="2400" b="1" spc="-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28</a:t>
            </a:r>
            <a:r>
              <a:rPr sz="24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:</a:t>
            </a:r>
            <a:r>
              <a:rPr sz="2400" spc="2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400" dirty="0">
                <a:solidFill>
                  <a:srgbClr val="006FC0"/>
                </a:solidFill>
                <a:latin typeface="Microsoft Sans Serif"/>
                <a:cs typeface="Microsoft Sans Serif"/>
              </a:rPr>
              <a:t>!</a:t>
            </a:r>
            <a:r>
              <a:rPr sz="2400" spc="2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Disease</a:t>
            </a:r>
            <a:r>
              <a:rPr sz="2400" spc="-7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Activity</a:t>
            </a:r>
            <a:r>
              <a:rPr sz="2400" spc="2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Score</a:t>
            </a:r>
            <a:r>
              <a:rPr sz="2400" spc="4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400" dirty="0">
                <a:solidFill>
                  <a:srgbClr val="006FC0"/>
                </a:solidFill>
                <a:latin typeface="Microsoft Sans Serif"/>
                <a:cs typeface="Microsoft Sans Serif"/>
              </a:rPr>
              <a:t>of</a:t>
            </a:r>
            <a:r>
              <a:rPr sz="240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28</a:t>
            </a:r>
            <a:r>
              <a:rPr sz="2400" spc="3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joints:</a:t>
            </a:r>
            <a:endParaRPr sz="2400" dirty="0">
              <a:latin typeface="Microsoft Sans Serif"/>
              <a:cs typeface="Microsoft Sans Serif"/>
            </a:endParaRPr>
          </a:p>
          <a:p>
            <a:pPr marL="349250">
              <a:lnSpc>
                <a:spcPct val="100000"/>
              </a:lnSpc>
              <a:spcBef>
                <a:spcPts val="290"/>
              </a:spcBef>
            </a:pP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SDAI:</a:t>
            </a:r>
            <a:r>
              <a:rPr sz="2400" b="1" spc="-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Simplified</a:t>
            </a:r>
            <a:r>
              <a:rPr sz="2400" spc="6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Disease</a:t>
            </a:r>
            <a:r>
              <a:rPr sz="2400" spc="-8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Activity</a:t>
            </a:r>
            <a:endParaRPr sz="2400" dirty="0">
              <a:latin typeface="Microsoft Sans Serif"/>
              <a:cs typeface="Microsoft Sans Serif"/>
            </a:endParaRPr>
          </a:p>
          <a:p>
            <a:pPr marL="349250">
              <a:lnSpc>
                <a:spcPct val="100000"/>
              </a:lnSpc>
              <a:spcBef>
                <a:spcPts val="290"/>
              </a:spcBef>
              <a:tabLst>
                <a:tab pos="4740910" algn="l"/>
              </a:tabLst>
            </a:pP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CDAI: </a:t>
            </a:r>
            <a:r>
              <a:rPr sz="240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Clinical</a:t>
            </a:r>
            <a:r>
              <a:rPr sz="2400" spc="7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Disease</a:t>
            </a:r>
            <a:r>
              <a:rPr sz="2400" spc="-5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Activity	Index</a:t>
            </a:r>
            <a:endParaRPr sz="2400" dirty="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173966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5536" y="741387"/>
            <a:ext cx="8347423" cy="59272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19100" indent="-3429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419100" algn="l"/>
              </a:tabLst>
            </a:pP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DAS</a:t>
            </a:r>
            <a:r>
              <a:rPr sz="2300" b="1" spc="-3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28</a:t>
            </a:r>
            <a:r>
              <a:rPr sz="2300" dirty="0">
                <a:solidFill>
                  <a:srgbClr val="006FC0"/>
                </a:solidFill>
                <a:latin typeface="Microsoft Sans Serif"/>
                <a:cs typeface="Microsoft Sans Serif"/>
              </a:rPr>
              <a:t>: </a:t>
            </a:r>
            <a:r>
              <a:rPr sz="2300" dirty="0">
                <a:latin typeface="Microsoft Sans Serif"/>
                <a:cs typeface="Microsoft Sans Serif"/>
              </a:rPr>
              <a:t>comporte</a:t>
            </a:r>
            <a:r>
              <a:rPr sz="2300" spc="-3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4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variables </a:t>
            </a:r>
            <a:r>
              <a:rPr sz="2300" dirty="0">
                <a:latin typeface="Microsoft Sans Serif"/>
                <a:cs typeface="Microsoft Sans Serif"/>
              </a:rPr>
              <a:t>:</a:t>
            </a:r>
          </a:p>
          <a:p>
            <a:pPr marL="76200" marR="100330">
              <a:lnSpc>
                <a:spcPct val="100000"/>
              </a:lnSpc>
              <a:tabLst>
                <a:tab pos="1611630" algn="l"/>
              </a:tabLst>
            </a:pPr>
            <a:r>
              <a:rPr sz="2300" dirty="0">
                <a:latin typeface="Microsoft Sans Serif"/>
                <a:cs typeface="Microsoft Sans Serif"/>
              </a:rPr>
              <a:t>1- Nombre	</a:t>
            </a:r>
            <a:r>
              <a:rPr sz="2300" spc="-5" dirty="0">
                <a:latin typeface="Microsoft Sans Serif"/>
                <a:cs typeface="Microsoft Sans Serif"/>
              </a:rPr>
              <a:t>d’articulations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douloureuses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(sur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les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28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10" dirty="0">
                <a:latin typeface="Microsoft Sans Serif"/>
                <a:cs typeface="Microsoft Sans Serif"/>
              </a:rPr>
              <a:t>articulations) </a:t>
            </a:r>
            <a:r>
              <a:rPr sz="2300" spc="-59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2-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Nombre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spc="-10" dirty="0">
                <a:latin typeface="Microsoft Sans Serif"/>
                <a:cs typeface="Microsoft Sans Serif"/>
              </a:rPr>
              <a:t>d’articulations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gonflées</a:t>
            </a:r>
            <a:r>
              <a:rPr sz="2300" spc="-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(sur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les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28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spc="-10" dirty="0">
                <a:latin typeface="Microsoft Sans Serif"/>
                <a:cs typeface="Microsoft Sans Serif"/>
              </a:rPr>
              <a:t>articulations)</a:t>
            </a:r>
            <a:endParaRPr sz="2300" dirty="0">
              <a:latin typeface="Microsoft Sans Serif"/>
              <a:cs typeface="Microsoft Sans Serif"/>
            </a:endParaRPr>
          </a:p>
          <a:p>
            <a:pPr marL="419100" marR="43180" indent="-342900">
              <a:lnSpc>
                <a:spcPts val="2210"/>
              </a:lnSpc>
              <a:spcBef>
                <a:spcPts val="530"/>
              </a:spcBef>
              <a:buAutoNum type="arabicPlain" startAt="3"/>
              <a:tabLst>
                <a:tab pos="414655" algn="l"/>
                <a:tab pos="2373630" algn="l"/>
                <a:tab pos="3636010" algn="l"/>
                <a:tab pos="4849495" algn="l"/>
                <a:tab pos="6291580" algn="l"/>
                <a:tab pos="7473315" algn="l"/>
              </a:tabLst>
            </a:pPr>
            <a:r>
              <a:rPr sz="2300" spc="-15" dirty="0">
                <a:latin typeface="Microsoft Sans Serif"/>
                <a:cs typeface="Microsoft Sans Serif"/>
              </a:rPr>
              <a:t>L’appréciation	</a:t>
            </a:r>
            <a:r>
              <a:rPr sz="2300" spc="-5" dirty="0">
                <a:latin typeface="Microsoft Sans Serif"/>
                <a:cs typeface="Microsoft Sans Serif"/>
              </a:rPr>
              <a:t>de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l’état	général	du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patient	évaluée	par</a:t>
            </a:r>
            <a:r>
              <a:rPr sz="2300" spc="-7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une </a:t>
            </a:r>
            <a:r>
              <a:rPr sz="2300" spc="-59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échelle</a:t>
            </a:r>
            <a:r>
              <a:rPr sz="2300" spc="-35" dirty="0">
                <a:latin typeface="Microsoft Sans Serif"/>
                <a:cs typeface="Microsoft Sans Serif"/>
              </a:rPr>
              <a:t> </a:t>
            </a:r>
            <a:r>
              <a:rPr sz="2300" spc="-10" dirty="0">
                <a:latin typeface="Microsoft Sans Serif"/>
                <a:cs typeface="Microsoft Sans Serif"/>
              </a:rPr>
              <a:t>visuelle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analogique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de</a:t>
            </a:r>
            <a:r>
              <a:rPr sz="2300" spc="-3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0</a:t>
            </a:r>
            <a:r>
              <a:rPr sz="2300" spc="2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à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100mm.</a:t>
            </a:r>
          </a:p>
          <a:p>
            <a:pPr marL="414020" indent="-338455">
              <a:lnSpc>
                <a:spcPct val="100000"/>
              </a:lnSpc>
              <a:spcBef>
                <a:spcPts val="20"/>
              </a:spcBef>
              <a:buAutoNum type="arabicPlain" startAt="3"/>
              <a:tabLst>
                <a:tab pos="414655" algn="l"/>
              </a:tabLst>
            </a:pPr>
            <a:r>
              <a:rPr sz="2300" spc="-10" dirty="0">
                <a:latin typeface="Microsoft Sans Serif"/>
                <a:cs typeface="Microsoft Sans Serif"/>
              </a:rPr>
              <a:t>Vitesse</a:t>
            </a:r>
            <a:r>
              <a:rPr sz="2300" spc="-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de sédimentation</a:t>
            </a:r>
            <a:r>
              <a:rPr sz="2300" spc="-4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à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10" dirty="0">
                <a:latin typeface="Microsoft Sans Serif"/>
                <a:cs typeface="Microsoft Sans Serif"/>
              </a:rPr>
              <a:t>la</a:t>
            </a:r>
            <a:r>
              <a:rPr sz="2300" spc="25" dirty="0">
                <a:latin typeface="Microsoft Sans Serif"/>
                <a:cs typeface="Microsoft Sans Serif"/>
              </a:rPr>
              <a:t> </a:t>
            </a:r>
            <a:r>
              <a:rPr sz="2300" spc="15" dirty="0">
                <a:latin typeface="Microsoft Sans Serif"/>
                <a:cs typeface="Microsoft Sans Serif"/>
              </a:rPr>
              <a:t>1</a:t>
            </a:r>
            <a:r>
              <a:rPr sz="2250" spc="22" baseline="25925" dirty="0">
                <a:latin typeface="Microsoft Sans Serif"/>
                <a:cs typeface="Microsoft Sans Serif"/>
              </a:rPr>
              <a:t>ère</a:t>
            </a:r>
            <a:r>
              <a:rPr sz="2250" spc="315" baseline="2592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heure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50" dirty="0">
              <a:latin typeface="Microsoft Sans Serif"/>
              <a:cs typeface="Microsoft Sans Serif"/>
            </a:endParaRPr>
          </a:p>
          <a:p>
            <a:pPr marL="76200" marR="936625">
              <a:lnSpc>
                <a:spcPct val="100899"/>
              </a:lnSpc>
              <a:buFont typeface="Wingdings"/>
              <a:buChar char=""/>
              <a:tabLst>
                <a:tab pos="484505" algn="l"/>
                <a:tab pos="485140" algn="l"/>
                <a:tab pos="3531870" algn="l"/>
                <a:tab pos="4163060" algn="l"/>
              </a:tabLst>
            </a:pP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SDAI: </a:t>
            </a:r>
            <a:r>
              <a:rPr sz="2300" spc="-5" dirty="0">
                <a:latin typeface="Microsoft Sans Serif"/>
                <a:cs typeface="Microsoft Sans Serif"/>
              </a:rPr>
              <a:t>C’est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10" dirty="0">
                <a:latin typeface="Microsoft Sans Serif"/>
                <a:cs typeface="Microsoft Sans Serif"/>
              </a:rPr>
              <a:t>la</a:t>
            </a:r>
            <a:r>
              <a:rPr sz="2300" spc="3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somme	</a:t>
            </a:r>
            <a:r>
              <a:rPr sz="2300" spc="-5" dirty="0">
                <a:latin typeface="Microsoft Sans Serif"/>
                <a:cs typeface="Microsoft Sans Serif"/>
              </a:rPr>
              <a:t>des	cinq</a:t>
            </a:r>
            <a:r>
              <a:rPr sz="230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paramètres</a:t>
            </a:r>
            <a:r>
              <a:rPr sz="2300" spc="-3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suivants</a:t>
            </a:r>
            <a:r>
              <a:rPr sz="2300" spc="2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: </a:t>
            </a:r>
            <a:r>
              <a:rPr sz="2300" spc="-60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1-Le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nombre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spc="-10" dirty="0">
                <a:latin typeface="Microsoft Sans Serif"/>
                <a:cs typeface="Microsoft Sans Serif"/>
              </a:rPr>
              <a:t>d’articulations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douloureuses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de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0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à</a:t>
            </a:r>
            <a:r>
              <a:rPr sz="2300" spc="2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28.</a:t>
            </a:r>
            <a:endParaRPr sz="2300" dirty="0">
              <a:latin typeface="Microsoft Sans Serif"/>
              <a:cs typeface="Microsoft Sans Serif"/>
            </a:endParaRPr>
          </a:p>
          <a:p>
            <a:pPr marL="76200" marR="2114550">
              <a:lnSpc>
                <a:spcPct val="100000"/>
              </a:lnSpc>
              <a:tabLst>
                <a:tab pos="3749675" algn="l"/>
                <a:tab pos="5013325" algn="l"/>
                <a:tab pos="5498465" algn="l"/>
              </a:tabLst>
            </a:pPr>
            <a:r>
              <a:rPr sz="2300" dirty="0">
                <a:latin typeface="Microsoft Sans Serif"/>
                <a:cs typeface="Microsoft Sans Serif"/>
              </a:rPr>
              <a:t>2-Le</a:t>
            </a:r>
            <a:r>
              <a:rPr sz="2300" spc="-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nombre</a:t>
            </a:r>
            <a:r>
              <a:rPr sz="2300" spc="-5" dirty="0">
                <a:latin typeface="Microsoft Sans Serif"/>
                <a:cs typeface="Microsoft Sans Serif"/>
              </a:rPr>
              <a:t> </a:t>
            </a:r>
            <a:r>
              <a:rPr sz="2300" spc="-10" dirty="0">
                <a:latin typeface="Microsoft Sans Serif"/>
                <a:cs typeface="Microsoft Sans Serif"/>
              </a:rPr>
              <a:t>d’articulations	</a:t>
            </a:r>
            <a:r>
              <a:rPr sz="2300" spc="-5" dirty="0">
                <a:latin typeface="Microsoft Sans Serif"/>
                <a:cs typeface="Microsoft Sans Serif"/>
              </a:rPr>
              <a:t>gonflées	de	</a:t>
            </a:r>
            <a:r>
              <a:rPr sz="2300" dirty="0">
                <a:latin typeface="Microsoft Sans Serif"/>
                <a:cs typeface="Microsoft Sans Serif"/>
              </a:rPr>
              <a:t>0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à</a:t>
            </a:r>
            <a:r>
              <a:rPr sz="2300" spc="-35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28. </a:t>
            </a:r>
            <a:r>
              <a:rPr sz="2300" spc="-59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3-</a:t>
            </a:r>
            <a:r>
              <a:rPr sz="2300" spc="-5" dirty="0">
                <a:latin typeface="Microsoft Sans Serif"/>
                <a:cs typeface="Microsoft Sans Serif"/>
              </a:rPr>
              <a:t> Evaluation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globale</a:t>
            </a:r>
            <a:r>
              <a:rPr sz="2300" spc="2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patient</a:t>
            </a:r>
            <a:r>
              <a:rPr sz="2300" spc="-2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de</a:t>
            </a:r>
            <a:r>
              <a:rPr sz="2300" spc="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0</a:t>
            </a:r>
            <a:r>
              <a:rPr sz="2300" spc="2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à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10cm</a:t>
            </a:r>
          </a:p>
          <a:p>
            <a:pPr marL="414020" indent="-338455">
              <a:lnSpc>
                <a:spcPct val="100000"/>
              </a:lnSpc>
              <a:spcBef>
                <a:spcPts val="5"/>
              </a:spcBef>
              <a:buAutoNum type="arabicPlain" startAt="4"/>
              <a:tabLst>
                <a:tab pos="414655" algn="l"/>
                <a:tab pos="4142104" algn="l"/>
              </a:tabLst>
            </a:pPr>
            <a:r>
              <a:rPr sz="2300" spc="-5" dirty="0">
                <a:latin typeface="Microsoft Sans Serif"/>
                <a:cs typeface="Microsoft Sans Serif"/>
              </a:rPr>
              <a:t>Evaluation</a:t>
            </a:r>
            <a:r>
              <a:rPr sz="230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globale</a:t>
            </a:r>
            <a:r>
              <a:rPr sz="2300" spc="4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médecin	</a:t>
            </a:r>
            <a:r>
              <a:rPr sz="2300" dirty="0">
                <a:latin typeface="Microsoft Sans Serif"/>
                <a:cs typeface="Microsoft Sans Serif"/>
              </a:rPr>
              <a:t>de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0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à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10cm</a:t>
            </a:r>
          </a:p>
          <a:p>
            <a:pPr marL="414020" indent="-338455">
              <a:lnSpc>
                <a:spcPct val="100000"/>
              </a:lnSpc>
              <a:buAutoNum type="arabicPlain" startAt="4"/>
              <a:tabLst>
                <a:tab pos="414655" algn="l"/>
              </a:tabLst>
            </a:pPr>
            <a:r>
              <a:rPr sz="2300" dirty="0">
                <a:latin typeface="Microsoft Sans Serif"/>
                <a:cs typeface="Microsoft Sans Serif"/>
              </a:rPr>
              <a:t>La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valeur</a:t>
            </a:r>
            <a:r>
              <a:rPr sz="2300" dirty="0">
                <a:latin typeface="Microsoft Sans Serif"/>
                <a:cs typeface="Microsoft Sans Serif"/>
              </a:rPr>
              <a:t> de </a:t>
            </a:r>
            <a:r>
              <a:rPr sz="2300" spc="-10" dirty="0">
                <a:latin typeface="Microsoft Sans Serif"/>
                <a:cs typeface="Microsoft Sans Serif"/>
              </a:rPr>
              <a:t>la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CRP</a:t>
            </a:r>
            <a:r>
              <a:rPr sz="2300" spc="-3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en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mg/dl</a:t>
            </a:r>
            <a:endParaRPr sz="23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 dirty="0">
              <a:latin typeface="Microsoft Sans Serif"/>
              <a:cs typeface="Microsoft Sans Serif"/>
            </a:endParaRPr>
          </a:p>
          <a:p>
            <a:pPr marL="579120" indent="-502920">
              <a:lnSpc>
                <a:spcPts val="2485"/>
              </a:lnSpc>
              <a:spcBef>
                <a:spcPts val="5"/>
              </a:spcBef>
              <a:buFont typeface="Wingdings"/>
              <a:buChar char=""/>
              <a:tabLst>
                <a:tab pos="578485" algn="l"/>
                <a:tab pos="579120" algn="l"/>
                <a:tab pos="2298065" algn="l"/>
                <a:tab pos="5180965" algn="l"/>
              </a:tabLst>
            </a:pP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CDAI: </a:t>
            </a:r>
            <a:r>
              <a:rPr sz="2300" spc="-5" dirty="0">
                <a:latin typeface="Microsoft Sans Serif"/>
                <a:cs typeface="Microsoft Sans Serif"/>
              </a:rPr>
              <a:t>C’est	</a:t>
            </a:r>
            <a:r>
              <a:rPr sz="2300" spc="-10" dirty="0">
                <a:latin typeface="Microsoft Sans Serif"/>
                <a:cs typeface="Microsoft Sans Serif"/>
              </a:rPr>
              <a:t>la</a:t>
            </a:r>
            <a:r>
              <a:rPr sz="2300" spc="2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somme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des</a:t>
            </a:r>
            <a:r>
              <a:rPr sz="2300" spc="10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quatre	</a:t>
            </a:r>
            <a:r>
              <a:rPr sz="2300" spc="-5" dirty="0">
                <a:latin typeface="Microsoft Sans Serif"/>
                <a:cs typeface="Microsoft Sans Serif"/>
              </a:rPr>
              <a:t>premiers</a:t>
            </a:r>
            <a:r>
              <a:rPr sz="2300" spc="-45" dirty="0">
                <a:latin typeface="Microsoft Sans Serif"/>
                <a:cs typeface="Microsoft Sans Serif"/>
              </a:rPr>
              <a:t> </a:t>
            </a:r>
            <a:r>
              <a:rPr sz="2300" dirty="0">
                <a:latin typeface="Microsoft Sans Serif"/>
                <a:cs typeface="Microsoft Sans Serif"/>
              </a:rPr>
              <a:t>paramètres</a:t>
            </a:r>
            <a:r>
              <a:rPr sz="2300" spc="-5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du</a:t>
            </a:r>
            <a:endParaRPr sz="2300" dirty="0">
              <a:latin typeface="Microsoft Sans Serif"/>
              <a:cs typeface="Microsoft Sans Serif"/>
            </a:endParaRPr>
          </a:p>
          <a:p>
            <a:pPr marL="419100">
              <a:lnSpc>
                <a:spcPts val="2485"/>
              </a:lnSpc>
            </a:pPr>
            <a:r>
              <a:rPr sz="2300" dirty="0">
                <a:latin typeface="Microsoft Sans Serif"/>
                <a:cs typeface="Microsoft Sans Serif"/>
              </a:rPr>
              <a:t>SDAI.</a:t>
            </a:r>
          </a:p>
        </p:txBody>
      </p:sp>
    </p:spTree>
    <p:extLst>
      <p:ext uri="{BB962C8B-B14F-4D97-AF65-F5344CB8AC3E}">
        <p14:creationId xmlns:p14="http://schemas.microsoft.com/office/powerpoint/2010/main" val="30307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65124" y="1422400"/>
          <a:ext cx="8142605" cy="4300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4480"/>
                <a:gridCol w="2218690"/>
                <a:gridCol w="2188210"/>
                <a:gridCol w="2181225"/>
              </a:tblGrid>
              <a:tr h="9286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80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DAS</a:t>
                      </a:r>
                      <a:r>
                        <a:rPr sz="2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28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800"/>
                        </a:lnSpc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SDAI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2800"/>
                        </a:lnSpc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CDAI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43026">
                <a:tc>
                  <a:txBody>
                    <a:bodyPr/>
                    <a:lstStyle/>
                    <a:p>
                      <a:pPr marL="68580" marR="158115">
                        <a:lnSpc>
                          <a:spcPts val="2880"/>
                        </a:lnSpc>
                        <a:spcBef>
                          <a:spcPts val="1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Activité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 i</a:t>
                      </a:r>
                      <a:r>
                        <a:rPr sz="2400" spc="-1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por</a:t>
                      </a:r>
                      <a:r>
                        <a:rPr sz="2400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sz="2400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80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sz="24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5,1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80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&gt;26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280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&gt;22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43026">
                <a:tc>
                  <a:txBody>
                    <a:bodyPr/>
                    <a:lstStyle/>
                    <a:p>
                      <a:pPr marL="68580" marR="430530">
                        <a:lnSpc>
                          <a:spcPts val="2880"/>
                        </a:lnSpc>
                        <a:spcBef>
                          <a:spcPts val="20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Activité </a:t>
                      </a:r>
                      <a:r>
                        <a:rPr sz="2400" spc="-5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odérée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805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3,2&lt;DAS28≤5,1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805"/>
                        </a:lnSpc>
                      </a:pPr>
                      <a:r>
                        <a:rPr sz="2400" spc="-15" dirty="0">
                          <a:latin typeface="Times New Roman"/>
                          <a:cs typeface="Times New Roman"/>
                        </a:rPr>
                        <a:t>11&lt;SDAI≤</a:t>
                      </a:r>
                      <a:r>
                        <a:rPr sz="2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26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2805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10&lt;CDAI≤22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42899">
                <a:tc>
                  <a:txBody>
                    <a:bodyPr/>
                    <a:lstStyle/>
                    <a:p>
                      <a:pPr marL="68580" marR="579120">
                        <a:lnSpc>
                          <a:spcPts val="2880"/>
                        </a:lnSpc>
                        <a:spcBef>
                          <a:spcPts val="20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Faible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 ac</a:t>
                      </a:r>
                      <a:r>
                        <a:rPr sz="2400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iv</a:t>
                      </a:r>
                      <a:r>
                        <a:rPr sz="24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té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80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≤3,2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80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≤</a:t>
                      </a:r>
                      <a:r>
                        <a:rPr sz="24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85" dirty="0">
                          <a:latin typeface="Times New Roman"/>
                          <a:cs typeface="Times New Roman"/>
                        </a:rPr>
                        <a:t>11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280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≤</a:t>
                      </a:r>
                      <a:r>
                        <a:rPr sz="24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42975">
                <a:tc>
                  <a:txBody>
                    <a:bodyPr/>
                    <a:lstStyle/>
                    <a:p>
                      <a:pPr marL="68580">
                        <a:lnSpc>
                          <a:spcPts val="2805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Rémission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805"/>
                        </a:lnSpc>
                        <a:tabLst>
                          <a:tab pos="389890" algn="l"/>
                        </a:tabLst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&lt;	2,6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80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≤</a:t>
                      </a:r>
                      <a:r>
                        <a:rPr sz="24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3,3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280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≤2,8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0835" y="726894"/>
            <a:ext cx="87496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Calibri"/>
                <a:cs typeface="Calibri"/>
              </a:rPr>
              <a:t>Seuils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d’activité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de la </a:t>
            </a:r>
            <a:r>
              <a:rPr sz="2000" b="1" spc="-5" dirty="0">
                <a:latin typeface="Calibri"/>
                <a:cs typeface="Calibri"/>
              </a:rPr>
              <a:t>PR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en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fonction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des </a:t>
            </a:r>
            <a:r>
              <a:rPr sz="2000" b="1" spc="-15" dirty="0">
                <a:latin typeface="Calibri"/>
                <a:cs typeface="Calibri"/>
              </a:rPr>
              <a:t>différents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scores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composites</a:t>
            </a:r>
            <a:endParaRPr sz="20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858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7544" y="764704"/>
            <a:ext cx="8069580" cy="54932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250" marR="872490" indent="-337185">
              <a:lnSpc>
                <a:spcPct val="12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  <a:tab pos="754380" algn="l"/>
                <a:tab pos="862965" algn="l"/>
                <a:tab pos="1654175" algn="l"/>
                <a:tab pos="2183130" algn="l"/>
                <a:tab pos="2739390" algn="l"/>
                <a:tab pos="3100070" algn="l"/>
                <a:tab pos="4149090" algn="l"/>
                <a:tab pos="601218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La		polyarthrite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rhumatoide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(PR)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dirty="0" err="1">
                <a:latin typeface="Microsoft Sans Serif"/>
                <a:cs typeface="Microsoft Sans Serif"/>
              </a:rPr>
              <a:t>est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lang="fr-FR" sz="2400" spc="30" dirty="0" smtClean="0">
                <a:latin typeface="Microsoft Sans Serif"/>
                <a:cs typeface="Microsoft Sans Serif"/>
              </a:rPr>
              <a:t>une </a:t>
            </a:r>
            <a:r>
              <a:rPr lang="fr-FR" sz="2400" spc="30" dirty="0" smtClean="0">
                <a:solidFill>
                  <a:srgbClr val="92D050"/>
                </a:solidFill>
                <a:latin typeface="Microsoft Sans Serif"/>
                <a:cs typeface="Microsoft Sans Serif"/>
              </a:rPr>
              <a:t>maladie auto-immune</a:t>
            </a:r>
            <a:r>
              <a:rPr lang="fr-FR" sz="2400" spc="30" dirty="0" smtClean="0">
                <a:latin typeface="Microsoft Sans Serif"/>
                <a:cs typeface="Microsoft Sans Serif"/>
              </a:rPr>
              <a:t> , elle fait partie </a:t>
            </a:r>
            <a:r>
              <a:rPr lang="fr-FR" sz="2400" spc="30" dirty="0" smtClean="0">
                <a:solidFill>
                  <a:srgbClr val="92D050"/>
                </a:solidFill>
                <a:latin typeface="Microsoft Sans Serif"/>
                <a:cs typeface="Microsoft Sans Serif"/>
              </a:rPr>
              <a:t>des connectivites </a:t>
            </a:r>
          </a:p>
          <a:p>
            <a:pPr marL="349250" marR="872490" indent="-337185">
              <a:lnSpc>
                <a:spcPct val="12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  <a:tab pos="754380" algn="l"/>
                <a:tab pos="862965" algn="l"/>
                <a:tab pos="1654175" algn="l"/>
                <a:tab pos="2183130" algn="l"/>
                <a:tab pos="2739390" algn="l"/>
                <a:tab pos="3100070" algn="l"/>
                <a:tab pos="4149090" algn="l"/>
                <a:tab pos="6012180" algn="l"/>
              </a:tabLst>
            </a:pPr>
            <a:r>
              <a:rPr lang="fr-FR" sz="2400" spc="30" dirty="0" smtClean="0">
                <a:latin typeface="Microsoft Sans Serif"/>
                <a:cs typeface="Microsoft Sans Serif"/>
              </a:rPr>
              <a:t>C’est </a:t>
            </a:r>
            <a:r>
              <a:rPr sz="2400" spc="-15" dirty="0" smtClean="0">
                <a:solidFill>
                  <a:srgbClr val="92D050"/>
                </a:solidFill>
                <a:latin typeface="Microsoft Sans Serif"/>
                <a:cs typeface="Microsoft Sans Serif"/>
              </a:rPr>
              <a:t>le</a:t>
            </a:r>
            <a:r>
              <a:rPr sz="2400" spc="30" dirty="0" smtClean="0">
                <a:solidFill>
                  <a:srgbClr val="92D050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 err="1" smtClean="0">
                <a:solidFill>
                  <a:srgbClr val="92D050"/>
                </a:solidFill>
                <a:latin typeface="Microsoft Sans Serif"/>
                <a:cs typeface="Microsoft Sans Serif"/>
              </a:rPr>
              <a:t>rhumatisme</a:t>
            </a:r>
            <a:r>
              <a:rPr lang="fr-FR" sz="2400" spc="-5" dirty="0" smtClean="0">
                <a:solidFill>
                  <a:srgbClr val="92D050"/>
                </a:solidFill>
                <a:latin typeface="Microsoft Sans Serif"/>
                <a:cs typeface="Microsoft Sans Serif"/>
              </a:rPr>
              <a:t> </a:t>
            </a:r>
            <a:r>
              <a:rPr lang="fr-FR" sz="2400" spc="-5" dirty="0" smtClean="0">
                <a:latin typeface="Microsoft Sans Serif"/>
                <a:cs typeface="Microsoft Sans Serif"/>
              </a:rPr>
              <a:t>inflammatoire </a:t>
            </a:r>
            <a:r>
              <a:rPr sz="2400" spc="-5" dirty="0" smtClean="0">
                <a:latin typeface="Microsoft Sans Serif"/>
                <a:cs typeface="Microsoft Sans Serif"/>
              </a:rPr>
              <a:t> </a:t>
            </a:r>
            <a:r>
              <a:rPr sz="2400" spc="-620" dirty="0" smtClean="0">
                <a:latin typeface="Microsoft Sans Serif"/>
                <a:cs typeface="Microsoft Sans Serif"/>
              </a:rPr>
              <a:t> </a:t>
            </a:r>
            <a:r>
              <a:rPr sz="2400" spc="-10" dirty="0" smtClean="0">
                <a:latin typeface="Microsoft Sans Serif"/>
                <a:cs typeface="Microsoft Sans Serif"/>
              </a:rPr>
              <a:t>le</a:t>
            </a:r>
            <a:r>
              <a:rPr lang="fr-FR" sz="2400" spc="-10" dirty="0" smtClean="0">
                <a:latin typeface="Microsoft Sans Serif"/>
                <a:cs typeface="Microsoft Sans Serif"/>
              </a:rPr>
              <a:t> </a:t>
            </a:r>
            <a:r>
              <a:rPr sz="2400" spc="-5" dirty="0" smtClean="0">
                <a:latin typeface="Microsoft Sans Serif"/>
                <a:cs typeface="Microsoft Sans Serif"/>
              </a:rPr>
              <a:t>plus</a:t>
            </a:r>
            <a:r>
              <a:rPr lang="fr-FR" sz="2400" spc="-5" dirty="0" smtClean="0">
                <a:latin typeface="Microsoft Sans Serif"/>
                <a:cs typeface="Microsoft Sans Serif"/>
              </a:rPr>
              <a:t> f</a:t>
            </a:r>
            <a:r>
              <a:rPr sz="2400" dirty="0" err="1" smtClean="0">
                <a:latin typeface="Microsoft Sans Serif"/>
                <a:cs typeface="Microsoft Sans Serif"/>
              </a:rPr>
              <a:t>réquent</a:t>
            </a:r>
            <a:r>
              <a:rPr sz="2400" spc="40" dirty="0" smtClean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et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le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plus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sévère.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La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 smtClean="0">
                <a:latin typeface="Microsoft Sans Serif"/>
                <a:cs typeface="Microsoft Sans Serif"/>
              </a:rPr>
              <a:t>PR</a:t>
            </a:r>
            <a:r>
              <a:rPr lang="fr-FR" sz="2400" spc="-5" dirty="0" smtClean="0">
                <a:latin typeface="Microsoft Sans Serif"/>
                <a:cs typeface="Microsoft Sans Serif"/>
              </a:rPr>
              <a:t> </a:t>
            </a:r>
            <a:r>
              <a:rPr sz="2400" dirty="0" err="1" smtClean="0">
                <a:latin typeface="Microsoft Sans Serif"/>
                <a:cs typeface="Microsoft Sans Serif"/>
              </a:rPr>
              <a:t>est</a:t>
            </a:r>
            <a:r>
              <a:rPr sz="2400" dirty="0" smtClean="0">
                <a:latin typeface="Microsoft Sans Serif"/>
                <a:cs typeface="Microsoft Sans Serif"/>
              </a:rPr>
              <a:t> </a:t>
            </a:r>
            <a:r>
              <a:rPr sz="2400" spc="5" dirty="0" smtClean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responsable	</a:t>
            </a:r>
            <a:r>
              <a:rPr sz="2400" spc="-5" dirty="0" err="1" smtClean="0">
                <a:latin typeface="Microsoft Sans Serif"/>
                <a:cs typeface="Microsoft Sans Serif"/>
              </a:rPr>
              <a:t>d’une</a:t>
            </a:r>
            <a:r>
              <a:rPr lang="fr-FR" sz="2400" spc="-5" dirty="0" smtClean="0">
                <a:latin typeface="Microsoft Sans Serif"/>
                <a:cs typeface="Microsoft Sans Serif"/>
              </a:rPr>
              <a:t> </a:t>
            </a:r>
            <a:r>
              <a:rPr sz="2400" spc="-5" dirty="0" smtClean="0">
                <a:latin typeface="Microsoft Sans Serif"/>
                <a:cs typeface="Microsoft Sans Serif"/>
              </a:rPr>
              <a:t>degradation</a:t>
            </a:r>
            <a:r>
              <a:rPr sz="2400" spc="50" dirty="0" smtClean="0">
                <a:latin typeface="Microsoft Sans Serif"/>
                <a:cs typeface="Microsoft Sans Serif"/>
              </a:rPr>
              <a:t> </a:t>
            </a:r>
            <a:r>
              <a:rPr sz="2400" spc="-10" dirty="0" err="1">
                <a:latin typeface="Microsoft Sans Serif"/>
                <a:cs typeface="Microsoft Sans Serif"/>
              </a:rPr>
              <a:t>cartilagineuse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lang="fr-FR" sz="2400" spc="50" dirty="0" smtClean="0">
                <a:latin typeface="Microsoft Sans Serif"/>
                <a:cs typeface="Microsoft Sans Serif"/>
              </a:rPr>
              <a:t>, </a:t>
            </a:r>
            <a:r>
              <a:rPr sz="2400" spc="-5" dirty="0" err="1" smtClean="0">
                <a:latin typeface="Microsoft Sans Serif"/>
                <a:cs typeface="Microsoft Sans Serif"/>
              </a:rPr>
              <a:t>osseuse</a:t>
            </a:r>
            <a:r>
              <a:rPr lang="fr-FR" sz="2400" spc="-5" dirty="0">
                <a:latin typeface="Microsoft Sans Serif"/>
                <a:cs typeface="Microsoft Sans Serif"/>
              </a:rPr>
              <a:t> </a:t>
            </a:r>
            <a:r>
              <a:rPr sz="2400" spc="-5" dirty="0" smtClean="0">
                <a:latin typeface="Microsoft Sans Serif"/>
                <a:cs typeface="Microsoft Sans Serif"/>
              </a:rPr>
              <a:t>et</a:t>
            </a:r>
            <a:r>
              <a:rPr sz="2400" spc="25" dirty="0" smtClean="0">
                <a:latin typeface="Microsoft Sans Serif"/>
                <a:cs typeface="Microsoft Sans Serif"/>
              </a:rPr>
              <a:t> </a:t>
            </a:r>
            <a:r>
              <a:rPr sz="2400" spc="-5" dirty="0" smtClean="0">
                <a:latin typeface="Microsoft Sans Serif"/>
                <a:cs typeface="Microsoft Sans Serif"/>
              </a:rPr>
              <a:t>d’un</a:t>
            </a:r>
            <a:r>
              <a:rPr lang="fr-FR" sz="2400" spc="-5" dirty="0" smtClean="0">
                <a:latin typeface="Microsoft Sans Serif"/>
                <a:cs typeface="Microsoft Sans Serif"/>
              </a:rPr>
              <a:t> </a:t>
            </a:r>
            <a:r>
              <a:rPr sz="2400" spc="-10" dirty="0" smtClean="0">
                <a:latin typeface="Microsoft Sans Serif"/>
                <a:cs typeface="Microsoft Sans Serif"/>
              </a:rPr>
              <a:t>handicap</a:t>
            </a:r>
            <a:r>
              <a:rPr sz="2400" spc="-10" dirty="0">
                <a:latin typeface="Microsoft Sans Serif"/>
                <a:cs typeface="Microsoft Sans Serif"/>
              </a:rPr>
              <a:t>	fonctionnel.</a:t>
            </a:r>
            <a:endParaRPr sz="2400" dirty="0">
              <a:latin typeface="Microsoft Sans Serif"/>
              <a:cs typeface="Microsoft Sans Serif"/>
            </a:endParaRPr>
          </a:p>
          <a:p>
            <a:pPr marL="349250" marR="948690" indent="-337185">
              <a:lnSpc>
                <a:spcPts val="3460"/>
              </a:lnSpc>
              <a:spcBef>
                <a:spcPts val="204"/>
              </a:spcBef>
              <a:buChar char="•"/>
              <a:tabLst>
                <a:tab pos="355600" algn="l"/>
                <a:tab pos="356235" algn="l"/>
                <a:tab pos="124587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La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prévalence</a:t>
            </a:r>
            <a:r>
              <a:rPr sz="2400" spc="7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générale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la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PR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oscille,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selon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les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pays,	entre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0,3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et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0,8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%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de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la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population</a:t>
            </a:r>
            <a:r>
              <a:rPr sz="2400" spc="7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adulte.</a:t>
            </a:r>
            <a:endParaRPr sz="2400" dirty="0">
              <a:latin typeface="Microsoft Sans Serif"/>
              <a:cs typeface="Microsoft Sans Serif"/>
            </a:endParaRPr>
          </a:p>
          <a:p>
            <a:pPr marL="355600" marR="5080" indent="-343535">
              <a:lnSpc>
                <a:spcPct val="100000"/>
              </a:lnSpc>
              <a:spcBef>
                <a:spcPts val="365"/>
              </a:spcBef>
              <a:buChar char="•"/>
              <a:tabLst>
                <a:tab pos="355600" algn="l"/>
                <a:tab pos="356235" algn="l"/>
                <a:tab pos="1217930" algn="l"/>
                <a:tab pos="3475354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La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PR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peut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survenir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à	tout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âge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mais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on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l’observe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surtout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entre	</a:t>
            </a:r>
            <a:r>
              <a:rPr sz="2400" spc="-5" dirty="0">
                <a:latin typeface="Microsoft Sans Serif"/>
                <a:cs typeface="Microsoft Sans Serif"/>
              </a:rPr>
              <a:t>40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lang="fr-FR" sz="2400" spc="30" dirty="0" smtClean="0">
                <a:latin typeface="Microsoft Sans Serif"/>
                <a:cs typeface="Microsoft Sans Serif"/>
              </a:rPr>
              <a:t> </a:t>
            </a:r>
            <a:r>
              <a:rPr sz="2400" dirty="0" smtClean="0">
                <a:latin typeface="Microsoft Sans Serif"/>
                <a:cs typeface="Microsoft Sans Serif"/>
              </a:rPr>
              <a:t>et</a:t>
            </a:r>
            <a:r>
              <a:rPr sz="2400" spc="25" dirty="0" smtClean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60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ans;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Elle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est,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à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cet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âge,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quatre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fois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plus</a:t>
            </a:r>
            <a:endParaRPr sz="2400" dirty="0">
              <a:latin typeface="Microsoft Sans Serif"/>
              <a:cs typeface="Microsoft Sans Serif"/>
            </a:endParaRPr>
          </a:p>
          <a:p>
            <a:pPr marL="355600">
              <a:lnSpc>
                <a:spcPct val="100000"/>
              </a:lnSpc>
            </a:pPr>
            <a:r>
              <a:rPr sz="2400" spc="-5" dirty="0">
                <a:latin typeface="Microsoft Sans Serif"/>
                <a:cs typeface="Microsoft Sans Serif"/>
              </a:rPr>
              <a:t>fréquente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chez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la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femme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que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chez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l’homme.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Cette</a:t>
            </a:r>
            <a:endParaRPr sz="2400" dirty="0">
              <a:latin typeface="Microsoft Sans Serif"/>
              <a:cs typeface="Microsoft Sans Serif"/>
            </a:endParaRPr>
          </a:p>
          <a:p>
            <a:pPr marL="355600" marR="97155">
              <a:lnSpc>
                <a:spcPct val="100000"/>
              </a:lnSpc>
            </a:pPr>
            <a:r>
              <a:rPr sz="2400" spc="-10" dirty="0">
                <a:latin typeface="Microsoft Sans Serif"/>
                <a:cs typeface="Microsoft Sans Serif"/>
              </a:rPr>
              <a:t>différence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sexe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s’atténue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progressivement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avec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l’âge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au-delà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70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ans.</a:t>
            </a:r>
          </a:p>
        </p:txBody>
      </p:sp>
    </p:spTree>
    <p:extLst>
      <p:ext uri="{BB962C8B-B14F-4D97-AF65-F5344CB8AC3E}">
        <p14:creationId xmlns:p14="http://schemas.microsoft.com/office/powerpoint/2010/main" val="229203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7677" y="2765298"/>
            <a:ext cx="363092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TRAITEMENT</a:t>
            </a:r>
            <a:endParaRPr sz="4400"/>
          </a:p>
        </p:txBody>
      </p:sp>
    </p:spTree>
    <p:extLst>
      <p:ext uri="{BB962C8B-B14F-4D97-AF65-F5344CB8AC3E}">
        <p14:creationId xmlns:p14="http://schemas.microsoft.com/office/powerpoint/2010/main" val="352901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9552" y="692696"/>
            <a:ext cx="8219440" cy="434276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spc="-15" dirty="0">
                <a:solidFill>
                  <a:srgbClr val="C00000"/>
                </a:solidFill>
                <a:latin typeface="Arial"/>
                <a:cs typeface="Arial"/>
              </a:rPr>
              <a:t>1)Traitement </a:t>
            </a: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symptomatique: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  <a:tabLst>
                <a:tab pos="469900" algn="l"/>
              </a:tabLst>
            </a:pP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a)	Les anti-</a:t>
            </a:r>
            <a:r>
              <a:rPr sz="2400" b="1" spc="-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inflammatoires</a:t>
            </a:r>
            <a:r>
              <a:rPr sz="2400" b="1" spc="-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non</a:t>
            </a:r>
            <a:r>
              <a:rPr sz="2400" b="1" spc="-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stéroïdiens</a:t>
            </a:r>
            <a:r>
              <a:rPr sz="2400" b="1" spc="-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(AINS):</a:t>
            </a:r>
            <a:endParaRPr sz="2400" dirty="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575"/>
              </a:spcBef>
              <a:buChar char="•"/>
              <a:tabLst>
                <a:tab pos="469900" algn="l"/>
                <a:tab pos="470534" algn="l"/>
                <a:tab pos="2223135" algn="l"/>
              </a:tabLst>
            </a:pPr>
            <a:r>
              <a:rPr sz="2400" dirty="0">
                <a:latin typeface="Microsoft Sans Serif"/>
                <a:cs typeface="Microsoft Sans Serif"/>
              </a:rPr>
              <a:t>Ont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un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effet	</a:t>
            </a:r>
            <a:r>
              <a:rPr sz="2400" spc="-5" dirty="0">
                <a:latin typeface="Microsoft Sans Serif"/>
                <a:cs typeface="Microsoft Sans Serif"/>
              </a:rPr>
              <a:t>anti-inflammatoire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et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antalgique</a:t>
            </a:r>
            <a:endParaRPr sz="24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b</a:t>
            </a:r>
            <a:r>
              <a:rPr sz="2400" b="1" spc="-3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)Les</a:t>
            </a:r>
            <a:r>
              <a:rPr sz="2400" b="1" spc="-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anti-inflammatoires</a:t>
            </a:r>
            <a:r>
              <a:rPr sz="2400" b="1" spc="-4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stéroïdiens=Les</a:t>
            </a:r>
            <a:r>
              <a:rPr sz="2400" b="1" spc="-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corticoïdes:</a:t>
            </a:r>
            <a:endParaRPr sz="2400" dirty="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575"/>
              </a:spcBef>
              <a:buChar char="•"/>
              <a:tabLst>
                <a:tab pos="469900" algn="l"/>
                <a:tab pos="470534" algn="l"/>
              </a:tabLst>
            </a:pPr>
            <a:r>
              <a:rPr sz="2400" dirty="0">
                <a:latin typeface="Microsoft Sans Serif"/>
                <a:cs typeface="Microsoft Sans Serif"/>
              </a:rPr>
              <a:t>Sont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très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efficaces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sur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les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manifestations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inflammatoires</a:t>
            </a:r>
            <a:endParaRPr sz="2400" dirty="0">
              <a:latin typeface="Microsoft Sans Serif"/>
              <a:cs typeface="Microsoft Sans Serif"/>
            </a:endParaRPr>
          </a:p>
          <a:p>
            <a:pPr marL="94615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latin typeface="Microsoft Sans Serif"/>
                <a:cs typeface="Microsoft Sans Serif"/>
              </a:rPr>
              <a:t>articulaires</a:t>
            </a:r>
            <a:endParaRPr sz="2400" dirty="0">
              <a:latin typeface="Microsoft Sans Serif"/>
              <a:cs typeface="Microsoft Sans Serif"/>
            </a:endParaRPr>
          </a:p>
          <a:p>
            <a:pPr marL="12700" marR="5080">
              <a:lnSpc>
                <a:spcPts val="3460"/>
              </a:lnSpc>
              <a:spcBef>
                <a:spcPts val="204"/>
              </a:spcBef>
              <a:buChar char="•"/>
              <a:tabLst>
                <a:tab pos="469900" algn="l"/>
                <a:tab pos="470534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Dose: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0,15mg/kg/j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de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prednisone</a:t>
            </a:r>
            <a:r>
              <a:rPr sz="2400" spc="7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ou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assauts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100mg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à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1g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de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solumédrol*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en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IV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sur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3h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1à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3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jours</a:t>
            </a:r>
            <a:endParaRPr sz="2400" dirty="0">
              <a:latin typeface="Microsoft Sans Serif"/>
              <a:cs typeface="Microsoft Sans Serif"/>
            </a:endParaRPr>
          </a:p>
          <a:p>
            <a:pPr marL="469900" marR="454025" indent="-457834">
              <a:lnSpc>
                <a:spcPct val="100000"/>
              </a:lnSpc>
              <a:spcBef>
                <a:spcPts val="360"/>
              </a:spcBef>
              <a:buChar char="•"/>
              <a:tabLst>
                <a:tab pos="469900" algn="l"/>
                <a:tab pos="470534" algn="l"/>
                <a:tab pos="2065020" algn="l"/>
                <a:tab pos="2972435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Principaux	</a:t>
            </a:r>
            <a:r>
              <a:rPr sz="2400" spc="-10" dirty="0">
                <a:latin typeface="Microsoft Sans Serif"/>
                <a:cs typeface="Microsoft Sans Serif"/>
              </a:rPr>
              <a:t>effets	</a:t>
            </a:r>
            <a:r>
              <a:rPr sz="2400" spc="-5" dirty="0">
                <a:latin typeface="Microsoft Sans Serif"/>
                <a:cs typeface="Microsoft Sans Serif"/>
              </a:rPr>
              <a:t>indésirables: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Diabète,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ostéoporose,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infections.</a:t>
            </a:r>
            <a:endParaRPr sz="2400" dirty="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299634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81126"/>
            <a:ext cx="8051800" cy="536702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spc="-15" dirty="0">
                <a:solidFill>
                  <a:srgbClr val="C00000"/>
                </a:solidFill>
                <a:latin typeface="Arial"/>
                <a:cs typeface="Arial"/>
              </a:rPr>
              <a:t>2)Traitements</a:t>
            </a:r>
            <a:r>
              <a:rPr sz="2400" b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de</a:t>
            </a:r>
            <a:r>
              <a:rPr sz="24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fond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469900" algn="l"/>
                <a:tab pos="2638425" algn="l"/>
                <a:tab pos="3551554" algn="l"/>
              </a:tabLst>
            </a:pP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a)	Méthotrexate:	MTX</a:t>
            </a:r>
            <a:r>
              <a:rPr sz="2400" b="1" spc="-5" dirty="0">
                <a:latin typeface="Arial"/>
                <a:cs typeface="Arial"/>
              </a:rPr>
              <a:t>:	</a:t>
            </a:r>
            <a:r>
              <a:rPr sz="2400" spc="-5" dirty="0">
                <a:latin typeface="Microsoft Sans Serif"/>
                <a:cs typeface="Microsoft Sans Serif"/>
              </a:rPr>
              <a:t>C’est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le</a:t>
            </a:r>
            <a:r>
              <a:rPr sz="2400" b="1" spc="-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traitement</a:t>
            </a:r>
            <a:r>
              <a:rPr sz="2400" b="1" spc="-10" dirty="0">
                <a:solidFill>
                  <a:srgbClr val="006FC0"/>
                </a:solidFill>
                <a:latin typeface="Arial"/>
                <a:cs typeface="Arial"/>
              </a:rPr>
              <a:t> de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référence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575"/>
              </a:spcBef>
              <a:buChar char="•"/>
              <a:tabLst>
                <a:tab pos="469900" algn="l"/>
                <a:tab pos="470534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Dose:0,3mg/kg/semaine.</a:t>
            </a:r>
            <a:endParaRPr sz="2400">
              <a:latin typeface="Microsoft Sans Serif"/>
              <a:cs typeface="Microsoft Sans Serif"/>
            </a:endParaRPr>
          </a:p>
          <a:p>
            <a:pPr marL="469900" marR="608965" indent="-457834">
              <a:lnSpc>
                <a:spcPct val="100000"/>
              </a:lnSpc>
              <a:spcBef>
                <a:spcPts val="580"/>
              </a:spcBef>
              <a:buChar char="•"/>
              <a:tabLst>
                <a:tab pos="469900" algn="l"/>
                <a:tab pos="470534" algn="l"/>
                <a:tab pos="5233035" algn="l"/>
                <a:tab pos="6943725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C</a:t>
            </a:r>
            <a:r>
              <a:rPr sz="2400" spc="-10" dirty="0">
                <a:latin typeface="Microsoft Sans Serif"/>
                <a:cs typeface="Microsoft Sans Serif"/>
              </a:rPr>
              <a:t>’</a:t>
            </a:r>
            <a:r>
              <a:rPr sz="2400" spc="-5" dirty="0">
                <a:latin typeface="Microsoft Sans Serif"/>
                <a:cs typeface="Microsoft Sans Serif"/>
              </a:rPr>
              <a:t>es</a:t>
            </a:r>
            <a:r>
              <a:rPr sz="2400" dirty="0">
                <a:latin typeface="Microsoft Sans Serif"/>
                <a:cs typeface="Microsoft Sans Serif"/>
              </a:rPr>
              <a:t>t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u</a:t>
            </a:r>
            <a:r>
              <a:rPr sz="2400" dirty="0">
                <a:latin typeface="Microsoft Sans Serif"/>
                <a:cs typeface="Microsoft Sans Serif"/>
              </a:rPr>
              <a:t>n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antimétabo</a:t>
            </a:r>
            <a:r>
              <a:rPr sz="2400" spc="-15" dirty="0">
                <a:latin typeface="Microsoft Sans Serif"/>
                <a:cs typeface="Microsoft Sans Serif"/>
              </a:rPr>
              <a:t>l</a:t>
            </a:r>
            <a:r>
              <a:rPr sz="2400" spc="-10" dirty="0">
                <a:latin typeface="Microsoft Sans Serif"/>
                <a:cs typeface="Microsoft Sans Serif"/>
              </a:rPr>
              <a:t>ite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qu</a:t>
            </a:r>
            <a:r>
              <a:rPr sz="2400" spc="-5" dirty="0">
                <a:latin typeface="Microsoft Sans Serif"/>
                <a:cs typeface="Microsoft Sans Serif"/>
              </a:rPr>
              <a:t>i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bl</a:t>
            </a:r>
            <a:r>
              <a:rPr sz="2400" spc="-20" dirty="0">
                <a:latin typeface="Microsoft Sans Serif"/>
                <a:cs typeface="Microsoft Sans Serif"/>
              </a:rPr>
              <a:t>o</a:t>
            </a:r>
            <a:r>
              <a:rPr sz="2400" spc="-5" dirty="0">
                <a:latin typeface="Microsoft Sans Serif"/>
                <a:cs typeface="Microsoft Sans Serif"/>
              </a:rPr>
              <a:t>qu</a:t>
            </a:r>
            <a:r>
              <a:rPr sz="2400" dirty="0">
                <a:latin typeface="Microsoft Sans Serif"/>
                <a:cs typeface="Microsoft Sans Serif"/>
              </a:rPr>
              <a:t>e	</a:t>
            </a:r>
            <a:r>
              <a:rPr sz="2400" spc="-30" dirty="0">
                <a:latin typeface="Microsoft Sans Serif"/>
                <a:cs typeface="Microsoft Sans Serif"/>
              </a:rPr>
              <a:t>l</a:t>
            </a:r>
            <a:r>
              <a:rPr sz="2400" dirty="0">
                <a:latin typeface="Microsoft Sans Serif"/>
                <a:cs typeface="Microsoft Sans Serif"/>
              </a:rPr>
              <a:t>a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synthèse	</a:t>
            </a:r>
            <a:r>
              <a:rPr sz="2400" spc="-10" dirty="0">
                <a:latin typeface="Microsoft Sans Serif"/>
                <a:cs typeface="Microsoft Sans Serif"/>
              </a:rPr>
              <a:t>d</a:t>
            </a:r>
            <a:r>
              <a:rPr sz="2400" spc="-5" dirty="0">
                <a:latin typeface="Microsoft Sans Serif"/>
                <a:cs typeface="Microsoft Sans Serif"/>
              </a:rPr>
              <a:t>es  purines</a:t>
            </a:r>
            <a:endParaRPr sz="2400">
              <a:latin typeface="Microsoft Sans Serif"/>
              <a:cs typeface="Microsoft Sans Serif"/>
            </a:endParaRPr>
          </a:p>
          <a:p>
            <a:pPr marL="355600" marR="332740" indent="-343535">
              <a:lnSpc>
                <a:spcPct val="100000"/>
              </a:lnSpc>
              <a:spcBef>
                <a:spcPts val="575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Débuter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à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15mg/semaine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per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os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ou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sous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cutané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ou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en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IM</a:t>
            </a:r>
            <a:endParaRPr sz="2400">
              <a:latin typeface="Microsoft Sans Serif"/>
              <a:cs typeface="Microsoft Sans Serif"/>
            </a:endParaRPr>
          </a:p>
          <a:p>
            <a:pPr marL="355600" marR="104775" indent="-343535">
              <a:lnSpc>
                <a:spcPct val="100000"/>
              </a:lnSpc>
              <a:spcBef>
                <a:spcPts val="580"/>
              </a:spcBef>
              <a:buChar char="•"/>
              <a:tabLst>
                <a:tab pos="355600" algn="l"/>
                <a:tab pos="356235" algn="l"/>
                <a:tab pos="2814955" algn="l"/>
                <a:tab pos="3592829" algn="l"/>
                <a:tab pos="6608445" algn="l"/>
              </a:tabLst>
            </a:pPr>
            <a:r>
              <a:rPr sz="2400" spc="-10" dirty="0">
                <a:latin typeface="Microsoft Sans Serif"/>
                <a:cs typeface="Microsoft Sans Serif"/>
              </a:rPr>
              <a:t>Bilan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préthérapeutique:</a:t>
            </a:r>
            <a:r>
              <a:rPr sz="2400" spc="7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FNS,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transaminases,	</a:t>
            </a:r>
            <a:r>
              <a:rPr sz="2400" spc="-10" dirty="0">
                <a:latin typeface="Microsoft Sans Serif"/>
                <a:cs typeface="Microsoft Sans Serif"/>
              </a:rPr>
              <a:t>bilan </a:t>
            </a:r>
            <a:r>
              <a:rPr sz="2400" spc="-5" dirty="0">
                <a:latin typeface="Microsoft Sans Serif"/>
                <a:cs typeface="Microsoft Sans Serif"/>
              </a:rPr>
              <a:t> rénal,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taux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d’albumine,	</a:t>
            </a:r>
            <a:r>
              <a:rPr sz="2400" spc="-5" dirty="0">
                <a:latin typeface="Microsoft Sans Serif"/>
                <a:cs typeface="Microsoft Sans Serif"/>
              </a:rPr>
              <a:t>une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sérologie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d'hépatite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B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et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C),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une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radiographie	pulmonaire.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et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une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contraception.</a:t>
            </a:r>
            <a:endParaRPr sz="2400">
              <a:latin typeface="Microsoft Sans Serif"/>
              <a:cs typeface="Microsoft Sans Serif"/>
            </a:endParaRPr>
          </a:p>
          <a:p>
            <a:pPr marL="355600" marR="142875" indent="-343535">
              <a:lnSpc>
                <a:spcPct val="100000"/>
              </a:lnSpc>
              <a:spcBef>
                <a:spcPts val="580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Associer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l’acide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folique:10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à15mg/semaine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48h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après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le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MTX</a:t>
            </a:r>
            <a:endParaRPr sz="2400">
              <a:latin typeface="Microsoft Sans Serif"/>
              <a:cs typeface="Microsoft Sans Serif"/>
            </a:endParaRPr>
          </a:p>
          <a:p>
            <a:pPr marL="355600" indent="-343535">
              <a:lnSpc>
                <a:spcPct val="100000"/>
              </a:lnSpc>
              <a:spcBef>
                <a:spcPts val="575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spc="-10" dirty="0">
                <a:latin typeface="Microsoft Sans Serif"/>
                <a:cs typeface="Microsoft Sans Serif"/>
              </a:rPr>
              <a:t>Surveillance: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:FNS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,transaminases</a:t>
            </a:r>
            <a:endParaRPr sz="240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339024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5965" y="356615"/>
            <a:ext cx="7892415" cy="456247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b)</a:t>
            </a:r>
            <a:r>
              <a:rPr sz="2400" b="1" spc="-4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Leflunomide</a:t>
            </a:r>
            <a:r>
              <a:rPr sz="2400" b="1" spc="-5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(Arava®)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  <a:tab pos="3370579" algn="l"/>
              </a:tabLst>
            </a:pPr>
            <a:r>
              <a:rPr sz="2400" dirty="0">
                <a:latin typeface="Microsoft Sans Serif"/>
                <a:cs typeface="Microsoft Sans Serif"/>
              </a:rPr>
              <a:t>Est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un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antimétabolite	</a:t>
            </a:r>
            <a:r>
              <a:rPr sz="2400" spc="-10" dirty="0">
                <a:latin typeface="Microsoft Sans Serif"/>
                <a:cs typeface="Microsoft Sans Serif"/>
              </a:rPr>
              <a:t>qui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bloque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la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synthèse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bases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pyrimidiques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.</a:t>
            </a:r>
            <a:endParaRPr sz="24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Comprimés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à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20mg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et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10mg</a:t>
            </a:r>
            <a:endParaRPr sz="24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La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dose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initiale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20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mg/jour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per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os.</a:t>
            </a:r>
            <a:endParaRPr sz="2400">
              <a:latin typeface="Microsoft Sans Serif"/>
              <a:cs typeface="Microsoft Sans Serif"/>
            </a:endParaRPr>
          </a:p>
          <a:p>
            <a:pPr marL="355600" marR="672465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  <a:tab pos="2033270" algn="l"/>
                <a:tab pos="2491105" algn="l"/>
                <a:tab pos="512826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Les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principaux	</a:t>
            </a:r>
            <a:r>
              <a:rPr sz="2400" spc="-10" dirty="0">
                <a:latin typeface="Microsoft Sans Serif"/>
                <a:cs typeface="Microsoft Sans Serif"/>
              </a:rPr>
              <a:t>effets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secondaires	sont</a:t>
            </a:r>
            <a:r>
              <a:rPr sz="2400" spc="-10" dirty="0">
                <a:latin typeface="Microsoft Sans Serif"/>
                <a:cs typeface="Microsoft Sans Serif"/>
              </a:rPr>
              <a:t> la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cytolyse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hépatique,	</a:t>
            </a:r>
            <a:r>
              <a:rPr sz="2400" spc="-40" dirty="0">
                <a:latin typeface="Microsoft Sans Serif"/>
                <a:cs typeface="Microsoft Sans Serif"/>
              </a:rPr>
              <a:t>l'HTA,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parfois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une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alopécie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et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un </a:t>
            </a:r>
            <a:r>
              <a:rPr sz="2400" spc="-5" dirty="0">
                <a:latin typeface="Microsoft Sans Serif"/>
                <a:cs typeface="Microsoft Sans Serif"/>
              </a:rPr>
              <a:t> amaigrissement</a:t>
            </a:r>
            <a:endParaRPr sz="2400">
              <a:latin typeface="Microsoft Sans Serif"/>
              <a:cs typeface="Microsoft Sans Serif"/>
            </a:endParaRPr>
          </a:p>
          <a:p>
            <a:pPr marL="355600" marR="448945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La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surveillance</a:t>
            </a:r>
            <a:r>
              <a:rPr sz="2400" spc="8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: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FNS,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les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transaminases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,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la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tension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artérielle.</a:t>
            </a:r>
            <a:endParaRPr sz="24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Une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contraception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efficace.</a:t>
            </a:r>
            <a:endParaRPr sz="240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397927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9552" y="692696"/>
            <a:ext cx="8172450" cy="478155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c)</a:t>
            </a:r>
            <a:r>
              <a:rPr sz="2400" b="1" spc="-3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Sulfasalazyne</a:t>
            </a:r>
            <a:r>
              <a:rPr sz="2400" spc="-5" dirty="0">
                <a:latin typeface="Microsoft Sans Serif"/>
                <a:cs typeface="Microsoft Sans Serif"/>
              </a:rPr>
              <a:t>: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Salazopyrine*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:</a:t>
            </a: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  <a:tab pos="6834505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La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sulfasalazine:</a:t>
            </a:r>
            <a:r>
              <a:rPr sz="2400" spc="8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Salazopyrine®</a:t>
            </a:r>
            <a:r>
              <a:rPr sz="2400" spc="8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est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constituée	</a:t>
            </a:r>
            <a:r>
              <a:rPr sz="2400" spc="-10" dirty="0">
                <a:latin typeface="Microsoft Sans Serif"/>
                <a:cs typeface="Microsoft Sans Serif"/>
              </a:rPr>
              <a:t>d’acide </a:t>
            </a:r>
            <a:r>
              <a:rPr sz="2400" spc="5" dirty="0">
                <a:latin typeface="Microsoft Sans Serif"/>
                <a:cs typeface="Microsoft Sans Serif"/>
              </a:rPr>
              <a:t>5-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aminosalicylique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et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d’un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sulfamide</a:t>
            </a:r>
            <a:endParaRPr sz="2400" dirty="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Comprimés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à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500mg</a:t>
            </a:r>
            <a:endParaRPr sz="2400" dirty="0">
              <a:latin typeface="Microsoft Sans Serif"/>
              <a:cs typeface="Microsoft Sans Serif"/>
            </a:endParaRPr>
          </a:p>
          <a:p>
            <a:pPr marL="12700" marR="1271270">
              <a:lnSpc>
                <a:spcPts val="3460"/>
              </a:lnSpc>
              <a:spcBef>
                <a:spcPts val="204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La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dose: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2g/j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per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os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à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atteindre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progressivement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Surveillance: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FNS,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transaminases</a:t>
            </a:r>
            <a:endParaRPr sz="24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35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d)</a:t>
            </a:r>
            <a:r>
              <a:rPr sz="2400" b="1" spc="-1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Anti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 paludéens</a:t>
            </a:r>
            <a:r>
              <a:rPr sz="2400" b="1" spc="-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de</a:t>
            </a:r>
            <a:r>
              <a:rPr sz="2400" b="1" spc="-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synthèse</a:t>
            </a:r>
            <a:r>
              <a:rPr sz="2400" b="1" spc="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(APS)</a:t>
            </a:r>
            <a:endParaRPr sz="2400" dirty="0">
              <a:latin typeface="Arial"/>
              <a:cs typeface="Arial"/>
            </a:endParaRPr>
          </a:p>
          <a:p>
            <a:pPr marL="437515" indent="-425450">
              <a:lnSpc>
                <a:spcPct val="100000"/>
              </a:lnSpc>
              <a:spcBef>
                <a:spcPts val="575"/>
              </a:spcBef>
              <a:buChar char="•"/>
              <a:tabLst>
                <a:tab pos="437515" algn="l"/>
                <a:tab pos="438150" algn="l"/>
              </a:tabLst>
            </a:pPr>
            <a:r>
              <a:rPr sz="2400" spc="-10" dirty="0">
                <a:latin typeface="Microsoft Sans Serif"/>
                <a:cs typeface="Microsoft Sans Serif"/>
              </a:rPr>
              <a:t>Sulfate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d’hydroxychloroquine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:Plaquenil*,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comp: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200mg</a:t>
            </a:r>
            <a:endParaRPr sz="2400" dirty="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  <a:tab pos="1403350" algn="l"/>
                <a:tab pos="328295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Dose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:	</a:t>
            </a:r>
            <a:r>
              <a:rPr sz="2400" spc="-5" dirty="0">
                <a:latin typeface="Microsoft Sans Serif"/>
                <a:cs typeface="Microsoft Sans Serif"/>
              </a:rPr>
              <a:t>6mg/kg/j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soit	</a:t>
            </a:r>
            <a:r>
              <a:rPr sz="2400" spc="-5" dirty="0">
                <a:latin typeface="Microsoft Sans Serif"/>
                <a:cs typeface="Microsoft Sans Serif"/>
              </a:rPr>
              <a:t>400mg/j</a:t>
            </a:r>
            <a:endParaRPr sz="2400" dirty="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  <a:tab pos="3642995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Sulfate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chloroquine:	</a:t>
            </a:r>
            <a:r>
              <a:rPr sz="2400" spc="-10" dirty="0">
                <a:latin typeface="Microsoft Sans Serif"/>
                <a:cs typeface="Microsoft Sans Serif"/>
              </a:rPr>
              <a:t>Nivaquine,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comp: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100mg</a:t>
            </a:r>
            <a:endParaRPr sz="2400" dirty="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311675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0557" y="836712"/>
            <a:ext cx="8312150" cy="470852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Dose: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4mg/kg/j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soit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2à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3comp/j</a:t>
            </a:r>
            <a:endParaRPr sz="2400" dirty="0">
              <a:latin typeface="Microsoft Sans Serif"/>
              <a:cs typeface="Microsoft Sans Serif"/>
            </a:endParaRPr>
          </a:p>
          <a:p>
            <a:pPr marL="355600" marR="102235" indent="-342900">
              <a:lnSpc>
                <a:spcPct val="100000"/>
              </a:lnSpc>
              <a:spcBef>
                <a:spcPts val="575"/>
              </a:spcBef>
              <a:buFont typeface="Microsoft Sans Serif"/>
              <a:buChar char="•"/>
              <a:tabLst>
                <a:tab pos="437515" algn="l"/>
                <a:tab pos="438150" algn="l"/>
              </a:tabLst>
            </a:pPr>
            <a:r>
              <a:rPr dirty="0"/>
              <a:t>	</a:t>
            </a:r>
            <a:r>
              <a:rPr sz="2400" spc="-5" dirty="0">
                <a:latin typeface="Microsoft Sans Serif"/>
                <a:cs typeface="Microsoft Sans Serif"/>
              </a:rPr>
              <a:t>Du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fait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leur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efficacité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insuffisante,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les</a:t>
            </a:r>
            <a:r>
              <a:rPr sz="2400" spc="-9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APS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ne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sont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plus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recommandés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en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monothérapie,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mais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peuvent</a:t>
            </a:r>
            <a:endParaRPr sz="2400" dirty="0">
              <a:latin typeface="Microsoft Sans Serif"/>
              <a:cs typeface="Microsoft Sans Serif"/>
            </a:endParaRPr>
          </a:p>
          <a:p>
            <a:pPr marL="34925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latin typeface="Microsoft Sans Serif"/>
                <a:cs typeface="Microsoft Sans Serif"/>
              </a:rPr>
              <a:t>être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employés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en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association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à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d’autres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traitements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</a:t>
            </a:r>
            <a:endParaRPr sz="2400" dirty="0">
              <a:latin typeface="Microsoft Sans Serif"/>
              <a:cs typeface="Microsoft Sans Serif"/>
            </a:endParaRPr>
          </a:p>
          <a:p>
            <a:pPr marL="355600">
              <a:lnSpc>
                <a:spcPct val="100000"/>
              </a:lnSpc>
            </a:pPr>
            <a:r>
              <a:rPr sz="2400" spc="-5" dirty="0">
                <a:latin typeface="Microsoft Sans Serif"/>
                <a:cs typeface="Microsoft Sans Serif"/>
              </a:rPr>
              <a:t>fond.</a:t>
            </a:r>
            <a:endParaRPr sz="2400" dirty="0">
              <a:latin typeface="Microsoft Sans Serif"/>
              <a:cs typeface="Microsoft Sans Serif"/>
            </a:endParaRPr>
          </a:p>
          <a:p>
            <a:pPr marL="94615">
              <a:lnSpc>
                <a:spcPct val="100000"/>
              </a:lnSpc>
              <a:spcBef>
                <a:spcPts val="575"/>
              </a:spcBef>
            </a:pPr>
            <a:r>
              <a:rPr sz="2400" spc="-10" dirty="0">
                <a:latin typeface="Microsoft Sans Serif"/>
                <a:cs typeface="Microsoft Sans Serif"/>
              </a:rPr>
              <a:t>Surveillance: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examen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ophtalmologique,</a:t>
            </a:r>
            <a:r>
              <a:rPr sz="2400" spc="7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électrorétinogramme</a:t>
            </a:r>
            <a:endParaRPr sz="24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35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e)Biothérapies:</a:t>
            </a:r>
            <a:endParaRPr sz="2400" dirty="0">
              <a:latin typeface="Arial"/>
              <a:cs typeface="Arial"/>
            </a:endParaRPr>
          </a:p>
          <a:p>
            <a:pPr marL="12700" marR="258445">
              <a:lnSpc>
                <a:spcPct val="120100"/>
              </a:lnSpc>
              <a:spcBef>
                <a:spcPts val="7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Sont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limitées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aux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formes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sévères,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réfractaires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aux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autres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traitements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fond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la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polyarthrite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10" dirty="0">
                <a:latin typeface="Microsoft Sans Serif"/>
                <a:cs typeface="Microsoft Sans Serif"/>
              </a:rPr>
              <a:t>rhumatoïde,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ou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aux</a:t>
            </a:r>
            <a:endParaRPr sz="24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Microsoft Sans Serif"/>
                <a:cs typeface="Microsoft Sans Serif"/>
              </a:rPr>
              <a:t>formes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graves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d’emblée.</a:t>
            </a:r>
            <a:endParaRPr sz="2400" dirty="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83499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5536" y="750189"/>
            <a:ext cx="8438228" cy="49064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  <a:tab pos="1948180" algn="l"/>
                <a:tab pos="2679065" algn="l"/>
              </a:tabLst>
            </a:pPr>
            <a:r>
              <a:rPr sz="2400" spc="-10" dirty="0">
                <a:latin typeface="Microsoft Sans Serif"/>
                <a:cs typeface="Microsoft Sans Serif"/>
              </a:rPr>
              <a:t>Bilan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biologique	</a:t>
            </a:r>
            <a:r>
              <a:rPr sz="2400" spc="-5" dirty="0">
                <a:latin typeface="Microsoft Sans Serif"/>
                <a:cs typeface="Microsoft Sans Serif"/>
              </a:rPr>
              <a:t>préthérapeutique: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radiographie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pulmonaire,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sérologies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l’hépatite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B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et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C,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60" dirty="0">
                <a:latin typeface="Microsoft Sans Serif"/>
                <a:cs typeface="Microsoft Sans Serif"/>
              </a:rPr>
              <a:t>HIV,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FNS,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bilan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rénal,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hépatique,	éléctrophorèse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protéines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sériques,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IDR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à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la </a:t>
            </a:r>
            <a:r>
              <a:rPr sz="2400" spc="-5" dirty="0">
                <a:latin typeface="Microsoft Sans Serif"/>
                <a:cs typeface="Microsoft Sans Serif"/>
              </a:rPr>
              <a:t> tuberculine,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test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quantiferon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(rechercher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une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tuberculose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quiescente),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soins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dentaires,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ECBU.</a:t>
            </a:r>
            <a:endParaRPr sz="2400" dirty="0">
              <a:latin typeface="Microsoft Sans Serif"/>
              <a:cs typeface="Microsoft Sans Serif"/>
            </a:endParaRPr>
          </a:p>
          <a:p>
            <a:pPr marL="4318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latin typeface="Microsoft Sans Serif"/>
                <a:cs typeface="Microsoft Sans Serif"/>
              </a:rPr>
              <a:t>une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contraception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efficace</a:t>
            </a:r>
            <a:endParaRPr sz="2400" dirty="0">
              <a:latin typeface="Microsoft Sans Serif"/>
              <a:cs typeface="Microsoft Sans Serif"/>
            </a:endParaRPr>
          </a:p>
          <a:p>
            <a:pPr marL="431800">
              <a:lnSpc>
                <a:spcPct val="100000"/>
              </a:lnSpc>
              <a:spcBef>
                <a:spcPts val="575"/>
              </a:spcBef>
            </a:pPr>
            <a:r>
              <a:rPr sz="2400" spc="-25" dirty="0">
                <a:latin typeface="Microsoft Sans Serif"/>
                <a:cs typeface="Microsoft Sans Serif"/>
              </a:rPr>
              <a:t>Vaccination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antigrippale</a:t>
            </a:r>
            <a:r>
              <a:rPr sz="2400" spc="8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et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anti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pneumococcique</a:t>
            </a:r>
            <a:endParaRPr sz="2400" dirty="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Microsoft Sans Serif"/>
                <a:cs typeface="Microsoft Sans Serif"/>
              </a:rPr>
              <a:t>Surveillance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rigoureuse</a:t>
            </a:r>
            <a:endParaRPr sz="2400" dirty="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Microsoft Sans Serif"/>
                <a:cs typeface="Microsoft Sans Serif"/>
              </a:rPr>
              <a:t>Utilisées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seules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ou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avec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MTX</a:t>
            </a:r>
          </a:p>
          <a:p>
            <a:pPr marL="355600" marR="58419" indent="-342900">
              <a:lnSpc>
                <a:spcPct val="100000"/>
              </a:lnSpc>
              <a:spcBef>
                <a:spcPts val="575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Les</a:t>
            </a:r>
            <a:r>
              <a:rPr sz="2400" b="1" spc="-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anti</a:t>
            </a:r>
            <a:r>
              <a:rPr sz="2400" b="1" spc="-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TNF</a:t>
            </a:r>
            <a:r>
              <a:rPr sz="2400" b="1" spc="-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alpha:</a:t>
            </a: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 inhibiteurs</a:t>
            </a:r>
            <a:r>
              <a:rPr sz="2400" b="1" spc="-4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du</a:t>
            </a:r>
            <a:r>
              <a:rPr sz="2400" b="1" spc="-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tumor</a:t>
            </a: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necrosis</a:t>
            </a: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 factor </a:t>
            </a:r>
            <a:r>
              <a:rPr sz="2400" b="1" spc="-65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alpha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ct val="100000"/>
              </a:lnSpc>
              <a:spcBef>
                <a:spcPts val="580"/>
              </a:spcBef>
            </a:pP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1-</a:t>
            </a:r>
            <a:r>
              <a:rPr sz="2400" b="1" spc="-10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Adalimumab:</a:t>
            </a:r>
            <a:r>
              <a:rPr sz="2400" b="1" spc="-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Humira*:</a:t>
            </a:r>
            <a:r>
              <a:rPr sz="2400" b="1" spc="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injectable:40mg/15j/S/C</a:t>
            </a:r>
            <a:endParaRPr sz="2400" dirty="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119952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7544" y="764704"/>
            <a:ext cx="6934834" cy="5725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6370" marR="5080">
              <a:lnSpc>
                <a:spcPct val="100000"/>
              </a:lnSpc>
              <a:spcBef>
                <a:spcPts val="95"/>
              </a:spcBef>
              <a:buSzPct val="95454"/>
              <a:buAutoNum type="arabicPlain" startAt="2"/>
              <a:tabLst>
                <a:tab pos="415925" algn="l"/>
                <a:tab pos="3009265" algn="l"/>
                <a:tab pos="3478529" algn="l"/>
                <a:tab pos="3924935" algn="l"/>
              </a:tabLst>
            </a:pPr>
            <a:r>
              <a:rPr sz="2200" b="1" spc="-5" dirty="0">
                <a:solidFill>
                  <a:srgbClr val="006FC0"/>
                </a:solidFill>
                <a:latin typeface="Arial"/>
                <a:cs typeface="Arial"/>
              </a:rPr>
              <a:t>Infliximab:</a:t>
            </a:r>
            <a:r>
              <a:rPr sz="2200" b="1" spc="8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006FC0"/>
                </a:solidFill>
                <a:latin typeface="Arial"/>
                <a:cs typeface="Arial"/>
              </a:rPr>
              <a:t>Remicade*	</a:t>
            </a:r>
            <a:r>
              <a:rPr sz="2200" spc="-5" dirty="0">
                <a:latin typeface="Microsoft Sans Serif"/>
                <a:cs typeface="Microsoft Sans Serif"/>
              </a:rPr>
              <a:t>flacon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à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100mg </a:t>
            </a:r>
            <a:r>
              <a:rPr sz="220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Dose:3mg/kg/cure</a:t>
            </a:r>
            <a:r>
              <a:rPr sz="2200" spc="10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S1	S2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S6	tous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les</a:t>
            </a:r>
            <a:r>
              <a:rPr sz="2200" spc="1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S8</a:t>
            </a:r>
            <a:r>
              <a:rPr sz="2200" spc="1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en</a:t>
            </a:r>
            <a:r>
              <a:rPr sz="2200" spc="1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perfusion</a:t>
            </a:r>
            <a:endParaRPr sz="22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06FC0"/>
              </a:buClr>
              <a:buFont typeface="Arial"/>
              <a:buAutoNum type="arabicPlain" startAt="2"/>
            </a:pPr>
            <a:endParaRPr sz="2300" dirty="0">
              <a:latin typeface="Microsoft Sans Serif"/>
              <a:cs typeface="Microsoft Sans Serif"/>
            </a:endParaRPr>
          </a:p>
          <a:p>
            <a:pPr marL="415290" indent="-249554">
              <a:lnSpc>
                <a:spcPct val="100000"/>
              </a:lnSpc>
              <a:spcBef>
                <a:spcPts val="5"/>
              </a:spcBef>
              <a:buSzPct val="95454"/>
              <a:buAutoNum type="arabicPlain" startAt="2"/>
              <a:tabLst>
                <a:tab pos="415925" algn="l"/>
              </a:tabLst>
            </a:pPr>
            <a:r>
              <a:rPr sz="2200" b="1" spc="-5" dirty="0">
                <a:solidFill>
                  <a:srgbClr val="006FC0"/>
                </a:solidFill>
                <a:latin typeface="Arial"/>
                <a:cs typeface="Arial"/>
              </a:rPr>
              <a:t>Etanercept:</a:t>
            </a:r>
            <a:r>
              <a:rPr sz="2200" b="1" spc="3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006FC0"/>
                </a:solidFill>
                <a:latin typeface="Arial"/>
                <a:cs typeface="Arial"/>
              </a:rPr>
              <a:t>Enbrel*:</a:t>
            </a:r>
            <a:r>
              <a:rPr sz="2200" spc="-5" dirty="0">
                <a:latin typeface="Microsoft Sans Serif"/>
                <a:cs typeface="Microsoft Sans Serif"/>
              </a:rPr>
              <a:t>25mg,</a:t>
            </a:r>
            <a:r>
              <a:rPr sz="2200" spc="6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50mg</a:t>
            </a:r>
            <a:endParaRPr sz="2200" dirty="0">
              <a:latin typeface="Microsoft Sans Serif"/>
              <a:cs typeface="Microsoft Sans Serif"/>
            </a:endParaRPr>
          </a:p>
          <a:p>
            <a:pPr marL="166370">
              <a:lnSpc>
                <a:spcPct val="100000"/>
              </a:lnSpc>
              <a:tabLst>
                <a:tab pos="1050925" algn="l"/>
              </a:tabLst>
            </a:pPr>
            <a:r>
              <a:rPr sz="2200" spc="-5" dirty="0">
                <a:latin typeface="Microsoft Sans Serif"/>
                <a:cs typeface="Microsoft Sans Serif"/>
              </a:rPr>
              <a:t>Dose:	25mg,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2xsemaine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ou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50mg/semaine/S/c</a:t>
            </a:r>
            <a:endParaRPr sz="22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300" dirty="0">
              <a:latin typeface="Microsoft Sans Serif"/>
              <a:cs typeface="Microsoft Sans Serif"/>
            </a:endParaRPr>
          </a:p>
          <a:p>
            <a:pPr marL="12700" marR="2379980">
              <a:lnSpc>
                <a:spcPct val="100000"/>
              </a:lnSpc>
              <a:buFont typeface="Wingdings"/>
              <a:buChar char=""/>
              <a:tabLst>
                <a:tab pos="355600" algn="l"/>
                <a:tab pos="1393825" algn="l"/>
                <a:tab pos="1687830" algn="l"/>
              </a:tabLst>
            </a:pPr>
            <a:r>
              <a:rPr sz="2200" b="1" spc="-5" dirty="0">
                <a:solidFill>
                  <a:srgbClr val="006FC0"/>
                </a:solidFill>
                <a:latin typeface="Arial"/>
                <a:cs typeface="Arial"/>
              </a:rPr>
              <a:t>Autres	traitements biologiques </a:t>
            </a:r>
            <a:r>
              <a:rPr sz="2200" b="1" spc="-59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1- Anti </a:t>
            </a:r>
            <a:r>
              <a:rPr sz="2200" b="1" spc="-15" dirty="0">
                <a:latin typeface="Arial"/>
                <a:cs typeface="Arial"/>
              </a:rPr>
              <a:t>IL6:Tocilizumab: </a:t>
            </a:r>
            <a:r>
              <a:rPr sz="2200" b="1" dirty="0">
                <a:latin typeface="Arial"/>
                <a:cs typeface="Arial"/>
              </a:rPr>
              <a:t>Actémra</a:t>
            </a:r>
            <a:r>
              <a:rPr sz="2200" dirty="0">
                <a:latin typeface="Microsoft Sans Serif"/>
                <a:cs typeface="Microsoft Sans Serif"/>
              </a:rPr>
              <a:t>* </a:t>
            </a:r>
            <a:r>
              <a:rPr sz="2200" spc="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Flacons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de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400mg,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200mg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et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80mg </a:t>
            </a:r>
            <a:r>
              <a:rPr sz="220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Dose: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8mg/kg/mois</a:t>
            </a:r>
            <a:r>
              <a:rPr sz="2200" spc="5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en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perfusions </a:t>
            </a:r>
            <a:r>
              <a:rPr sz="220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Surveillance	du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bilan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lipidique</a:t>
            </a:r>
            <a:endParaRPr sz="22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3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2200" b="1" spc="-5" dirty="0">
                <a:latin typeface="Arial"/>
                <a:cs typeface="Arial"/>
              </a:rPr>
              <a:t>2-Anti CD20/Rituximab:</a:t>
            </a:r>
            <a:r>
              <a:rPr sz="2200" b="1" spc="30" dirty="0">
                <a:latin typeface="Arial"/>
                <a:cs typeface="Arial"/>
              </a:rPr>
              <a:t> </a:t>
            </a:r>
            <a:r>
              <a:rPr sz="2200" b="1" dirty="0">
                <a:latin typeface="Arial"/>
                <a:cs typeface="Arial"/>
              </a:rPr>
              <a:t>Mabthéra</a:t>
            </a:r>
            <a:r>
              <a:rPr sz="2200" dirty="0">
                <a:latin typeface="Microsoft Sans Serif"/>
                <a:cs typeface="Microsoft Sans Serif"/>
              </a:rPr>
              <a:t>:</a:t>
            </a:r>
          </a:p>
          <a:p>
            <a:pPr marL="12700">
              <a:lnSpc>
                <a:spcPct val="100000"/>
              </a:lnSpc>
            </a:pPr>
            <a:r>
              <a:rPr sz="2200" spc="-5" dirty="0">
                <a:latin typeface="Microsoft Sans Serif"/>
                <a:cs typeface="Microsoft Sans Serif"/>
              </a:rPr>
              <a:t>Flacons de</a:t>
            </a:r>
            <a:r>
              <a:rPr sz="2200" spc="1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500mg</a:t>
            </a:r>
            <a:endParaRPr sz="22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latin typeface="Microsoft Sans Serif"/>
                <a:cs typeface="Microsoft Sans Serif"/>
              </a:rPr>
              <a:t>Demander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le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dosage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pondéral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des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immunoglobulines</a:t>
            </a:r>
            <a:endParaRPr sz="22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2200" spc="-5" dirty="0">
                <a:latin typeface="Microsoft Sans Serif"/>
                <a:cs typeface="Microsoft Sans Serif"/>
              </a:rPr>
              <a:t>Ne</a:t>
            </a:r>
            <a:r>
              <a:rPr sz="2200" spc="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pas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demander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le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Quantiferon</a:t>
            </a:r>
            <a:endParaRPr sz="22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tabLst>
                <a:tab pos="896619" algn="l"/>
                <a:tab pos="2768600" algn="l"/>
                <a:tab pos="5109845" algn="l"/>
              </a:tabLst>
            </a:pPr>
            <a:r>
              <a:rPr sz="2200" spc="-5" dirty="0">
                <a:latin typeface="Microsoft Sans Serif"/>
                <a:cs typeface="Microsoft Sans Serif"/>
              </a:rPr>
              <a:t>Dose:	J1=1gramme	J15=1gramme</a:t>
            </a:r>
            <a:r>
              <a:rPr sz="2200" spc="8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en	perfusion</a:t>
            </a:r>
            <a:endParaRPr sz="2200" dirty="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187049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7544" y="764704"/>
            <a:ext cx="7856220" cy="507428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spc="-5" dirty="0">
                <a:latin typeface="Arial"/>
                <a:cs typeface="Arial"/>
              </a:rPr>
              <a:t>3-</a:t>
            </a:r>
            <a:r>
              <a:rPr sz="2400" b="1" spc="-1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Anakinra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:Kineret®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Microsoft Sans Serif"/>
                <a:cs typeface="Microsoft Sans Serif"/>
              </a:rPr>
              <a:t>Est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un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antagoniste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du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récepteur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l’IL-1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(IL-1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Ra).</a:t>
            </a:r>
            <a:endParaRPr sz="2400" dirty="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  <a:tab pos="257302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Dose: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100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mg/j	</a:t>
            </a:r>
            <a:r>
              <a:rPr sz="2400" dirty="0">
                <a:latin typeface="Microsoft Sans Serif"/>
                <a:cs typeface="Microsoft Sans Serif"/>
              </a:rPr>
              <a:t>en </a:t>
            </a:r>
            <a:r>
              <a:rPr sz="2400" spc="-5" dirty="0">
                <a:latin typeface="Microsoft Sans Serif"/>
                <a:cs typeface="Microsoft Sans Serif"/>
              </a:rPr>
              <a:t>sous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cutané</a:t>
            </a:r>
            <a:endParaRPr sz="24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55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2400" b="1" spc="-15" dirty="0">
                <a:solidFill>
                  <a:srgbClr val="C00000"/>
                </a:solidFill>
                <a:latin typeface="Arial"/>
                <a:cs typeface="Arial"/>
              </a:rPr>
              <a:t>3)Traitements </a:t>
            </a: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locaux</a:t>
            </a:r>
            <a:r>
              <a:rPr sz="2400" spc="-5" dirty="0">
                <a:latin typeface="Microsoft Sans Serif"/>
                <a:cs typeface="Microsoft Sans Serif"/>
              </a:rPr>
              <a:t>:</a:t>
            </a:r>
            <a:endParaRPr sz="2400" dirty="0">
              <a:latin typeface="Microsoft Sans Serif"/>
              <a:cs typeface="Microsoft Sans Serif"/>
            </a:endParaRPr>
          </a:p>
          <a:p>
            <a:pPr marL="355600" marR="121920" indent="-342900" algn="just">
              <a:lnSpc>
                <a:spcPct val="100000"/>
              </a:lnSpc>
              <a:spcBef>
                <a:spcPts val="575"/>
              </a:spcBef>
              <a:buChar char="•"/>
              <a:tabLst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Infiltrations cortisoniques </a:t>
            </a:r>
            <a:r>
              <a:rPr sz="2400" dirty="0">
                <a:latin typeface="Microsoft Sans Serif"/>
                <a:cs typeface="Microsoft Sans Serif"/>
              </a:rPr>
              <a:t>ou </a:t>
            </a:r>
            <a:r>
              <a:rPr sz="2400" spc="-5" dirty="0">
                <a:latin typeface="Microsoft Sans Serif"/>
                <a:cs typeface="Microsoft Sans Serif"/>
              </a:rPr>
              <a:t>synoviorthèse isotopiques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utilisés</a:t>
            </a:r>
            <a:r>
              <a:rPr sz="2400" spc="-5" dirty="0">
                <a:latin typeface="Microsoft Sans Serif"/>
                <a:cs typeface="Microsoft Sans Serif"/>
              </a:rPr>
              <a:t> pour les articulations résistantes au traitement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général.</a:t>
            </a:r>
            <a:endParaRPr sz="24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55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4)</a:t>
            </a:r>
            <a:r>
              <a:rPr sz="2400" b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Rééducation</a:t>
            </a:r>
            <a:r>
              <a:rPr sz="2400" b="1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fonctionnelle</a:t>
            </a:r>
            <a:endParaRPr sz="2400" dirty="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80"/>
              </a:spcBef>
              <a:buChar char="•"/>
              <a:tabLst>
                <a:tab pos="355600" algn="l"/>
              </a:tabLst>
            </a:pPr>
            <a:r>
              <a:rPr sz="2400" spc="-15" dirty="0">
                <a:latin typeface="Microsoft Sans Serif"/>
                <a:cs typeface="Microsoft Sans Serif"/>
              </a:rPr>
              <a:t>Elle </a:t>
            </a:r>
            <a:r>
              <a:rPr sz="2400" spc="-5" dirty="0">
                <a:latin typeface="Microsoft Sans Serif"/>
                <a:cs typeface="Microsoft Sans Serif"/>
              </a:rPr>
              <a:t>permet de </a:t>
            </a:r>
            <a:r>
              <a:rPr sz="2400" spc="-10" dirty="0">
                <a:latin typeface="Microsoft Sans Serif"/>
                <a:cs typeface="Microsoft Sans Serif"/>
              </a:rPr>
              <a:t>prévenir les </a:t>
            </a:r>
            <a:r>
              <a:rPr sz="2400" spc="-5" dirty="0">
                <a:latin typeface="Microsoft Sans Serif"/>
                <a:cs typeface="Microsoft Sans Serif"/>
              </a:rPr>
              <a:t>déformations, </a:t>
            </a:r>
            <a:r>
              <a:rPr sz="2400" spc="-10" dirty="0">
                <a:latin typeface="Microsoft Sans Serif"/>
                <a:cs typeface="Microsoft Sans Serif"/>
              </a:rPr>
              <a:t>d’entretenir </a:t>
            </a:r>
            <a:r>
              <a:rPr sz="2400" spc="-15" dirty="0">
                <a:latin typeface="Microsoft Sans Serif"/>
                <a:cs typeface="Microsoft Sans Serif"/>
              </a:rPr>
              <a:t>la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trophicité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musculaire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et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la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mobilité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articulaire.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222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4348" y="810815"/>
            <a:ext cx="8177880" cy="47064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432434" indent="-342900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437515" algn="l"/>
                <a:tab pos="438150" algn="l"/>
                <a:tab pos="2524125" algn="l"/>
                <a:tab pos="4335145" algn="l"/>
              </a:tabLst>
            </a:pPr>
            <a:r>
              <a:rPr sz="2000" dirty="0"/>
              <a:t>	</a:t>
            </a:r>
            <a:r>
              <a:rPr sz="2000" spc="-5" dirty="0">
                <a:latin typeface="Microsoft Sans Serif"/>
                <a:cs typeface="Microsoft Sans Serif"/>
              </a:rPr>
              <a:t>Les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attelles</a:t>
            </a:r>
            <a:r>
              <a:rPr sz="2000" spc="5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de</a:t>
            </a:r>
            <a:r>
              <a:rPr sz="2000" spc="3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repos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jouent	</a:t>
            </a:r>
            <a:r>
              <a:rPr sz="2000" spc="-5" dirty="0">
                <a:latin typeface="Microsoft Sans Serif"/>
                <a:cs typeface="Microsoft Sans Serif"/>
              </a:rPr>
              <a:t>un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rôle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pour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l’antalgie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et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la </a:t>
            </a:r>
            <a:r>
              <a:rPr sz="2000" spc="-62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prévention</a:t>
            </a:r>
            <a:r>
              <a:rPr sz="2000" spc="5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des	attitudes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vicieuses.</a:t>
            </a:r>
            <a:endParaRPr sz="2000" dirty="0">
              <a:latin typeface="Microsoft Sans Serif"/>
              <a:cs typeface="Microsoft Sans Serif"/>
            </a:endParaRPr>
          </a:p>
          <a:p>
            <a:pPr marL="355600" marR="1399540" indent="-342900">
              <a:lnSpc>
                <a:spcPct val="100000"/>
              </a:lnSpc>
              <a:spcBef>
                <a:spcPts val="575"/>
              </a:spcBef>
              <a:buFont typeface="Microsoft Sans Serif"/>
              <a:buChar char="•"/>
              <a:tabLst>
                <a:tab pos="437515" algn="l"/>
                <a:tab pos="438150" algn="l"/>
              </a:tabLst>
            </a:pPr>
            <a:r>
              <a:rPr sz="2000" dirty="0"/>
              <a:t>	</a:t>
            </a:r>
            <a:r>
              <a:rPr sz="2000" spc="-10" dirty="0">
                <a:latin typeface="Microsoft Sans Serif"/>
                <a:cs typeface="Microsoft Sans Serif"/>
              </a:rPr>
              <a:t>la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confection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d’orthèses</a:t>
            </a:r>
            <a:r>
              <a:rPr sz="2000" spc="5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plantaires</a:t>
            </a:r>
            <a:r>
              <a:rPr sz="2000" spc="5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et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chaussage </a:t>
            </a:r>
            <a:r>
              <a:rPr sz="2000" spc="-62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spécialisé.</a:t>
            </a:r>
            <a:endParaRPr sz="2000" dirty="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Microsoft Sans Serif"/>
                <a:cs typeface="Microsoft Sans Serif"/>
              </a:rPr>
              <a:t>La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rééducation</a:t>
            </a:r>
            <a:r>
              <a:rPr sz="2000" spc="5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doit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être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douce,</a:t>
            </a:r>
            <a:r>
              <a:rPr sz="2000" spc="5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indolore.</a:t>
            </a:r>
            <a:r>
              <a:rPr sz="2000" spc="6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L’ergothérapie</a:t>
            </a:r>
            <a:endParaRPr sz="2000" dirty="0">
              <a:latin typeface="Microsoft Sans Serif"/>
              <a:cs typeface="Microsoft Sans Serif"/>
            </a:endParaRPr>
          </a:p>
          <a:p>
            <a:pPr marL="355600">
              <a:lnSpc>
                <a:spcPct val="100000"/>
              </a:lnSpc>
            </a:pPr>
            <a:r>
              <a:rPr sz="2000" spc="-5" dirty="0">
                <a:latin typeface="Microsoft Sans Serif"/>
                <a:cs typeface="Microsoft Sans Serif"/>
              </a:rPr>
              <a:t>peut</a:t>
            </a:r>
            <a:r>
              <a:rPr sz="2000" dirty="0">
                <a:latin typeface="Microsoft Sans Serif"/>
                <a:cs typeface="Microsoft Sans Serif"/>
              </a:rPr>
              <a:t> être </a:t>
            </a:r>
            <a:r>
              <a:rPr sz="2000" spc="-10" dirty="0">
                <a:latin typeface="Microsoft Sans Serif"/>
                <a:cs typeface="Microsoft Sans Serif"/>
              </a:rPr>
              <a:t>utilisée</a:t>
            </a:r>
            <a:endParaRPr sz="20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2000" b="1" spc="-15" dirty="0">
                <a:solidFill>
                  <a:srgbClr val="C00000"/>
                </a:solidFill>
                <a:latin typeface="Arial"/>
                <a:cs typeface="Arial"/>
              </a:rPr>
              <a:t>5)Traitement</a:t>
            </a:r>
            <a:r>
              <a:rPr sz="2000" b="1" spc="-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chirurgical:</a:t>
            </a:r>
            <a:endParaRPr sz="20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  <a:tab pos="1064895" algn="l"/>
                <a:tab pos="3251200" algn="l"/>
                <a:tab pos="6846570" algn="l"/>
              </a:tabLst>
            </a:pPr>
            <a:r>
              <a:rPr sz="2000" spc="-5" dirty="0">
                <a:latin typeface="Microsoft Sans Serif"/>
                <a:cs typeface="Microsoft Sans Serif"/>
              </a:rPr>
              <a:t>Des	synovectomies	métacarpophalangiennes	</a:t>
            </a:r>
            <a:r>
              <a:rPr sz="2000" spc="-10" dirty="0">
                <a:latin typeface="Microsoft Sans Serif"/>
                <a:cs typeface="Microsoft Sans Serif"/>
              </a:rPr>
              <a:t>ou </a:t>
            </a:r>
            <a:r>
              <a:rPr sz="2000" spc="-5" dirty="0">
                <a:latin typeface="Microsoft Sans Serif"/>
                <a:cs typeface="Microsoft Sans Serif"/>
              </a:rPr>
              <a:t> interphalangiennes</a:t>
            </a:r>
            <a:r>
              <a:rPr sz="2000" spc="7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proximales</a:t>
            </a:r>
            <a:r>
              <a:rPr sz="2000" spc="7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pour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éviter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les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déformations </a:t>
            </a:r>
            <a:r>
              <a:rPr sz="2000" spc="-62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en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col</a:t>
            </a:r>
            <a:r>
              <a:rPr sz="2000" spc="3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de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cygne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ou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en</a:t>
            </a:r>
            <a:r>
              <a:rPr sz="2000" spc="3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boutonnière.</a:t>
            </a:r>
            <a:endParaRPr sz="2000" dirty="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  <a:tab pos="4236720" algn="l"/>
              </a:tabLst>
            </a:pPr>
            <a:r>
              <a:rPr sz="2000" spc="-5" dirty="0">
                <a:latin typeface="Microsoft Sans Serif"/>
                <a:cs typeface="Microsoft Sans Serif"/>
              </a:rPr>
              <a:t>Arthroplasties</a:t>
            </a:r>
            <a:r>
              <a:rPr sz="2000" spc="3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de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hanche</a:t>
            </a:r>
            <a:r>
              <a:rPr sz="2000" spc="6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et	</a:t>
            </a:r>
            <a:r>
              <a:rPr sz="2000" spc="-5" dirty="0">
                <a:latin typeface="Microsoft Sans Serif"/>
                <a:cs typeface="Microsoft Sans Serif"/>
              </a:rPr>
              <a:t>de</a:t>
            </a:r>
            <a:r>
              <a:rPr sz="2000" spc="-2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genou.</a:t>
            </a:r>
            <a:endParaRPr sz="2000" dirty="0">
              <a:latin typeface="Microsoft Sans Serif"/>
              <a:cs typeface="Microsoft Sans Serif"/>
            </a:endParaRPr>
          </a:p>
          <a:p>
            <a:pPr marL="355600" marR="1095375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  <a:tab pos="6048375" algn="l"/>
              </a:tabLst>
            </a:pPr>
            <a:r>
              <a:rPr sz="2000" spc="-5" dirty="0">
                <a:latin typeface="Microsoft Sans Serif"/>
                <a:cs typeface="Microsoft Sans Serif"/>
              </a:rPr>
              <a:t>La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ch</a:t>
            </a:r>
            <a:r>
              <a:rPr sz="2000" spc="-15" dirty="0">
                <a:latin typeface="Microsoft Sans Serif"/>
                <a:cs typeface="Microsoft Sans Serif"/>
              </a:rPr>
              <a:t>i</a:t>
            </a:r>
            <a:r>
              <a:rPr sz="2000" spc="-5" dirty="0">
                <a:latin typeface="Microsoft Sans Serif"/>
                <a:cs typeface="Microsoft Sans Serif"/>
              </a:rPr>
              <a:t>rur</a:t>
            </a:r>
            <a:r>
              <a:rPr sz="2000" spc="-10" dirty="0">
                <a:latin typeface="Microsoft Sans Serif"/>
                <a:cs typeface="Microsoft Sans Serif"/>
              </a:rPr>
              <a:t>gie</a:t>
            </a:r>
            <a:r>
              <a:rPr sz="2000" spc="4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du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rachis</a:t>
            </a:r>
            <a:r>
              <a:rPr sz="2000" spc="3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cervica</a:t>
            </a:r>
            <a:r>
              <a:rPr sz="2000" spc="-15" dirty="0">
                <a:latin typeface="Microsoft Sans Serif"/>
                <a:cs typeface="Microsoft Sans Serif"/>
              </a:rPr>
              <a:t>l</a:t>
            </a:r>
            <a:r>
              <a:rPr sz="2000" dirty="0">
                <a:latin typeface="Microsoft Sans Serif"/>
                <a:cs typeface="Microsoft Sans Serif"/>
              </a:rPr>
              <a:t>,</a:t>
            </a:r>
            <a:r>
              <a:rPr sz="2000" spc="3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en</a:t>
            </a:r>
            <a:r>
              <a:rPr sz="2000" spc="3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cas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de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5" dirty="0">
                <a:latin typeface="Microsoft Sans Serif"/>
                <a:cs typeface="Microsoft Sans Serif"/>
              </a:rPr>
              <a:t>lu</a:t>
            </a:r>
            <a:r>
              <a:rPr sz="2000" spc="-25" dirty="0">
                <a:latin typeface="Microsoft Sans Serif"/>
                <a:cs typeface="Microsoft Sans Serif"/>
              </a:rPr>
              <a:t>x</a:t>
            </a:r>
            <a:r>
              <a:rPr sz="2000" spc="-5" dirty="0">
                <a:latin typeface="Microsoft Sans Serif"/>
                <a:cs typeface="Microsoft Sans Serif"/>
              </a:rPr>
              <a:t>atio</a:t>
            </a:r>
            <a:r>
              <a:rPr sz="2000" spc="-15" dirty="0">
                <a:latin typeface="Microsoft Sans Serif"/>
                <a:cs typeface="Microsoft Sans Serif"/>
              </a:rPr>
              <a:t>n</a:t>
            </a:r>
            <a:r>
              <a:rPr sz="2000" dirty="0">
                <a:latin typeface="Microsoft Sans Serif"/>
                <a:cs typeface="Microsoft Sans Serif"/>
              </a:rPr>
              <a:t>s  </a:t>
            </a:r>
            <a:r>
              <a:rPr sz="2000" spc="-10" dirty="0">
                <a:latin typeface="Microsoft Sans Serif"/>
                <a:cs typeface="Microsoft Sans Serif"/>
              </a:rPr>
              <a:t>instables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C1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C2</a:t>
            </a:r>
            <a:r>
              <a:rPr sz="2000" spc="45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qu’il</a:t>
            </a:r>
            <a:r>
              <a:rPr sz="2000" spc="4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faut</a:t>
            </a:r>
            <a:r>
              <a:rPr sz="2000" spc="3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stabiliser</a:t>
            </a:r>
            <a:r>
              <a:rPr sz="2000" spc="5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par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arthrodèse.</a:t>
            </a:r>
            <a:endParaRPr sz="2000" dirty="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301704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61769" y="2619248"/>
            <a:ext cx="52235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PHYSIO</a:t>
            </a:r>
            <a:r>
              <a:rPr spc="-295" dirty="0"/>
              <a:t>P</a:t>
            </a:r>
            <a:r>
              <a:rPr spc="-310" dirty="0"/>
              <a:t>A</a:t>
            </a:r>
            <a:r>
              <a:rPr spc="-5" dirty="0"/>
              <a:t>THOLOGIE</a:t>
            </a:r>
          </a:p>
        </p:txBody>
      </p:sp>
    </p:spTree>
    <p:extLst>
      <p:ext uri="{BB962C8B-B14F-4D97-AF65-F5344CB8AC3E}">
        <p14:creationId xmlns:p14="http://schemas.microsoft.com/office/powerpoint/2010/main" val="198558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CON</a:t>
            </a:r>
            <a:r>
              <a:rPr spc="-20" dirty="0"/>
              <a:t>C</a:t>
            </a:r>
            <a:r>
              <a:rPr spc="-5" dirty="0"/>
              <a:t>LUSION</a:t>
            </a:r>
          </a:p>
        </p:txBody>
      </p:sp>
    </p:spTree>
    <p:extLst>
      <p:ext uri="{BB962C8B-B14F-4D97-AF65-F5344CB8AC3E}">
        <p14:creationId xmlns:p14="http://schemas.microsoft.com/office/powerpoint/2010/main" val="385671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0966" y="908720"/>
            <a:ext cx="7938134" cy="2659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  <a:tabLst>
                <a:tab pos="874394" algn="l"/>
                <a:tab pos="1555115" algn="l"/>
                <a:tab pos="2147570" algn="l"/>
                <a:tab pos="4959985" algn="l"/>
                <a:tab pos="66548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La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polyarthrite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10" dirty="0">
                <a:latin typeface="Microsoft Sans Serif"/>
                <a:cs typeface="Microsoft Sans Serif"/>
              </a:rPr>
              <a:t>rhumatoїde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est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une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maladie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rhumatismale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fréquente,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il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est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primordial</a:t>
            </a:r>
            <a:r>
              <a:rPr sz="2400" spc="7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poser	rapidement	</a:t>
            </a:r>
            <a:r>
              <a:rPr sz="2400" spc="-15" dirty="0">
                <a:latin typeface="Microsoft Sans Serif"/>
                <a:cs typeface="Microsoft Sans Serif"/>
              </a:rPr>
              <a:t>le 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diagnostic	afin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commencer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rapidement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le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traitement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le 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Fond	</a:t>
            </a:r>
            <a:r>
              <a:rPr sz="2400" spc="-10" dirty="0">
                <a:latin typeface="Microsoft Sans Serif"/>
                <a:cs typeface="Microsoft Sans Serif"/>
              </a:rPr>
              <a:t>afin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d’</a:t>
            </a:r>
            <a:r>
              <a:rPr sz="2400" spc="-6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éviter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les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déformations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et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les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destructions </a:t>
            </a:r>
            <a:r>
              <a:rPr sz="2400" spc="-5" dirty="0">
                <a:latin typeface="Microsoft Sans Serif"/>
                <a:cs typeface="Microsoft Sans Serif"/>
              </a:rPr>
              <a:t> articulaires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qui	</a:t>
            </a:r>
            <a:r>
              <a:rPr sz="2400" spc="-5" dirty="0">
                <a:latin typeface="Microsoft Sans Serif"/>
                <a:cs typeface="Microsoft Sans Serif"/>
              </a:rPr>
              <a:t>peuvent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entrainer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un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handicap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fonctionnel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majeur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patients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atteints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PR.</a:t>
            </a:r>
          </a:p>
        </p:txBody>
      </p:sp>
    </p:spTree>
    <p:extLst>
      <p:ext uri="{BB962C8B-B14F-4D97-AF65-F5344CB8AC3E}">
        <p14:creationId xmlns:p14="http://schemas.microsoft.com/office/powerpoint/2010/main" val="335763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0130" y="620688"/>
            <a:ext cx="8196326" cy="4992777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385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Microsoft Sans Serif"/>
                <a:cs typeface="Microsoft Sans Serif"/>
              </a:rPr>
              <a:t>Plusieurs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facteurs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interviennent</a:t>
            </a:r>
            <a:r>
              <a:rPr sz="2200" spc="6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dans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le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déclenchement</a:t>
            </a:r>
            <a:r>
              <a:rPr sz="2200" spc="7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de </a:t>
            </a:r>
            <a:r>
              <a:rPr sz="2200" spc="-625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la</a:t>
            </a:r>
            <a:r>
              <a:rPr sz="2200" spc="15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maladie</a:t>
            </a:r>
            <a:r>
              <a:rPr sz="2200" spc="6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tels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que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les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facteurs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environnementaux, </a:t>
            </a:r>
            <a:r>
              <a:rPr sz="220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hormonaux,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génétiques,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psychologiques</a:t>
            </a:r>
            <a:r>
              <a:rPr sz="2200" spc="7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et </a:t>
            </a:r>
            <a:r>
              <a:rPr sz="2200" spc="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immunologiques.</a:t>
            </a:r>
            <a:endParaRPr sz="22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00" dirty="0">
              <a:latin typeface="Microsoft Sans Serif"/>
              <a:cs typeface="Microsoft Sans Serif"/>
            </a:endParaRPr>
          </a:p>
          <a:p>
            <a:pPr marL="355600" marR="532765" indent="-342900">
              <a:lnSpc>
                <a:spcPts val="2590"/>
              </a:lnSpc>
              <a:buFont typeface="Wingdings"/>
              <a:buChar char=""/>
              <a:tabLst>
                <a:tab pos="355600" algn="l"/>
                <a:tab pos="2135505" algn="l"/>
                <a:tab pos="2559050" algn="l"/>
                <a:tab pos="3271520" algn="l"/>
                <a:tab pos="4690110" algn="l"/>
              </a:tabLst>
            </a:pPr>
            <a:r>
              <a:rPr sz="2200" b="1" spc="-5" dirty="0">
                <a:solidFill>
                  <a:srgbClr val="4F81BC"/>
                </a:solidFill>
                <a:latin typeface="Arial"/>
                <a:cs typeface="Arial"/>
              </a:rPr>
              <a:t>Facteurs</a:t>
            </a:r>
            <a:r>
              <a:rPr sz="2200" b="1" spc="45" dirty="0">
                <a:solidFill>
                  <a:srgbClr val="4F81BC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4F81BC"/>
                </a:solidFill>
                <a:latin typeface="Arial"/>
                <a:cs typeface="Arial"/>
              </a:rPr>
              <a:t>environnementaux:	</a:t>
            </a:r>
            <a:r>
              <a:rPr sz="2200" spc="-10" dirty="0">
                <a:latin typeface="Microsoft Sans Serif"/>
                <a:cs typeface="Microsoft Sans Serif"/>
              </a:rPr>
              <a:t>le</a:t>
            </a:r>
            <a:r>
              <a:rPr sz="2200" spc="1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tabac,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maladie </a:t>
            </a:r>
            <a:r>
              <a:rPr sz="2200" spc="-5" dirty="0">
                <a:latin typeface="Microsoft Sans Serif"/>
                <a:cs typeface="Microsoft Sans Serif"/>
              </a:rPr>
              <a:t> parodontale	</a:t>
            </a:r>
            <a:r>
              <a:rPr sz="2200" dirty="0">
                <a:latin typeface="Microsoft Sans Serif"/>
                <a:cs typeface="Microsoft Sans Serif"/>
              </a:rPr>
              <a:t>et	</a:t>
            </a:r>
            <a:r>
              <a:rPr sz="2200" spc="-5" dirty="0">
                <a:latin typeface="Microsoft Sans Serif"/>
                <a:cs typeface="Microsoft Sans Serif"/>
              </a:rPr>
              <a:t>rôle</a:t>
            </a:r>
            <a:r>
              <a:rPr sz="2200" spc="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de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la</a:t>
            </a:r>
            <a:r>
              <a:rPr sz="2200" spc="10" dirty="0">
                <a:latin typeface="Microsoft Sans Serif"/>
                <a:cs typeface="Microsoft Sans Serif"/>
              </a:rPr>
              <a:t> </a:t>
            </a:r>
            <a:r>
              <a:rPr sz="2200" spc="-10" dirty="0" smtClean="0">
                <a:latin typeface="Microsoft Sans Serif"/>
                <a:cs typeface="Microsoft Sans Serif"/>
              </a:rPr>
              <a:t>s</a:t>
            </a:r>
            <a:r>
              <a:rPr lang="fr-FR" sz="2200" spc="-10" dirty="0" smtClean="0">
                <a:latin typeface="Microsoft Sans Serif"/>
                <a:cs typeface="Microsoft Sans Serif"/>
              </a:rPr>
              <a:t>i</a:t>
            </a:r>
            <a:r>
              <a:rPr sz="2200" spc="-10" dirty="0" smtClean="0">
                <a:latin typeface="Microsoft Sans Serif"/>
                <a:cs typeface="Microsoft Sans Serif"/>
              </a:rPr>
              <a:t>lice</a:t>
            </a:r>
            <a:r>
              <a:rPr sz="2200" spc="40" dirty="0" smtClean="0">
                <a:latin typeface="Microsoft Sans Serif"/>
                <a:cs typeface="Microsoft Sans Serif"/>
              </a:rPr>
              <a:t> </a:t>
            </a:r>
            <a:r>
              <a:rPr lang="fr-FR" sz="2200" spc="-5" dirty="0" smtClean="0">
                <a:latin typeface="Microsoft Sans Serif"/>
                <a:cs typeface="Microsoft Sans Serif"/>
              </a:rPr>
              <a:t>(</a:t>
            </a:r>
            <a:r>
              <a:rPr sz="2200" spc="-5" dirty="0" smtClean="0">
                <a:latin typeface="Microsoft Sans Serif"/>
                <a:cs typeface="Microsoft Sans Serif"/>
              </a:rPr>
              <a:t>les</a:t>
            </a:r>
            <a:r>
              <a:rPr sz="2200" spc="20" dirty="0" smtClean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particules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de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silice </a:t>
            </a:r>
            <a:r>
              <a:rPr sz="2200" spc="-62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déclencheraient</a:t>
            </a:r>
            <a:r>
              <a:rPr sz="2200" spc="7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une	</a:t>
            </a:r>
            <a:r>
              <a:rPr sz="2200" spc="-5" dirty="0" err="1">
                <a:latin typeface="Microsoft Sans Serif"/>
                <a:cs typeface="Microsoft Sans Serif"/>
              </a:rPr>
              <a:t>réaction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5" dirty="0" err="1" smtClean="0">
                <a:latin typeface="Microsoft Sans Serif"/>
                <a:cs typeface="Microsoft Sans Serif"/>
              </a:rPr>
              <a:t>immunitaire</a:t>
            </a:r>
            <a:r>
              <a:rPr lang="fr-FR" sz="2200" spc="-5" dirty="0" smtClean="0">
                <a:latin typeface="Microsoft Sans Serif"/>
                <a:cs typeface="Microsoft Sans Serif"/>
              </a:rPr>
              <a:t>)</a:t>
            </a:r>
            <a:r>
              <a:rPr sz="2200" spc="55" dirty="0" smtClean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.</a:t>
            </a: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4F81BC"/>
              </a:buClr>
              <a:buFont typeface="Wingdings"/>
              <a:buChar char=""/>
            </a:pPr>
            <a:endParaRPr sz="2200" dirty="0">
              <a:latin typeface="Microsoft Sans Serif"/>
              <a:cs typeface="Microsoft Sans Serif"/>
            </a:endParaRPr>
          </a:p>
          <a:p>
            <a:pPr marL="355600" marR="227329" indent="-342900">
              <a:lnSpc>
                <a:spcPts val="2590"/>
              </a:lnSpc>
              <a:buFont typeface="Wingdings"/>
              <a:buChar char=""/>
              <a:tabLst>
                <a:tab pos="355600" algn="l"/>
                <a:tab pos="2436495" algn="l"/>
                <a:tab pos="4001135" algn="l"/>
              </a:tabLst>
            </a:pPr>
            <a:r>
              <a:rPr sz="2200" b="1" spc="-5" dirty="0">
                <a:solidFill>
                  <a:srgbClr val="4F81BC"/>
                </a:solidFill>
                <a:latin typeface="Arial"/>
                <a:cs typeface="Arial"/>
              </a:rPr>
              <a:t>Facteurs</a:t>
            </a:r>
            <a:r>
              <a:rPr sz="2200" b="1" spc="5" dirty="0">
                <a:solidFill>
                  <a:srgbClr val="4F81BC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4F81BC"/>
                </a:solidFill>
                <a:latin typeface="Arial"/>
                <a:cs typeface="Arial"/>
              </a:rPr>
              <a:t>hormonaux </a:t>
            </a:r>
            <a:r>
              <a:rPr sz="2200" b="1" dirty="0">
                <a:solidFill>
                  <a:srgbClr val="4F81BC"/>
                </a:solidFill>
                <a:latin typeface="Arial"/>
                <a:cs typeface="Arial"/>
              </a:rPr>
              <a:t>: </a:t>
            </a:r>
            <a:r>
              <a:rPr lang="fr-FR" sz="2200" b="1" dirty="0" smtClean="0">
                <a:solidFill>
                  <a:srgbClr val="4F81BC"/>
                </a:solidFill>
                <a:latin typeface="Arial"/>
                <a:cs typeface="Arial"/>
              </a:rPr>
              <a:t> </a:t>
            </a:r>
            <a:r>
              <a:rPr sz="2200" spc="-10" dirty="0" err="1" smtClean="0">
                <a:latin typeface="Microsoft Sans Serif"/>
                <a:cs typeface="Microsoft Sans Serif"/>
              </a:rPr>
              <a:t>l’incidence</a:t>
            </a:r>
            <a:r>
              <a:rPr sz="2200" spc="70" dirty="0" smtClean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élevée</a:t>
            </a:r>
            <a:r>
              <a:rPr sz="2200" spc="5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de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la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PR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chez </a:t>
            </a:r>
            <a:r>
              <a:rPr sz="2200" spc="-625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la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femme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et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10" dirty="0" smtClean="0">
                <a:latin typeface="Microsoft Sans Serif"/>
                <a:cs typeface="Microsoft Sans Serif"/>
              </a:rPr>
              <a:t>la</a:t>
            </a:r>
            <a:r>
              <a:rPr lang="fr-FR" sz="2200" spc="-10" dirty="0" smtClean="0">
                <a:latin typeface="Microsoft Sans Serif"/>
                <a:cs typeface="Microsoft Sans Serif"/>
              </a:rPr>
              <a:t> r</a:t>
            </a:r>
            <a:r>
              <a:rPr sz="2200" spc="-5" dirty="0" err="1" smtClean="0">
                <a:latin typeface="Microsoft Sans Serif"/>
                <a:cs typeface="Microsoft Sans Serif"/>
              </a:rPr>
              <a:t>émission</a:t>
            </a:r>
            <a:r>
              <a:rPr sz="2200" spc="35" dirty="0" smtClean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au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cours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de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la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grossesse </a:t>
            </a:r>
            <a:r>
              <a:rPr sz="220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suggèrent</a:t>
            </a:r>
            <a:r>
              <a:rPr sz="2200" spc="5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une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implication	</a:t>
            </a:r>
            <a:r>
              <a:rPr sz="2200" spc="-5" dirty="0">
                <a:latin typeface="Microsoft Sans Serif"/>
                <a:cs typeface="Microsoft Sans Serif"/>
              </a:rPr>
              <a:t>hormonale.</a:t>
            </a:r>
            <a:endParaRPr sz="22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4F81BC"/>
              </a:buClr>
              <a:buFont typeface="Wingdings"/>
              <a:buChar char=""/>
            </a:pPr>
            <a:endParaRPr sz="2200" dirty="0">
              <a:latin typeface="Microsoft Sans Serif"/>
              <a:cs typeface="Microsoft Sans Serif"/>
            </a:endParaRPr>
          </a:p>
          <a:p>
            <a:pPr marL="355600" marR="78740" indent="-342900">
              <a:lnSpc>
                <a:spcPts val="2590"/>
              </a:lnSpc>
              <a:buFont typeface="Wingdings"/>
              <a:buChar char=""/>
              <a:tabLst>
                <a:tab pos="355600" algn="l"/>
                <a:tab pos="2032000" algn="l"/>
                <a:tab pos="3589654" algn="l"/>
              </a:tabLst>
            </a:pPr>
            <a:r>
              <a:rPr sz="2200" b="1" spc="-5" dirty="0" err="1">
                <a:solidFill>
                  <a:srgbClr val="4F81BC"/>
                </a:solidFill>
                <a:latin typeface="Arial"/>
                <a:cs typeface="Arial"/>
              </a:rPr>
              <a:t>Facteurs</a:t>
            </a:r>
            <a:r>
              <a:rPr sz="2200" b="1" spc="60" dirty="0">
                <a:solidFill>
                  <a:srgbClr val="4F81BC"/>
                </a:solidFill>
                <a:latin typeface="Arial"/>
                <a:cs typeface="Arial"/>
              </a:rPr>
              <a:t> </a:t>
            </a:r>
            <a:r>
              <a:rPr sz="2200" b="1" spc="-5" dirty="0" err="1" smtClean="0">
                <a:solidFill>
                  <a:srgbClr val="4F81BC"/>
                </a:solidFill>
                <a:latin typeface="Arial"/>
                <a:cs typeface="Arial"/>
              </a:rPr>
              <a:t>génétiques</a:t>
            </a:r>
            <a:r>
              <a:rPr sz="2200" b="1" spc="-5" dirty="0" smtClean="0">
                <a:solidFill>
                  <a:srgbClr val="4F81BC"/>
                </a:solidFill>
                <a:latin typeface="Arial"/>
                <a:cs typeface="Arial"/>
              </a:rPr>
              <a:t>:</a:t>
            </a:r>
            <a:r>
              <a:rPr lang="fr-FR" sz="2200" b="1" spc="-5" dirty="0">
                <a:solidFill>
                  <a:srgbClr val="4F81BC"/>
                </a:solidFill>
                <a:latin typeface="Arial"/>
                <a:cs typeface="Arial"/>
              </a:rPr>
              <a:t> </a:t>
            </a:r>
            <a:r>
              <a:rPr sz="2200" spc="-5" dirty="0" smtClean="0">
                <a:latin typeface="Microsoft Sans Serif"/>
                <a:cs typeface="Microsoft Sans Serif"/>
              </a:rPr>
              <a:t>association</a:t>
            </a:r>
            <a:r>
              <a:rPr sz="2200" spc="30" dirty="0" smtClean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de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la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PR</a:t>
            </a:r>
            <a:r>
              <a:rPr sz="2200" spc="1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avec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le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gène </a:t>
            </a:r>
            <a:r>
              <a:rPr sz="2200" spc="-62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HLA-DRB1	</a:t>
            </a:r>
            <a:r>
              <a:rPr sz="2200" spc="-10" dirty="0">
                <a:latin typeface="Microsoft Sans Serif"/>
                <a:cs typeface="Microsoft Sans Serif"/>
              </a:rPr>
              <a:t>qui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représente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30%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du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risque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génétique</a:t>
            </a:r>
            <a:r>
              <a:rPr sz="2200" spc="5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à </a:t>
            </a:r>
            <a:r>
              <a:rPr sz="220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développer</a:t>
            </a:r>
            <a:r>
              <a:rPr sz="2200" spc="5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une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PR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62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5965" y="836712"/>
            <a:ext cx="8352790" cy="41230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333375" indent="-34290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Facteurs psychiques:</a:t>
            </a:r>
            <a:r>
              <a:rPr sz="2400" b="1" spc="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dirty="0">
                <a:latin typeface="Microsoft Sans Serif"/>
                <a:cs typeface="Microsoft Sans Serif"/>
              </a:rPr>
              <a:t>es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facteurs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déclenchants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sont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le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stress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physique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ou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psychique,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La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maladie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elle-même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ou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une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poussée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peuvent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être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induite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par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un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traumatisme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affectif</a:t>
            </a:r>
            <a:r>
              <a:rPr sz="2400" spc="-5" dirty="0">
                <a:latin typeface="Microsoft Sans Serif"/>
                <a:cs typeface="Microsoft Sans Serif"/>
              </a:rPr>
              <a:t> (un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deuil,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un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divorce)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moins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souvent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par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un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traumatisme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physique.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La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PR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peut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apparaitre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après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un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accouchement</a:t>
            </a:r>
            <a:endParaRPr sz="2400" dirty="0">
              <a:latin typeface="Microsoft Sans Serif"/>
              <a:cs typeface="Microsoft Sans Serif"/>
            </a:endParaRPr>
          </a:p>
          <a:p>
            <a:pPr marL="355600" marR="5080" indent="-342900">
              <a:lnSpc>
                <a:spcPct val="100000"/>
              </a:lnSpc>
              <a:spcBef>
                <a:spcPts val="580"/>
              </a:spcBef>
              <a:buClr>
                <a:srgbClr val="006FC0"/>
              </a:buClr>
              <a:buFont typeface="Wingdings"/>
              <a:buChar char=""/>
              <a:tabLst>
                <a:tab pos="437515" algn="l"/>
                <a:tab pos="438150" algn="l"/>
                <a:tab pos="3489325" algn="l"/>
                <a:tab pos="4501515" algn="l"/>
                <a:tab pos="6301105" algn="l"/>
              </a:tabLst>
            </a:pPr>
            <a:r>
              <a:rPr dirty="0"/>
              <a:t>	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Facteurs</a:t>
            </a:r>
            <a:r>
              <a:rPr sz="2400" b="1" spc="6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immunologiques:	</a:t>
            </a:r>
            <a:r>
              <a:rPr sz="2400" spc="-10" dirty="0">
                <a:latin typeface="Microsoft Sans Serif"/>
                <a:cs typeface="Microsoft Sans Serif"/>
              </a:rPr>
              <a:t>plusieurs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facteurs 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immunologiques</a:t>
            </a:r>
            <a:r>
              <a:rPr sz="2400" spc="7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sont	</a:t>
            </a:r>
            <a:r>
              <a:rPr sz="2400" spc="-15" dirty="0">
                <a:latin typeface="Microsoft Sans Serif"/>
                <a:cs typeface="Microsoft Sans Serif"/>
              </a:rPr>
              <a:t>impliqués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: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l’excès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d’expression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antigènes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HLA</a:t>
            </a:r>
            <a:r>
              <a:rPr sz="2400" spc="-8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classe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II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sur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les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cellules,	</a:t>
            </a:r>
            <a:r>
              <a:rPr sz="2400" spc="-5" dirty="0">
                <a:latin typeface="Microsoft Sans Serif"/>
                <a:cs typeface="Microsoft Sans Serif"/>
              </a:rPr>
              <a:t>une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anomalie 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de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la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clairance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et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de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la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solubilisation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complexes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immuns,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un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dérèglement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du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réseau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idiotypique</a:t>
            </a:r>
            <a:r>
              <a:rPr sz="2400" spc="7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723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5965" y="5654446"/>
            <a:ext cx="8282940" cy="5422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Microsoft Sans Serif"/>
                <a:cs typeface="Microsoft Sans Serif"/>
              </a:rPr>
              <a:t>La</a:t>
            </a:r>
            <a:r>
              <a:rPr sz="1600" spc="10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PR</a:t>
            </a:r>
            <a:r>
              <a:rPr sz="1600" spc="20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entraine</a:t>
            </a:r>
            <a:r>
              <a:rPr sz="1600" spc="35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une</a:t>
            </a:r>
            <a:r>
              <a:rPr sz="1600" spc="20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inflammation</a:t>
            </a:r>
            <a:r>
              <a:rPr sz="1600" spc="20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articulaire</a:t>
            </a:r>
            <a:r>
              <a:rPr sz="1600" spc="20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avec</a:t>
            </a:r>
            <a:r>
              <a:rPr sz="1600" spc="70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prolifération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-10" dirty="0" err="1">
                <a:latin typeface="Microsoft Sans Serif"/>
                <a:cs typeface="Microsoft Sans Serif"/>
              </a:rPr>
              <a:t>cellulaire</a:t>
            </a:r>
            <a:r>
              <a:rPr sz="1600" spc="-5" dirty="0">
                <a:latin typeface="Microsoft Sans Serif"/>
                <a:cs typeface="Microsoft Sans Serif"/>
              </a:rPr>
              <a:t> </a:t>
            </a:r>
            <a:r>
              <a:rPr sz="1600" spc="-5" dirty="0" smtClean="0">
                <a:latin typeface="Microsoft Sans Serif"/>
                <a:cs typeface="Microsoft Sans Serif"/>
              </a:rPr>
              <a:t>du </a:t>
            </a:r>
            <a:r>
              <a:rPr sz="1600" spc="-409" dirty="0" smtClean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tissu</a:t>
            </a:r>
            <a:r>
              <a:rPr sz="1600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synovial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à</a:t>
            </a:r>
            <a:r>
              <a:rPr sz="1600" spc="30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l’origine</a:t>
            </a:r>
            <a:r>
              <a:rPr sz="1600" spc="-15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des</a:t>
            </a:r>
            <a:r>
              <a:rPr sz="1600" spc="40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destructions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des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structures</a:t>
            </a:r>
            <a:r>
              <a:rPr sz="1600" spc="55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articulaires</a:t>
            </a:r>
            <a:r>
              <a:rPr sz="1600" spc="15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et</a:t>
            </a:r>
            <a:r>
              <a:rPr sz="1600" spc="30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périarticulaires</a:t>
            </a:r>
            <a:r>
              <a:rPr sz="1800" spc="-5" dirty="0">
                <a:latin typeface="Microsoft Sans Serif"/>
                <a:cs typeface="Microsoft Sans Serif"/>
              </a:rPr>
              <a:t>.</a:t>
            </a:r>
            <a:endParaRPr sz="1800" dirty="0">
              <a:latin typeface="Microsoft Sans Serif"/>
              <a:cs typeface="Microsoft Sans Serif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9552" y="692696"/>
            <a:ext cx="8064896" cy="455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99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46426" y="2640584"/>
            <a:ext cx="385254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/>
              <a:t>DIAGNOSTIC</a:t>
            </a:r>
            <a:endParaRPr sz="4800"/>
          </a:p>
        </p:txBody>
      </p:sp>
    </p:spTree>
    <p:extLst>
      <p:ext uri="{BB962C8B-B14F-4D97-AF65-F5344CB8AC3E}">
        <p14:creationId xmlns:p14="http://schemas.microsoft.com/office/powerpoint/2010/main" val="154933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46</TotalTime>
  <Words>805</Words>
  <Application>Microsoft Office PowerPoint</Application>
  <PresentationFormat>Affichage à l'écran (4:3)</PresentationFormat>
  <Paragraphs>316</Paragraphs>
  <Slides>51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51</vt:i4>
      </vt:variant>
    </vt:vector>
  </HeadingPairs>
  <TitlesOfParts>
    <vt:vector size="52" baseType="lpstr">
      <vt:lpstr>Austin</vt:lpstr>
      <vt:lpstr>Polyarthrite  Rhumatoïde </vt:lpstr>
      <vt:lpstr>PLAN</vt:lpstr>
      <vt:lpstr>INTRODUCTION</vt:lpstr>
      <vt:lpstr>Présentation PowerPoint</vt:lpstr>
      <vt:lpstr>PHYSIOPATHOLOGIE</vt:lpstr>
      <vt:lpstr>Présentation PowerPoint</vt:lpstr>
      <vt:lpstr>Présentation PowerPoint</vt:lpstr>
      <vt:lpstr>Présentation PowerPoint</vt:lpstr>
      <vt:lpstr>DIAGNOSTIC</vt:lpstr>
      <vt:lpstr>AU STADE DE DEBUT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Critères de classification de la PR ACR/EULAR 2010</vt:lpstr>
      <vt:lpstr>POLYATHRITE RHUMATOIDE  A LA PHASE D’ETAT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EVOLUTION ET PRONOSTIC</vt:lpstr>
      <vt:lpstr>Présentation PowerPoint</vt:lpstr>
      <vt:lpstr>Présentation PowerPoint</vt:lpstr>
      <vt:lpstr>Seuils d’activité de la PR en fonction des différents scores composites</vt:lpstr>
      <vt:lpstr>TRAITEMENT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CONCLUSION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Polyarthrite  Rhumatoïde</dc:title>
  <dc:creator>MAGI TECH</dc:creator>
  <cp:lastModifiedBy>MAGI TECH</cp:lastModifiedBy>
  <cp:revision>7</cp:revision>
  <dcterms:created xsi:type="dcterms:W3CDTF">2021-12-10T17:51:31Z</dcterms:created>
  <dcterms:modified xsi:type="dcterms:W3CDTF">2022-01-09T13:01:18Z</dcterms:modified>
</cp:coreProperties>
</file>