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5" d="100"/>
          <a:sy n="55" d="100"/>
        </p:scale>
        <p:origin x="-372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752BB-4C50-4F9B-B558-598A62165879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52240-D76B-4BB6-BF56-2C3D4D00DF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52240-D76B-4BB6-BF56-2C3D4D00DFFB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93435-782F-450D-8F2E-8F7404F0125F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D31BEE-CBD1-425A-A52D-184BA92203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93435-782F-450D-8F2E-8F7404F0125F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D31BEE-CBD1-425A-A52D-184BA92203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93435-782F-450D-8F2E-8F7404F0125F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D31BEE-CBD1-425A-A52D-184BA92203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93435-782F-450D-8F2E-8F7404F0125F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D31BEE-CBD1-425A-A52D-184BA92203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93435-782F-450D-8F2E-8F7404F0125F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D31BEE-CBD1-425A-A52D-184BA92203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93435-782F-450D-8F2E-8F7404F0125F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D31BEE-CBD1-425A-A52D-184BA92203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93435-782F-450D-8F2E-8F7404F0125F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D31BEE-CBD1-425A-A52D-184BA92203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93435-782F-450D-8F2E-8F7404F0125F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D31BEE-CBD1-425A-A52D-184BA92203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93435-782F-450D-8F2E-8F7404F0125F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D31BEE-CBD1-425A-A52D-184BA92203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93435-782F-450D-8F2E-8F7404F0125F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D31BEE-CBD1-425A-A52D-184BA92203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F93435-782F-450D-8F2E-8F7404F0125F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D31BEE-CBD1-425A-A52D-184BA922037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9F93435-782F-450D-8F2E-8F7404F0125F}" type="datetimeFigureOut">
              <a:rPr lang="fr-FR" smtClean="0"/>
              <a:pPr/>
              <a:t>21/02/2021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FD31BEE-CBD1-425A-A52D-184BA92203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7772400" cy="3429024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POLYARTHRITE RHUMATOIDE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57290" y="1500174"/>
            <a:ext cx="7329510" cy="32181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b="1" dirty="0" smtClean="0"/>
              <a:t>- Synoviorthèses</a:t>
            </a:r>
          </a:p>
          <a:p>
            <a:pPr>
              <a:buNone/>
            </a:pPr>
            <a:r>
              <a:rPr lang="fr-FR" sz="2000" b="1" dirty="0" smtClean="0"/>
              <a:t>- Chirurgie orthopédiques:</a:t>
            </a:r>
          </a:p>
          <a:p>
            <a:pPr>
              <a:buNone/>
            </a:pPr>
            <a:r>
              <a:rPr lang="fr-FR" sz="2000" b="1" dirty="0" smtClean="0"/>
              <a:t>         - prothèses articulaires</a:t>
            </a:r>
          </a:p>
          <a:p>
            <a:pPr>
              <a:buNone/>
            </a:pPr>
            <a:r>
              <a:rPr lang="fr-FR" sz="2000" b="1" dirty="0" smtClean="0"/>
              <a:t>         - corrections de positions</a:t>
            </a:r>
          </a:p>
          <a:p>
            <a:pPr>
              <a:buNone/>
            </a:pPr>
            <a:r>
              <a:rPr lang="fr-FR" sz="2000" b="1" dirty="0" smtClean="0"/>
              <a:t>         - arthrodèses</a:t>
            </a:r>
            <a:endParaRPr lang="fr-FR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Définition :</a:t>
            </a:r>
          </a:p>
          <a:p>
            <a:pPr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-maladie auto-immune</a:t>
            </a:r>
          </a:p>
          <a:p>
            <a:pPr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 rhumatisme articulaire</a:t>
            </a:r>
          </a:p>
          <a:p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Epidémiologie : </a:t>
            </a:r>
          </a:p>
          <a:p>
            <a:pPr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 prévalence 0.5 à 1%</a:t>
            </a:r>
          </a:p>
          <a:p>
            <a:pPr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- 3F = 1H</a:t>
            </a:r>
          </a:p>
          <a:p>
            <a:pPr>
              <a:buNone/>
            </a:pP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- 4</a:t>
            </a:r>
            <a:r>
              <a:rPr lang="fr-FR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et 5</a:t>
            </a:r>
            <a:r>
              <a:rPr lang="fr-FR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décennie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latin typeface="+mj-lt"/>
              </a:rPr>
              <a:t>3. Etiologies :</a:t>
            </a:r>
          </a:p>
          <a:p>
            <a:endParaRPr lang="fr-FR" b="1" dirty="0" smtClean="0">
              <a:latin typeface="+mj-lt"/>
            </a:endParaRPr>
          </a:p>
          <a:p>
            <a:pPr>
              <a:buNone/>
            </a:pPr>
            <a:r>
              <a:rPr lang="fr-FR" b="1" dirty="0" smtClean="0">
                <a:latin typeface="+mj-lt"/>
              </a:rPr>
              <a:t>    - facteurs de l’environnement</a:t>
            </a:r>
          </a:p>
          <a:p>
            <a:pPr>
              <a:buNone/>
            </a:pPr>
            <a:r>
              <a:rPr lang="fr-FR" b="1" dirty="0" smtClean="0">
                <a:latin typeface="+mj-lt"/>
              </a:rPr>
              <a:t>    - facteurs hormonaux</a:t>
            </a:r>
          </a:p>
          <a:p>
            <a:pPr>
              <a:buNone/>
            </a:pPr>
            <a:r>
              <a:rPr lang="fr-FR" b="1" dirty="0" smtClean="0">
                <a:latin typeface="+mj-lt"/>
              </a:rPr>
              <a:t>    - facteurs </a:t>
            </a:r>
            <a:r>
              <a:rPr lang="fr-FR" b="1" dirty="0" err="1" smtClean="0">
                <a:latin typeface="+mj-lt"/>
              </a:rPr>
              <a:t>dysimmunitaires</a:t>
            </a:r>
            <a:endParaRPr lang="fr-FR" b="1" dirty="0" smtClean="0">
              <a:latin typeface="+mj-lt"/>
            </a:endParaRPr>
          </a:p>
          <a:p>
            <a:pPr>
              <a:buNone/>
            </a:pPr>
            <a:r>
              <a:rPr lang="fr-FR" b="1" dirty="0" smtClean="0">
                <a:latin typeface="+mj-lt"/>
              </a:rPr>
              <a:t>    - facteurs génétiques : HLA DR4</a:t>
            </a:r>
            <a:endParaRPr lang="fr-FR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/>
          </a:bodyPr>
          <a:lstStyle/>
          <a:p>
            <a:r>
              <a:rPr lang="fr-FR" b="1" dirty="0" smtClean="0"/>
              <a:t>4. Clinique :</a:t>
            </a:r>
          </a:p>
          <a:p>
            <a:pPr>
              <a:buNone/>
            </a:pPr>
            <a:r>
              <a:rPr lang="fr-FR" b="1" dirty="0" smtClean="0"/>
              <a:t>   4.1  - polyarthrite :DLR </a:t>
            </a:r>
            <a:r>
              <a:rPr lang="fr-FR" b="1" dirty="0" err="1" smtClean="0"/>
              <a:t>inflamm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            bilatérale, symétrique</a:t>
            </a:r>
          </a:p>
          <a:p>
            <a:pPr>
              <a:buNone/>
            </a:pPr>
            <a:r>
              <a:rPr lang="fr-FR" b="1" dirty="0" smtClean="0"/>
              <a:t>            raideur  articulaire</a:t>
            </a:r>
          </a:p>
          <a:p>
            <a:endParaRPr lang="fr-FR" b="1" dirty="0" smtClean="0"/>
          </a:p>
          <a:p>
            <a:pPr>
              <a:buNone/>
            </a:pPr>
            <a:r>
              <a:rPr lang="fr-FR" b="1" dirty="0" smtClean="0"/>
              <a:t>    4.2 - dommages articulaires</a:t>
            </a:r>
          </a:p>
          <a:p>
            <a:pPr>
              <a:buNone/>
            </a:pPr>
            <a:r>
              <a:rPr lang="fr-FR" b="1" dirty="0" smtClean="0"/>
              <a:t>             déviation ulnaire</a:t>
            </a:r>
          </a:p>
          <a:p>
            <a:pPr>
              <a:buNone/>
            </a:pPr>
            <a:r>
              <a:rPr lang="fr-FR" b="1" dirty="0" smtClean="0"/>
              <a:t>             déformation en col de cygne</a:t>
            </a:r>
          </a:p>
          <a:p>
            <a:pPr>
              <a:buNone/>
            </a:pPr>
            <a:r>
              <a:rPr lang="fr-FR" b="1" dirty="0" smtClean="0"/>
              <a:t>             déformation en </a:t>
            </a:r>
            <a:r>
              <a:rPr lang="fr-FR" b="1" dirty="0" err="1" smtClean="0"/>
              <a:t>boutonniere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             déformation en Z</a:t>
            </a:r>
          </a:p>
          <a:p>
            <a:pPr>
              <a:buNone/>
            </a:pPr>
            <a:r>
              <a:rPr lang="fr-FR" b="1" dirty="0" smtClean="0"/>
              <a:t>             </a:t>
            </a:r>
            <a:r>
              <a:rPr lang="fr-FR" b="1" dirty="0" err="1" smtClean="0"/>
              <a:t>subluxation</a:t>
            </a:r>
            <a:r>
              <a:rPr lang="fr-FR" b="1" dirty="0" smtClean="0"/>
              <a:t> de l’apophyse st.   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fr-FR" sz="2000" b="1" dirty="0" smtClean="0"/>
              <a:t>        pied triangulaire</a:t>
            </a:r>
          </a:p>
          <a:p>
            <a:pPr>
              <a:buNone/>
            </a:pPr>
            <a:r>
              <a:rPr lang="fr-FR" sz="2000" b="1" dirty="0" smtClean="0"/>
              <a:t>        myélopathie cervicale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4.3 Manifestations extra-articulaires</a:t>
            </a:r>
          </a:p>
          <a:p>
            <a:pPr>
              <a:buNone/>
            </a:pPr>
            <a:r>
              <a:rPr lang="fr-FR" sz="2000" b="1" dirty="0" smtClean="0"/>
              <a:t>     - </a:t>
            </a:r>
            <a:r>
              <a:rPr lang="fr-FR" sz="2000" b="1" dirty="0" err="1" smtClean="0"/>
              <a:t>Ténosynovites</a:t>
            </a:r>
            <a:endParaRPr lang="fr-FR" sz="2000" b="1" dirty="0" smtClean="0"/>
          </a:p>
          <a:p>
            <a:pPr>
              <a:buNone/>
            </a:pPr>
            <a:r>
              <a:rPr lang="fr-FR" sz="2000" b="1" dirty="0" smtClean="0"/>
              <a:t>     - bursites</a:t>
            </a:r>
          </a:p>
          <a:p>
            <a:pPr>
              <a:buNone/>
            </a:pPr>
            <a:r>
              <a:rPr lang="fr-FR" sz="2000" b="1" dirty="0" smtClean="0"/>
              <a:t>     - nodule </a:t>
            </a:r>
            <a:r>
              <a:rPr lang="fr-FR" sz="2000" b="1" dirty="0" err="1" smtClean="0"/>
              <a:t>rhumatoide</a:t>
            </a:r>
            <a:endParaRPr lang="fr-FR" sz="2000" b="1" dirty="0" smtClean="0"/>
          </a:p>
          <a:p>
            <a:pPr>
              <a:buNone/>
            </a:pPr>
            <a:r>
              <a:rPr lang="fr-FR" sz="2000" b="1" dirty="0" smtClean="0"/>
              <a:t>     - syndrome sec</a:t>
            </a:r>
          </a:p>
          <a:p>
            <a:pPr>
              <a:buNone/>
            </a:pPr>
            <a:r>
              <a:rPr lang="fr-FR" sz="2000" b="1" dirty="0" smtClean="0"/>
              <a:t>     - pleurite, péricardite</a:t>
            </a:r>
          </a:p>
          <a:p>
            <a:pPr>
              <a:buNone/>
            </a:pPr>
            <a:r>
              <a:rPr lang="fr-FR" sz="2000" b="1" dirty="0" smtClean="0"/>
              <a:t>     - alvéolite </a:t>
            </a:r>
            <a:r>
              <a:rPr lang="fr-FR" sz="2000" b="1" dirty="0" err="1" smtClean="0"/>
              <a:t>fibrosante</a:t>
            </a:r>
            <a:endParaRPr lang="fr-FR" sz="2000" b="1" dirty="0" smtClean="0"/>
          </a:p>
          <a:p>
            <a:pPr>
              <a:buNone/>
            </a:pPr>
            <a:r>
              <a:rPr lang="fr-FR" sz="2000" b="1" dirty="0" smtClean="0"/>
              <a:t>     - neuropathie par enclavement</a:t>
            </a:r>
          </a:p>
          <a:p>
            <a:pPr>
              <a:buNone/>
            </a:pPr>
            <a:r>
              <a:rPr lang="fr-FR" sz="2000" b="1" dirty="0" smtClean="0"/>
              <a:t>     - épisclérite  et </a:t>
            </a:r>
            <a:r>
              <a:rPr lang="fr-FR" sz="2000" b="1" dirty="0" err="1" smtClean="0"/>
              <a:t>sclérite</a:t>
            </a:r>
            <a:endParaRPr lang="fr-FR" sz="2000" b="1" dirty="0" smtClean="0"/>
          </a:p>
          <a:p>
            <a:pPr>
              <a:buNone/>
            </a:pPr>
            <a:r>
              <a:rPr lang="fr-FR" sz="2000" b="1" dirty="0" smtClean="0"/>
              <a:t>     - </a:t>
            </a:r>
            <a:r>
              <a:rPr lang="fr-FR" sz="2000" b="1" dirty="0" err="1" smtClean="0"/>
              <a:t>vascularite</a:t>
            </a:r>
            <a:r>
              <a:rPr lang="fr-FR" sz="2000" b="1" dirty="0" smtClean="0"/>
              <a:t> cutanée</a:t>
            </a:r>
          </a:p>
          <a:p>
            <a:pPr>
              <a:buNone/>
            </a:pPr>
            <a:r>
              <a:rPr lang="fr-FR" sz="2000" b="1" dirty="0" smtClean="0"/>
              <a:t>     - </a:t>
            </a:r>
            <a:r>
              <a:rPr lang="fr-FR" sz="2000" b="1" dirty="0" err="1" smtClean="0"/>
              <a:t>mononévrite</a:t>
            </a:r>
            <a:endParaRPr lang="fr-FR" sz="2000" b="1" dirty="0" smtClean="0"/>
          </a:p>
          <a:p>
            <a:pPr>
              <a:buNone/>
            </a:pPr>
            <a:r>
              <a:rPr lang="fr-FR" sz="2000" b="1" dirty="0" smtClean="0"/>
              <a:t>     - syndrome de </a:t>
            </a:r>
            <a:r>
              <a:rPr lang="fr-FR" sz="2000" b="1" dirty="0" err="1" smtClean="0"/>
              <a:t>Felty</a:t>
            </a:r>
            <a:endParaRPr lang="fr-FR" sz="2000" b="1" dirty="0" smtClean="0"/>
          </a:p>
          <a:p>
            <a:pPr>
              <a:buNone/>
            </a:pPr>
            <a:r>
              <a:rPr lang="fr-FR" sz="2000" b="1" dirty="0" smtClean="0"/>
              <a:t>    -  artériosclérose</a:t>
            </a:r>
          </a:p>
          <a:p>
            <a:pPr>
              <a:buNone/>
            </a:pPr>
            <a:r>
              <a:rPr lang="fr-FR" sz="2000" b="1" dirty="0" smtClean="0"/>
              <a:t>    -  ostéoporose</a:t>
            </a:r>
          </a:p>
          <a:p>
            <a:pPr>
              <a:buNone/>
            </a:pPr>
            <a:endParaRPr lang="fr-FR" sz="2000" b="1" dirty="0" smtClean="0"/>
          </a:p>
          <a:p>
            <a:endParaRPr lang="fr-FR" sz="2000" b="1" dirty="0" smtClean="0"/>
          </a:p>
          <a:p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1071546"/>
            <a:ext cx="8183880" cy="4357718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smtClean="0"/>
              <a:t>5. Diagnostic différentiel :</a:t>
            </a:r>
          </a:p>
          <a:p>
            <a:endParaRPr lang="fr-FR" b="1" dirty="0" smtClean="0"/>
          </a:p>
          <a:p>
            <a:pPr>
              <a:buNone/>
            </a:pPr>
            <a:r>
              <a:rPr lang="fr-FR" b="1" dirty="0" smtClean="0"/>
              <a:t>    - connectivites : LES, SGS.,mixte</a:t>
            </a:r>
          </a:p>
          <a:p>
            <a:pPr>
              <a:buNone/>
            </a:pPr>
            <a:r>
              <a:rPr lang="fr-FR" b="1" dirty="0" smtClean="0"/>
              <a:t>    - </a:t>
            </a:r>
            <a:r>
              <a:rPr lang="fr-FR" b="1" dirty="0" err="1" smtClean="0"/>
              <a:t>spondylarthropathies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    - PPR</a:t>
            </a:r>
          </a:p>
          <a:p>
            <a:pPr>
              <a:buNone/>
            </a:pPr>
            <a:r>
              <a:rPr lang="fr-FR" b="1" dirty="0" smtClean="0"/>
              <a:t>    - </a:t>
            </a:r>
            <a:r>
              <a:rPr lang="fr-FR" b="1" dirty="0" err="1" smtClean="0"/>
              <a:t>vascularites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    - arthrites virales</a:t>
            </a:r>
          </a:p>
          <a:p>
            <a:pPr>
              <a:buNone/>
            </a:pPr>
            <a:r>
              <a:rPr lang="fr-FR" b="1" dirty="0" smtClean="0"/>
              <a:t>    - arthrites bactérienne </a:t>
            </a:r>
          </a:p>
          <a:p>
            <a:pPr>
              <a:buNone/>
            </a:pPr>
            <a:r>
              <a:rPr lang="fr-FR" b="1" dirty="0" smtClean="0"/>
              <a:t>    - arthrite </a:t>
            </a:r>
            <a:r>
              <a:rPr lang="fr-FR" b="1" dirty="0" err="1" smtClean="0"/>
              <a:t>microcristalline:CCA-goutte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    - arthrite paranéoplasique  </a:t>
            </a:r>
          </a:p>
          <a:p>
            <a:pPr>
              <a:buNone/>
            </a:pPr>
            <a:r>
              <a:rPr lang="fr-FR" b="1" dirty="0" smtClean="0"/>
              <a:t>     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142984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fr-FR" b="1" dirty="0" smtClean="0"/>
              <a:t>6. BIO-IMMUNOLOGIE: </a:t>
            </a:r>
          </a:p>
          <a:p>
            <a:pPr>
              <a:buNone/>
            </a:pPr>
            <a:r>
              <a:rPr lang="fr-FR" b="1" dirty="0" smtClean="0"/>
              <a:t>     - VS, CRP</a:t>
            </a:r>
          </a:p>
          <a:p>
            <a:pPr>
              <a:buNone/>
            </a:pPr>
            <a:r>
              <a:rPr lang="fr-FR" b="1" dirty="0" smtClean="0"/>
              <a:t>     - NFS, EPS</a:t>
            </a:r>
          </a:p>
          <a:p>
            <a:pPr>
              <a:buNone/>
            </a:pPr>
            <a:r>
              <a:rPr lang="fr-FR" b="1" dirty="0" smtClean="0"/>
              <a:t>     - fer sérique, </a:t>
            </a:r>
            <a:r>
              <a:rPr lang="fr-FR" b="1" dirty="0" err="1" smtClean="0"/>
              <a:t>ferritine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     - </a:t>
            </a:r>
            <a:r>
              <a:rPr lang="fr-FR" b="1" dirty="0" err="1" smtClean="0"/>
              <a:t>Ac</a:t>
            </a:r>
            <a:r>
              <a:rPr lang="fr-FR" b="1" dirty="0" smtClean="0"/>
              <a:t>- CCP : + 70%</a:t>
            </a:r>
          </a:p>
          <a:p>
            <a:pPr>
              <a:buNone/>
            </a:pPr>
            <a:r>
              <a:rPr lang="fr-FR" b="1" dirty="0" smtClean="0"/>
              <a:t>     - FR : + 75%, 5-10 % </a:t>
            </a:r>
            <a:r>
              <a:rPr lang="fr-FR" b="1" dirty="0" err="1" smtClean="0"/>
              <a:t>pop.g</a:t>
            </a:r>
            <a:r>
              <a:rPr lang="fr-FR" b="1" dirty="0" smtClean="0"/>
              <a:t>.</a:t>
            </a:r>
          </a:p>
          <a:p>
            <a:pPr>
              <a:buNone/>
            </a:pPr>
            <a:r>
              <a:rPr lang="fr-FR" b="1" dirty="0" smtClean="0"/>
              <a:t>     - </a:t>
            </a:r>
            <a:r>
              <a:rPr lang="fr-FR" b="1" dirty="0" err="1" smtClean="0"/>
              <a:t>Ac</a:t>
            </a:r>
            <a:r>
              <a:rPr lang="fr-FR" b="1" dirty="0" smtClean="0"/>
              <a:t>-</a:t>
            </a:r>
            <a:r>
              <a:rPr lang="fr-FR" b="1" dirty="0" err="1" smtClean="0"/>
              <a:t>nucl</a:t>
            </a:r>
            <a:r>
              <a:rPr lang="fr-FR" b="1" dirty="0" smtClean="0"/>
              <a:t>. : + 20%</a:t>
            </a:r>
          </a:p>
          <a:p>
            <a:pPr>
              <a:buNone/>
            </a:pPr>
            <a:r>
              <a:rPr lang="fr-FR" b="1" dirty="0" smtClean="0"/>
              <a:t>     - liquide synovial : </a:t>
            </a:r>
            <a:r>
              <a:rPr lang="fr-FR" b="1" dirty="0" err="1" smtClean="0"/>
              <a:t>infl</a:t>
            </a:r>
            <a:r>
              <a:rPr lang="fr-FR" b="1" dirty="0" smtClean="0"/>
              <a:t>.  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/>
              <a:t>7. IMAGERIE :</a:t>
            </a:r>
          </a:p>
          <a:p>
            <a:pPr>
              <a:buNone/>
            </a:pPr>
            <a:r>
              <a:rPr lang="fr-FR" b="1" dirty="0" smtClean="0"/>
              <a:t>  </a:t>
            </a:r>
            <a:r>
              <a:rPr lang="fr-FR" sz="2000" b="1" dirty="0" smtClean="0"/>
              <a:t>7.1 Radiologie:</a:t>
            </a:r>
          </a:p>
          <a:p>
            <a:pPr>
              <a:buNone/>
            </a:pPr>
            <a:r>
              <a:rPr lang="fr-FR" sz="2000" b="1" dirty="0" smtClean="0"/>
              <a:t>      - ostéopathie juxta-articulaire</a:t>
            </a:r>
          </a:p>
          <a:p>
            <a:pPr>
              <a:buNone/>
            </a:pPr>
            <a:r>
              <a:rPr lang="fr-FR" sz="2000" b="1" dirty="0" smtClean="0"/>
              <a:t>      - érosion au niveau de l’insertion de la capsule </a:t>
            </a:r>
          </a:p>
          <a:p>
            <a:pPr>
              <a:buNone/>
            </a:pPr>
            <a:r>
              <a:rPr lang="fr-FR" sz="2000" b="1" dirty="0" smtClean="0"/>
              <a:t>      - pincement articulaire</a:t>
            </a:r>
          </a:p>
          <a:p>
            <a:pPr>
              <a:buNone/>
            </a:pPr>
            <a:r>
              <a:rPr lang="fr-FR" sz="2000" b="1" dirty="0" smtClean="0"/>
              <a:t>      - </a:t>
            </a:r>
            <a:r>
              <a:rPr lang="fr-FR" sz="2000" b="1" dirty="0" err="1" smtClean="0"/>
              <a:t>sub</a:t>
            </a:r>
            <a:r>
              <a:rPr lang="fr-FR" sz="2000" b="1" dirty="0" smtClean="0"/>
              <a:t>-luxations</a:t>
            </a:r>
          </a:p>
          <a:p>
            <a:pPr>
              <a:buNone/>
            </a:pPr>
            <a:r>
              <a:rPr lang="fr-FR" sz="2000" b="1" dirty="0" smtClean="0"/>
              <a:t>      - lésions </a:t>
            </a:r>
            <a:r>
              <a:rPr lang="fr-FR" sz="2000" b="1" dirty="0" err="1" smtClean="0"/>
              <a:t>séquellaires</a:t>
            </a:r>
            <a:r>
              <a:rPr lang="fr-FR" sz="2000" b="1" dirty="0" smtClean="0"/>
              <a:t>: fusion-ostéophytes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7.2 Echographie et IRM :</a:t>
            </a:r>
          </a:p>
          <a:p>
            <a:pPr>
              <a:buNone/>
            </a:pPr>
            <a:r>
              <a:rPr lang="fr-FR" sz="2000" b="1" dirty="0" smtClean="0"/>
              <a:t>      - tuméfactions synoviales</a:t>
            </a:r>
          </a:p>
          <a:p>
            <a:pPr>
              <a:buNone/>
            </a:pPr>
            <a:r>
              <a:rPr lang="fr-FR" sz="2000" b="1" dirty="0" smtClean="0"/>
              <a:t>      - épanchement articulaire</a:t>
            </a:r>
          </a:p>
          <a:p>
            <a:pPr>
              <a:buNone/>
            </a:pPr>
            <a:r>
              <a:rPr lang="fr-FR" sz="2000" b="1" dirty="0" smtClean="0"/>
              <a:t>      - </a:t>
            </a:r>
            <a:r>
              <a:rPr lang="fr-FR" sz="2000" b="1" dirty="0" err="1" smtClean="0"/>
              <a:t>inflam.infra-radiologique</a:t>
            </a:r>
            <a:r>
              <a:rPr lang="fr-FR" sz="2000" b="1" dirty="0" smtClean="0"/>
              <a:t> (mode Doppler)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smtClean="0"/>
              <a:t>8. EVOLUTION :</a:t>
            </a:r>
          </a:p>
          <a:p>
            <a:pPr>
              <a:buNone/>
            </a:pPr>
            <a:r>
              <a:rPr lang="fr-FR" sz="2000" b="1" dirty="0" smtClean="0"/>
              <a:t>   - variable</a:t>
            </a:r>
          </a:p>
          <a:p>
            <a:pPr>
              <a:buNone/>
            </a:pPr>
            <a:r>
              <a:rPr lang="fr-FR" sz="2000" b="1" dirty="0" smtClean="0"/>
              <a:t>   - suivi  clinique régulier (score DAS 28) </a:t>
            </a:r>
          </a:p>
          <a:p>
            <a:endParaRPr lang="fr-FR" b="1" dirty="0" smtClean="0"/>
          </a:p>
          <a:p>
            <a:r>
              <a:rPr lang="fr-FR" b="1" dirty="0" smtClean="0"/>
              <a:t>9. TRAITEMENT :</a:t>
            </a:r>
          </a:p>
          <a:p>
            <a:pPr>
              <a:buNone/>
            </a:pPr>
            <a:r>
              <a:rPr lang="fr-FR" b="1" dirty="0" smtClean="0"/>
              <a:t>   </a:t>
            </a:r>
            <a:r>
              <a:rPr lang="fr-FR" sz="2000" b="1" dirty="0" smtClean="0"/>
              <a:t>-AINS</a:t>
            </a:r>
          </a:p>
          <a:p>
            <a:pPr>
              <a:buNone/>
            </a:pPr>
            <a:r>
              <a:rPr lang="fr-FR" sz="2000" b="1" dirty="0" smtClean="0"/>
              <a:t>    - </a:t>
            </a:r>
            <a:r>
              <a:rPr lang="fr-FR" sz="2000" b="1" dirty="0" err="1" smtClean="0"/>
              <a:t>corticoides</a:t>
            </a:r>
            <a:r>
              <a:rPr lang="fr-FR" sz="2000" b="1" dirty="0" smtClean="0"/>
              <a:t> : &lt; 7.5 mg/J</a:t>
            </a:r>
          </a:p>
          <a:p>
            <a:pPr>
              <a:buNone/>
            </a:pPr>
            <a:r>
              <a:rPr lang="fr-FR" sz="2000" b="1" dirty="0" smtClean="0"/>
              <a:t>                          orale , intra-articulaire</a:t>
            </a:r>
          </a:p>
          <a:p>
            <a:pPr>
              <a:buNone/>
            </a:pPr>
            <a:r>
              <a:rPr lang="fr-FR" sz="2000" b="1" dirty="0" smtClean="0"/>
              <a:t>    - TRT de Fond: </a:t>
            </a:r>
          </a:p>
          <a:p>
            <a:pPr>
              <a:buNone/>
            </a:pPr>
            <a:r>
              <a:rPr lang="fr-FR" sz="2000" b="1" dirty="0" smtClean="0"/>
              <a:t>             - </a:t>
            </a:r>
            <a:r>
              <a:rPr lang="fr-FR" sz="2000" b="1" dirty="0" err="1" smtClean="0"/>
              <a:t>Méthotrexate</a:t>
            </a:r>
            <a:endParaRPr lang="fr-FR" sz="2000" b="1" dirty="0" smtClean="0"/>
          </a:p>
          <a:p>
            <a:pPr>
              <a:buNone/>
            </a:pPr>
            <a:r>
              <a:rPr lang="fr-FR" sz="2000" b="1" dirty="0" smtClean="0"/>
              <a:t>             - </a:t>
            </a:r>
            <a:r>
              <a:rPr lang="fr-FR" sz="2000" b="1" dirty="0" err="1" smtClean="0"/>
              <a:t>Léflunomide</a:t>
            </a:r>
            <a:endParaRPr lang="fr-FR" sz="2000" b="1" dirty="0" smtClean="0"/>
          </a:p>
          <a:p>
            <a:pPr>
              <a:buNone/>
            </a:pPr>
            <a:r>
              <a:rPr lang="fr-FR" sz="2000" b="1" dirty="0" smtClean="0"/>
              <a:t>             - </a:t>
            </a:r>
            <a:r>
              <a:rPr lang="fr-FR" sz="2000" b="1" dirty="0" err="1" smtClean="0"/>
              <a:t>sulfasalazine</a:t>
            </a:r>
            <a:endParaRPr lang="fr-FR" sz="2000" b="1" dirty="0" smtClean="0"/>
          </a:p>
          <a:p>
            <a:pPr>
              <a:buNone/>
            </a:pPr>
            <a:r>
              <a:rPr lang="fr-FR" sz="2000" b="1" dirty="0" smtClean="0"/>
              <a:t>             -</a:t>
            </a:r>
            <a:r>
              <a:rPr lang="fr-FR" sz="2000" b="1" dirty="0" err="1" smtClean="0"/>
              <a:t>Antimalariques</a:t>
            </a:r>
            <a:endParaRPr lang="fr-FR" sz="2000" b="1" dirty="0" smtClean="0"/>
          </a:p>
          <a:p>
            <a:pPr>
              <a:buNone/>
            </a:pPr>
            <a:r>
              <a:rPr lang="fr-FR" sz="2000" b="1" dirty="0" smtClean="0"/>
              <a:t>             - inhibiteurs du TNF alpha</a:t>
            </a:r>
          </a:p>
          <a:p>
            <a:pPr>
              <a:buNone/>
            </a:pPr>
            <a:r>
              <a:rPr lang="fr-FR" sz="2000" b="1" dirty="0" smtClean="0"/>
              <a:t>             - anti IL 6</a:t>
            </a:r>
          </a:p>
          <a:p>
            <a:pPr>
              <a:buNone/>
            </a:pPr>
            <a:r>
              <a:rPr lang="fr-FR" sz="2000" b="1" dirty="0" smtClean="0"/>
              <a:t>             - anti CD20 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149</TotalTime>
  <Words>401</Words>
  <Application>Microsoft Office PowerPoint</Application>
  <PresentationFormat>Affichage à l'écran (4:3)</PresentationFormat>
  <Paragraphs>99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Aspect</vt:lpstr>
      <vt:lpstr>  POLYARTHRITE RHUMATOIDE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 </vt:lpstr>
      <vt:lpstr>Diapositive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RHUMATOLOGIE COURS N.1  POLYARTHRITE RHUMATOIDE</dc:title>
  <dc:creator>SWEET</dc:creator>
  <cp:lastModifiedBy>maison</cp:lastModifiedBy>
  <cp:revision>34</cp:revision>
  <dcterms:created xsi:type="dcterms:W3CDTF">2014-02-23T07:38:28Z</dcterms:created>
  <dcterms:modified xsi:type="dcterms:W3CDTF">2021-02-21T06:56:48Z</dcterms:modified>
</cp:coreProperties>
</file>