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32"/>
  </p:notesMasterIdLst>
  <p:sldIdLst>
    <p:sldId id="256" r:id="rId3"/>
    <p:sldId id="259" r:id="rId4"/>
    <p:sldId id="262" r:id="rId5"/>
    <p:sldId id="27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9" r:id="rId29"/>
    <p:sldId id="288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9D7A-6715-3E4B-BEEA-E5204BCD9F97}" type="datetimeFigureOut">
              <a:rPr lang="fr-FR" smtClean="0"/>
              <a:t>21/11/2016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4F142-58F7-274B-9AEC-E8CD78F090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0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 est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sch.matiquement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. un ou plusieurs antigènes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inconnus qui sont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pr.sent.s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une cellule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pr.sentatrice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antig.ne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C’est la cellule dendritique qui suscite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plus 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int.r.t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 en plus elle joue un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majeur dans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immunit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int.grant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signaux entre les cellules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pr.sentes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la synoviale.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reconnaissance de 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antig.ne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fait essentiellement par 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lymphocytes TCD4 pour les exo-Ag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apr.s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ces derniers aient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int.gr.s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mol.cules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HLA de classe II.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lymphocytes TCD8 sont . l’origine de la reconnaissance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endo-antig.nes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qui explique l’.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traitement ciblant 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TCD4.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activé →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s.cr.tion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cytokines (directement ou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interm.diaire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d’autres cellules comme les macrophages) →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d.s.quilibre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cytokines pro-inflammatoires (TNFα, IL1, IL6)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les cytokines anti-inflammatoires.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activé → activer le lymphocyte B → production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cytokines pro-inflammatoires,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pr.sentation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antig.nes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transformation en plasmocyte avec production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d’immunoglobulines (FR et anti-CCP).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activé → activation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synoviocytes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fibroblastes →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angiogen.se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(cytokines pro-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angiog.niques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facteurs de croissance) + pannus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prolif.ration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importante et non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freinable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synoviocytes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anomalie de l’apoptose).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Synoviocytes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activ.s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lymphocyte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par les cytokines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inflammatoires → enzymes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lib.r.es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m.talloprot.ases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→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d.gradation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cartilage et destruction de l’os sous-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chondral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L’ostéolyse est actuellement mieux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expliqu.e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syst.me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Rank-Rank ligand /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ost.oprot.g.rine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dont l’inhibition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emp.che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l’apparition des .rosions sans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pr.venir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l’inflammation.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F142-58F7-274B-9AEC-E8CD78F090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74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b="1" dirty="0">
                <a:ea typeface="MS PGothic" charset="0"/>
              </a:rPr>
              <a:t>Domaine 1</a:t>
            </a:r>
            <a:r>
              <a:rPr lang="fr-FR" dirty="0">
                <a:ea typeface="MS PGothic" charset="0"/>
              </a:rPr>
              <a:t> : les articulations atteintes veut dire soit douloureuses (tender joint), soit gonflées (or </a:t>
            </a:r>
            <a:r>
              <a:rPr lang="fr-FR" dirty="0" err="1">
                <a:ea typeface="MS PGothic" charset="0"/>
              </a:rPr>
              <a:t>swollen</a:t>
            </a:r>
            <a:r>
              <a:rPr lang="fr-FR" dirty="0">
                <a:ea typeface="MS PGothic" charset="0"/>
              </a:rPr>
              <a:t>); ce critère est moins « restrictif » que le critère d’inclusion (to </a:t>
            </a:r>
            <a:r>
              <a:rPr lang="fr-FR" dirty="0" err="1">
                <a:ea typeface="MS PGothic" charset="0"/>
              </a:rPr>
              <a:t>be</a:t>
            </a:r>
            <a:r>
              <a:rPr lang="fr-FR" dirty="0">
                <a:ea typeface="MS PGothic" charset="0"/>
              </a:rPr>
              <a:t> </a:t>
            </a:r>
            <a:r>
              <a:rPr lang="fr-FR" dirty="0" err="1">
                <a:ea typeface="MS PGothic" charset="0"/>
              </a:rPr>
              <a:t>eligible</a:t>
            </a:r>
            <a:r>
              <a:rPr lang="fr-FR" dirty="0">
                <a:ea typeface="MS PGothic" charset="0"/>
              </a:rPr>
              <a:t>) = synovite</a:t>
            </a:r>
          </a:p>
          <a:p>
            <a:pPr>
              <a:spcBef>
                <a:spcPct val="0"/>
              </a:spcBef>
            </a:pPr>
            <a:r>
              <a:rPr lang="fr-FR" b="1" dirty="0">
                <a:ea typeface="MS PGothic" charset="0"/>
              </a:rPr>
              <a:t>Score</a:t>
            </a:r>
            <a:r>
              <a:rPr lang="fr-FR" dirty="0">
                <a:ea typeface="MS PGothic" charset="0"/>
              </a:rPr>
              <a:t>: pertinence/valeur des item et pondération </a:t>
            </a:r>
          </a:p>
          <a:p>
            <a:pPr>
              <a:spcBef>
                <a:spcPct val="0"/>
              </a:spcBef>
            </a:pPr>
            <a:r>
              <a:rPr lang="en-US" b="1" dirty="0">
                <a:ea typeface="MS PGothic" charset="0"/>
              </a:rPr>
              <a:t>Application du test de </a:t>
            </a:r>
            <a:r>
              <a:rPr lang="fr-FR" b="1" dirty="0">
                <a:ea typeface="MS PGothic" charset="0"/>
              </a:rPr>
              <a:t>corrélation</a:t>
            </a:r>
            <a:r>
              <a:rPr lang="en-US" b="1" dirty="0">
                <a:ea typeface="MS PGothic" charset="0"/>
              </a:rPr>
              <a:t> de </a:t>
            </a:r>
            <a:r>
              <a:rPr lang="en-US" b="1" dirty="0" smtClean="0">
                <a:ea typeface="MS PGothic" charset="0"/>
              </a:rPr>
              <a:t>Spearman</a:t>
            </a:r>
          </a:p>
          <a:p>
            <a:pPr>
              <a:spcBef>
                <a:spcPct val="0"/>
              </a:spcBef>
            </a:pPr>
            <a:r>
              <a:rPr lang="fr-FR" i="1" dirty="0">
                <a:latin typeface="Arial" charset="0"/>
                <a:cs typeface="Arial" charset="0"/>
              </a:rPr>
              <a:t>L’ère de la prédiction </a:t>
            </a:r>
            <a:endParaRPr lang="en-US" b="1" dirty="0">
              <a:ea typeface="MS PGothic" charset="0"/>
            </a:endParaRPr>
          </a:p>
          <a:p>
            <a:pPr>
              <a:spcBef>
                <a:spcPct val="0"/>
              </a:spcBef>
            </a:pPr>
            <a:endParaRPr lang="en-US" dirty="0">
              <a:ea typeface="MS PGothic" charset="0"/>
            </a:endParaRPr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621D57-91BB-7D4E-925A-72243B319AF2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7253871F-3B66-3E4D-8C14-A2DD47FAC852}" type="slidenum">
              <a:rPr lang="fr-FR" sz="1200"/>
              <a:pPr eaLnBrk="1" hangingPunct="1"/>
              <a:t>25</a:t>
            </a:fld>
            <a:endParaRPr lang="fr-F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52FE-DD4F-2543-ADF3-2519896548E8}" type="slidenum">
              <a:rPr lang="zh-CN" altLang="en-GB"/>
              <a:pPr/>
              <a:t>28</a:t>
            </a:fld>
            <a:endParaRPr lang="en-GB" altLang="zh-CN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17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80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4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38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56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74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02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4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19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723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2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21/11/2016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21/11/2016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9A9D079-DDDA-E843-B5E7-3E2176CAB9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21/11/2016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16DE0A7-00D5-7E42-ABD9-F3EFEFAEC7C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72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Polyarthrite rhumatoïde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43800" cy="1066800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/>
              <a:t>DR Imen BENCHARIF</a:t>
            </a:r>
          </a:p>
          <a:p>
            <a:r>
              <a:rPr lang="fr-FR" b="1" i="1" dirty="0" smtClean="0"/>
              <a:t>Faculté de Médecine de Constantine – Université Constantine 3</a:t>
            </a:r>
          </a:p>
          <a:p>
            <a:r>
              <a:rPr lang="fr-FR" b="1" i="1" dirty="0" smtClean="0"/>
              <a:t>Service de Rhumatologie  - CHUC </a:t>
            </a:r>
            <a:r>
              <a:rPr lang="fr-FR" b="1" i="1" dirty="0" err="1" smtClean="0"/>
              <a:t>Benbadis</a:t>
            </a:r>
            <a:endParaRPr lang="fr-FR" b="1" i="1" dirty="0" smtClean="0"/>
          </a:p>
          <a:p>
            <a:endParaRPr lang="fr-FR" dirty="0" smtClean="0"/>
          </a:p>
        </p:txBody>
      </p:sp>
      <p:pic>
        <p:nvPicPr>
          <p:cNvPr id="4" name="Image 3" descr="Logo-faculte-medecine-constant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" y="124239"/>
            <a:ext cx="1439764" cy="1187174"/>
          </a:xfrm>
          <a:prstGeom prst="rect">
            <a:avLst/>
          </a:prstGeom>
        </p:spPr>
      </p:pic>
      <p:pic>
        <p:nvPicPr>
          <p:cNvPr id="5" name="Image 4" descr="logo%20chu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78" y="124239"/>
            <a:ext cx="1274031" cy="11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820" y="1417638"/>
            <a:ext cx="7620000" cy="4800600"/>
          </a:xfrm>
        </p:spPr>
        <p:txBody>
          <a:bodyPr/>
          <a:lstStyle/>
          <a:p>
            <a:r>
              <a:rPr lang="fr-FR" dirty="0" smtClean="0"/>
              <a:t>Avec Doppler puissance</a:t>
            </a:r>
          </a:p>
          <a:p>
            <a:r>
              <a:rPr lang="fr-FR" dirty="0" smtClean="0"/>
              <a:t>Un grand intérêt à ce stade </a:t>
            </a:r>
            <a:endParaRPr lang="fr-FR" dirty="0"/>
          </a:p>
          <a:p>
            <a:r>
              <a:rPr lang="fr-FR" b="1" dirty="0" smtClean="0"/>
              <a:t>Synovite, ténosynovite et érosions infra-radiologiques +++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BESSIKRI_MOHAMMED_20140211124016_000457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74" y="2907197"/>
            <a:ext cx="4596846" cy="3493603"/>
          </a:xfrm>
          <a:prstGeom prst="rect">
            <a:avLst/>
          </a:prstGeom>
        </p:spPr>
      </p:pic>
      <p:pic>
        <p:nvPicPr>
          <p:cNvPr id="5" name="Image 4" descr="BERRAHAL_SOUHEILA_20140111083633_0907170_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259757"/>
            <a:ext cx="4517292" cy="34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Diagnostic précoce</a:t>
            </a:r>
          </a:p>
          <a:p>
            <a:r>
              <a:rPr lang="fr-FR" dirty="0" smtClean="0"/>
              <a:t>Œdème osseux  +++</a:t>
            </a:r>
          </a:p>
          <a:p>
            <a:r>
              <a:rPr lang="fr-FR" dirty="0" smtClean="0"/>
              <a:t>Coût élevé </a:t>
            </a:r>
            <a:endParaRPr lang="fr-FR" dirty="0"/>
          </a:p>
        </p:txBody>
      </p:sp>
      <p:pic>
        <p:nvPicPr>
          <p:cNvPr id="5" name="Image 4" descr="PR_IRM_dl_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39" y="2773017"/>
            <a:ext cx="5295348" cy="37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652" y="1600200"/>
            <a:ext cx="8503478" cy="4800600"/>
          </a:xfrm>
        </p:spPr>
        <p:txBody>
          <a:bodyPr/>
          <a:lstStyle/>
          <a:p>
            <a:r>
              <a:rPr lang="fr-FR" dirty="0" smtClean="0"/>
              <a:t>Syndrome inflammatoire:                                                                                - VS élevée,  CRP augmentée</a:t>
            </a:r>
          </a:p>
          <a:p>
            <a:pPr marL="114300" indent="0">
              <a:buNone/>
            </a:pPr>
            <a:r>
              <a:rPr lang="fr-FR" dirty="0"/>
              <a:t> </a:t>
            </a:r>
            <a:r>
              <a:rPr lang="fr-FR" dirty="0" smtClean="0"/>
              <a:t>  - Anémie inflammatoire </a:t>
            </a:r>
            <a:r>
              <a:rPr lang="fr-FR" dirty="0" err="1" smtClean="0"/>
              <a:t>normochrome</a:t>
            </a:r>
            <a:r>
              <a:rPr lang="fr-FR" dirty="0"/>
              <a:t> </a:t>
            </a:r>
            <a:r>
              <a:rPr lang="fr-FR" dirty="0" err="1" smtClean="0"/>
              <a:t>normocytaire</a:t>
            </a:r>
            <a:r>
              <a:rPr lang="fr-FR" dirty="0" smtClean="0"/>
              <a:t> </a:t>
            </a:r>
            <a:r>
              <a:rPr lang="fr-FR" dirty="0" err="1" smtClean="0"/>
              <a:t>arégénérative</a:t>
            </a:r>
            <a:endParaRPr lang="fr-FR" dirty="0" smtClean="0"/>
          </a:p>
          <a:p>
            <a:pPr marL="114300" indent="0">
              <a:buNone/>
            </a:pPr>
            <a:r>
              <a:rPr lang="fr-FR" dirty="0" smtClean="0"/>
              <a:t>   - Gammaglobulines augmentées</a:t>
            </a:r>
          </a:p>
          <a:p>
            <a:r>
              <a:rPr lang="fr-FR" b="1" dirty="0" smtClean="0"/>
              <a:t>AC ANTI-CCP (ACPA +++)                                                                                      </a:t>
            </a:r>
            <a:r>
              <a:rPr lang="fr-FR" dirty="0" smtClean="0"/>
              <a:t>- AC Anti-Peptide Cycliques </a:t>
            </a:r>
            <a:r>
              <a:rPr lang="fr-FR" dirty="0" err="1" smtClean="0"/>
              <a:t>Citrullines</a:t>
            </a:r>
            <a:r>
              <a:rPr lang="fr-FR" dirty="0" smtClean="0"/>
              <a:t>                                                                - Sensible 70 % et spécifique 95- 100 %    </a:t>
            </a:r>
          </a:p>
          <a:p>
            <a:r>
              <a:rPr lang="fr-FR" b="1" dirty="0" smtClean="0"/>
              <a:t>FR </a:t>
            </a:r>
          </a:p>
          <a:p>
            <a:pPr marL="114300" indent="0">
              <a:buNone/>
            </a:pPr>
            <a:r>
              <a:rPr lang="fr-FR" b="1" dirty="0" smtClean="0"/>
              <a:t>   - </a:t>
            </a:r>
            <a:r>
              <a:rPr lang="fr-FR" dirty="0" smtClean="0"/>
              <a:t>AC dirigés </a:t>
            </a:r>
            <a:r>
              <a:rPr lang="fr-FR" dirty="0"/>
              <a:t>contre des </a:t>
            </a:r>
            <a:r>
              <a:rPr lang="fr-FR" dirty="0" smtClean="0"/>
              <a:t>déterminants antigéniques sur le </a:t>
            </a:r>
            <a:r>
              <a:rPr lang="fr-FR" dirty="0" err="1" smtClean="0"/>
              <a:t>frgt</a:t>
            </a:r>
            <a:r>
              <a:rPr lang="fr-FR" dirty="0" smtClean="0"/>
              <a:t> </a:t>
            </a:r>
            <a:r>
              <a:rPr lang="fr-FR" dirty="0" err="1"/>
              <a:t>Fc</a:t>
            </a:r>
            <a:r>
              <a:rPr lang="fr-FR" dirty="0"/>
              <a:t> des </a:t>
            </a:r>
            <a:r>
              <a:rPr lang="fr-FR" dirty="0" err="1" smtClean="0"/>
              <a:t>IgG</a:t>
            </a:r>
            <a:endParaRPr lang="fr-FR" dirty="0" smtClean="0"/>
          </a:p>
          <a:p>
            <a:pPr marL="114300" indent="0">
              <a:buNone/>
            </a:pPr>
            <a:r>
              <a:rPr lang="fr-FR" dirty="0"/>
              <a:t> </a:t>
            </a:r>
            <a:r>
              <a:rPr lang="fr-FR" dirty="0" smtClean="0"/>
              <a:t>  - </a:t>
            </a:r>
            <a:r>
              <a:rPr lang="fr-FR" b="1" dirty="0" smtClean="0"/>
              <a:t>Non spécifique de la PR</a:t>
            </a:r>
          </a:p>
          <a:p>
            <a:pPr marL="11430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- Négatif au début, positif dans 50% à 6 mois, 80% à 1 an </a:t>
            </a:r>
            <a:r>
              <a:rPr lang="fr-FR" dirty="0" smtClean="0"/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960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FR</a:t>
            </a:r>
          </a:p>
          <a:p>
            <a:pPr marL="114300" indent="0">
              <a:buNone/>
            </a:pPr>
            <a:r>
              <a:rPr lang="fr-FR" u="sng" dirty="0" smtClean="0"/>
              <a:t>Méthodes </a:t>
            </a:r>
            <a:r>
              <a:rPr lang="fr-FR" u="sng" dirty="0"/>
              <a:t>de détection :</a:t>
            </a:r>
          </a:p>
          <a:p>
            <a:pPr>
              <a:buFontTx/>
              <a:buChar char="-"/>
            </a:pPr>
            <a:r>
              <a:rPr lang="fr-FR" b="1" dirty="0" smtClean="0"/>
              <a:t>Test </a:t>
            </a:r>
            <a:r>
              <a:rPr lang="fr-FR" b="1" dirty="0"/>
              <a:t>au latex </a:t>
            </a:r>
            <a:r>
              <a:rPr lang="fr-FR" dirty="0"/>
              <a:t>: </a:t>
            </a:r>
            <a:r>
              <a:rPr lang="fr-FR" dirty="0" err="1"/>
              <a:t>Ig</a:t>
            </a:r>
            <a:r>
              <a:rPr lang="fr-FR" dirty="0"/>
              <a:t> humaines + particules de </a:t>
            </a:r>
            <a:r>
              <a:rPr lang="fr-FR" dirty="0" smtClean="0"/>
              <a:t>latex (polystyrène) + si 1</a:t>
            </a:r>
            <a:r>
              <a:rPr lang="fr-FR" dirty="0"/>
              <a:t>/</a:t>
            </a:r>
            <a:r>
              <a:rPr lang="fr-FR" dirty="0" smtClean="0"/>
              <a:t>80e</a:t>
            </a:r>
            <a:endParaRPr lang="fr-FR" dirty="0"/>
          </a:p>
          <a:p>
            <a:pPr>
              <a:buFontTx/>
              <a:buChar char="-"/>
            </a:pPr>
            <a:r>
              <a:rPr lang="fr-FR" b="1" dirty="0" err="1" smtClean="0"/>
              <a:t>Waaler</a:t>
            </a:r>
            <a:r>
              <a:rPr lang="fr-FR" b="1" dirty="0"/>
              <a:t>-Rose : </a:t>
            </a:r>
            <a:r>
              <a:rPr lang="fr-FR" dirty="0" smtClean="0"/>
              <a:t>sérum </a:t>
            </a:r>
            <a:r>
              <a:rPr lang="fr-FR" dirty="0"/>
              <a:t>+ </a:t>
            </a:r>
            <a:r>
              <a:rPr lang="fr-FR" dirty="0" smtClean="0"/>
              <a:t>GR de mouton</a:t>
            </a:r>
          </a:p>
          <a:p>
            <a:pPr marL="114300" indent="0">
              <a:buNone/>
            </a:pPr>
            <a:r>
              <a:rPr lang="fr-FR" dirty="0" smtClean="0"/>
              <a:t>    + </a:t>
            </a:r>
            <a:r>
              <a:rPr lang="fr-FR" dirty="0"/>
              <a:t>si 1/</a:t>
            </a:r>
            <a:r>
              <a:rPr lang="fr-FR" dirty="0" smtClean="0"/>
              <a:t>64e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Néphélémétrie laser ou ELISA</a:t>
            </a:r>
          </a:p>
          <a:p>
            <a:r>
              <a:rPr lang="fr-FR" b="1" dirty="0" smtClean="0"/>
              <a:t>FAN</a:t>
            </a:r>
          </a:p>
          <a:p>
            <a:pPr marL="114300" indent="0">
              <a:buNone/>
            </a:pPr>
            <a:r>
              <a:rPr lang="fr-FR" dirty="0" smtClean="0"/>
              <a:t> - Positif dans 40% à </a:t>
            </a:r>
            <a:r>
              <a:rPr lang="fr-FR" dirty="0" err="1" smtClean="0"/>
              <a:t>Tx</a:t>
            </a:r>
            <a:r>
              <a:rPr lang="fr-FR" dirty="0" smtClean="0"/>
              <a:t> faible (1/100)</a:t>
            </a:r>
          </a:p>
          <a:p>
            <a:pPr marL="114300" indent="0">
              <a:buNone/>
            </a:pPr>
            <a:r>
              <a:rPr lang="fr-FR" dirty="0" smtClean="0"/>
              <a:t> - </a:t>
            </a:r>
            <a:r>
              <a:rPr lang="fr-FR" dirty="0" err="1" smtClean="0"/>
              <a:t>Ac</a:t>
            </a:r>
            <a:r>
              <a:rPr lang="fr-FR" dirty="0" smtClean="0"/>
              <a:t> anti-DNA natifs tjrs négatifs</a:t>
            </a:r>
          </a:p>
          <a:p>
            <a:pPr marL="114300" indent="0">
              <a:buNone/>
            </a:pPr>
            <a:r>
              <a:rPr lang="fr-FR" dirty="0" smtClean="0"/>
              <a:t> - </a:t>
            </a:r>
            <a:r>
              <a:rPr lang="fr-FR" dirty="0" err="1" smtClean="0"/>
              <a:t>Ac</a:t>
            </a:r>
            <a:r>
              <a:rPr lang="fr-FR" dirty="0" smtClean="0"/>
              <a:t> anti SSB + en cas de SGS associé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3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460"/>
            <a:ext cx="7372659" cy="1143000"/>
          </a:xfrm>
        </p:spPr>
        <p:txBody>
          <a:bodyPr/>
          <a:lstStyle/>
          <a:p>
            <a:r>
              <a:rPr lang="fr-FR" sz="4400" dirty="0" smtClean="0"/>
              <a:t>Ponction articulaire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66196"/>
            <a:ext cx="7564181" cy="3349888"/>
          </a:xfrm>
        </p:spPr>
        <p:txBody>
          <a:bodyPr/>
          <a:lstStyle/>
          <a:p>
            <a:r>
              <a:rPr lang="fr-FR" dirty="0" smtClean="0"/>
              <a:t>Liquide synoviale inflammatoire (&gt;2000 cellules/mm 3), riche en PN et en lymphocytes, pas de cristaux, stérile</a:t>
            </a:r>
          </a:p>
          <a:p>
            <a:endParaRPr lang="fr-FR" dirty="0"/>
          </a:p>
        </p:txBody>
      </p:sp>
      <p:pic>
        <p:nvPicPr>
          <p:cNvPr id="4" name="Image 3" descr="prolo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18" y="2242631"/>
            <a:ext cx="3502699" cy="179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39" y="1981859"/>
            <a:ext cx="1262020" cy="233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199" y="3921140"/>
            <a:ext cx="7311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Biopsie synoviale</a:t>
            </a:r>
            <a:endParaRPr lang="fr-FR" sz="4400" dirty="0"/>
          </a:p>
        </p:txBody>
      </p:sp>
      <p:sp>
        <p:nvSpPr>
          <p:cNvPr id="7" name="ZoneTexte 6"/>
          <p:cNvSpPr txBox="1"/>
          <p:nvPr/>
        </p:nvSpPr>
        <p:spPr>
          <a:xfrm>
            <a:off x="336820" y="4840832"/>
            <a:ext cx="8238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En cas d’une </a:t>
            </a:r>
            <a:r>
              <a:rPr lang="fr-FR" sz="2000" dirty="0" err="1" smtClean="0"/>
              <a:t>monoarthrite</a:t>
            </a:r>
            <a:endParaRPr lang="fr-FR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fr-FR" sz="2000" dirty="0" smtClean="0"/>
              <a:t>Multiplication et hypertrophie des franges synoviales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2000" dirty="0" smtClean="0"/>
              <a:t>Hyperplasie de la couche </a:t>
            </a:r>
            <a:r>
              <a:rPr lang="fr-FR" sz="2000" dirty="0" err="1" smtClean="0"/>
              <a:t>bordante</a:t>
            </a:r>
            <a:r>
              <a:rPr lang="fr-FR" sz="2000" dirty="0" smtClean="0"/>
              <a:t> des </a:t>
            </a:r>
            <a:r>
              <a:rPr lang="fr-FR" sz="2000" dirty="0" err="1" smtClean="0"/>
              <a:t>synoviocytes</a:t>
            </a:r>
            <a:endParaRPr lang="fr-FR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fr-FR" sz="2000" dirty="0" smtClean="0"/>
              <a:t>Néo-</a:t>
            </a:r>
            <a:r>
              <a:rPr lang="fr-FR" sz="2000" dirty="0" err="1" smtClean="0"/>
              <a:t>angiogénèse</a:t>
            </a:r>
            <a:endParaRPr lang="fr-FR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fr-FR" sz="2000" dirty="0" smtClean="0"/>
              <a:t>Infiltration synoviale </a:t>
            </a:r>
            <a:r>
              <a:rPr lang="fr-FR" sz="2000" dirty="0" err="1" smtClean="0"/>
              <a:t>lympho</a:t>
            </a:r>
            <a:r>
              <a:rPr lang="fr-FR" sz="2000" dirty="0" smtClean="0"/>
              <a:t>-plasmocytaire à prédominance </a:t>
            </a:r>
            <a:r>
              <a:rPr lang="fr-FR" sz="2000" dirty="0" err="1" smtClean="0"/>
              <a:t>périvasculaire</a:t>
            </a:r>
            <a:endParaRPr lang="fr-FR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fr-FR" sz="2000" dirty="0" err="1" smtClean="0"/>
              <a:t>QQs</a:t>
            </a:r>
            <a:r>
              <a:rPr lang="fr-FR" sz="2000" dirty="0" smtClean="0"/>
              <a:t> foyers de nécrose </a:t>
            </a:r>
            <a:r>
              <a:rPr lang="fr-FR" sz="2000" dirty="0" err="1" smtClean="0"/>
              <a:t>fibrinoïde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36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545286"/>
              </p:ext>
            </p:extLst>
          </p:nvPr>
        </p:nvGraphicFramePr>
        <p:xfrm>
          <a:off x="2" y="-3"/>
          <a:ext cx="9113598" cy="6595002"/>
        </p:xfrm>
        <a:graphic>
          <a:graphicData uri="http://schemas.openxmlformats.org/drawingml/2006/table">
            <a:tbl>
              <a:tblPr/>
              <a:tblGrid>
                <a:gridCol w="8110383"/>
                <a:gridCol w="1003215"/>
              </a:tblGrid>
              <a:tr h="831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Les nouveaux critères ACR/EULAR </a:t>
                      </a: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2010</a:t>
                      </a:r>
                      <a:r>
                        <a:rPr kumimoji="0" lang="fr-FR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de classification d’une PR définie en cas de Rh périphérique indifférencié débutant </a:t>
                      </a: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et </a:t>
                      </a:r>
                      <a:r>
                        <a:rPr kumimoji="0" lang="fr-F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de décision à instaurer un traitement de fond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3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FR : facteur rhumatoïde ; ACPA : anticorps </a:t>
                      </a:r>
                      <a:r>
                        <a:rPr kumimoji="0" lang="fr-F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antipeptides</a:t>
                      </a: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fr-F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citrullinés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onstantia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7" marB="9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13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I- Atteinte articulaire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1 grosse articulation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0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2–10 grosses articulations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1 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1–3 petites articulations (grosses articulations non comptées)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2 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4–10 petites articulations (grosses articulations non comptées)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3 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5000"/>
                      </a:schemeClr>
                    </a:solidFill>
                  </a:tcPr>
                </a:tc>
              </a:tr>
              <a:tr h="33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&gt;10 articulations (avec au moins 1 petite articulation)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5 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</a:tr>
              <a:tr h="4290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II- Sérologie 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(au moins 1 test positif est suffisant)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MS PGothic" charset="0"/>
                        <a:cs typeface="MS PGothic" charset="0"/>
                      </a:endParaRP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FR-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IgM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 négatif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et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 ACPA négatif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0 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FR faiblement positif (1 à 3×normale) 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ou</a:t>
                      </a: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 ACPA faiblement positifs (1 à 3×normale)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MS PGothic" charset="0"/>
                        <a:cs typeface="MS PGothic" charset="0"/>
                      </a:endParaRP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01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FR fortement positif (&gt; 3×normale)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ou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 ACPA fortement positifs (&gt; 3×normale)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3 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87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III- Durée 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MS PGothic" charset="0"/>
                        <a:cs typeface="MS PGothic" charset="0"/>
                      </a:endParaRP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&lt;6 semaines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7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0 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C84">
                        <a:alpha val="30000"/>
                      </a:srgbClr>
                    </a:solidFill>
                  </a:tcPr>
                </a:tc>
              </a:tr>
              <a:tr h="283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≥6 semaines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1 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484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IV- Syndrome inflammatoire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CRP normale et VS normale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0 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307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CRP anormale ou VS anormale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MS PGothic" charset="0"/>
                          <a:cs typeface="MS PGothic" charset="0"/>
                        </a:rPr>
                        <a:t>1 </a:t>
                      </a:r>
                    </a:p>
                  </a:txBody>
                  <a:tcPr marL="95250" marR="95250" marT="9527" marB="95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24" name="ZoneTexte 4"/>
          <p:cNvSpPr txBox="1">
            <a:spLocks noChangeArrowheads="1"/>
          </p:cNvSpPr>
          <p:nvPr/>
        </p:nvSpPr>
        <p:spPr bwMode="auto">
          <a:xfrm>
            <a:off x="4596620" y="6334703"/>
            <a:ext cx="3024188" cy="338138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Score ≥ 6 (PR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définie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1270" name="Espace réservé du numéro de diapositive 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D4E12A7-3488-7C48-AE0F-ED36915BA375}" type="slidenum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51271" name="ZoneTexte 2"/>
          <p:cNvSpPr txBox="1">
            <a:spLocks noChangeArrowheads="1"/>
          </p:cNvSpPr>
          <p:nvPr/>
        </p:nvSpPr>
        <p:spPr bwMode="auto">
          <a:xfrm>
            <a:off x="1" y="66600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Aletaha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D,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Neogi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et al. 2010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Rheumatoid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arthritis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classification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criteria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: </a:t>
            </a:r>
            <a:r>
              <a:rPr lang="fr-FR" sz="9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an 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ACR/EULAR </a:t>
            </a:r>
            <a:r>
              <a:rPr lang="fr-FR" sz="9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collaborative 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initiative. Ann </a:t>
            </a:r>
            <a:r>
              <a:rPr lang="fr-FR" sz="900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Rheum</a:t>
            </a:r>
            <a:r>
              <a:rPr lang="fr-FR" sz="9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Dis 2010,69,1580-1588</a:t>
            </a:r>
          </a:p>
          <a:p>
            <a:pPr defTabSz="457200" eaLnBrk="1" hangingPunct="1"/>
            <a:endParaRPr lang="fr-FR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967579" y="2780927"/>
            <a:ext cx="507999" cy="494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062064" y="6264458"/>
            <a:ext cx="413514" cy="395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 </a:t>
            </a:r>
            <a:r>
              <a:rPr lang="fr-FR" dirty="0" err="1" smtClean="0"/>
              <a:t>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fr-FR" sz="2400" dirty="0" smtClean="0"/>
              <a:t>Rhumatismales ( connectivites, </a:t>
            </a:r>
            <a:r>
              <a:rPr lang="fr-FR" sz="2400" dirty="0" err="1" smtClean="0"/>
              <a:t>spondyloarthrites</a:t>
            </a:r>
            <a:r>
              <a:rPr lang="fr-FR" sz="2400" dirty="0" smtClean="0"/>
              <a:t>)</a:t>
            </a:r>
          </a:p>
          <a:p>
            <a:pPr>
              <a:lnSpc>
                <a:spcPct val="300000"/>
              </a:lnSpc>
            </a:pPr>
            <a:r>
              <a:rPr lang="fr-FR" sz="2400" dirty="0" smtClean="0"/>
              <a:t>Microcristallines ( goutte, chondrocalcinose)</a:t>
            </a:r>
          </a:p>
          <a:p>
            <a:pPr>
              <a:lnSpc>
                <a:spcPct val="300000"/>
              </a:lnSpc>
            </a:pPr>
            <a:r>
              <a:rPr lang="fr-FR" sz="2400" dirty="0" smtClean="0"/>
              <a:t>Infectieuses ( bactériennes, virales)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65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 à la phase d’état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Déformations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75735"/>
            <a:ext cx="4038600" cy="2019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50" y="1713399"/>
            <a:ext cx="3158950" cy="23692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44" y="1626817"/>
            <a:ext cx="3644260" cy="40238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75978"/>
            <a:ext cx="7620000" cy="2209800"/>
          </a:xfrm>
          <a:prstGeom prst="rect">
            <a:avLst/>
          </a:prstGeom>
        </p:spPr>
      </p:pic>
      <p:pic>
        <p:nvPicPr>
          <p:cNvPr id="10" name="Image 9" descr="figure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74" y="1713399"/>
            <a:ext cx="4310490" cy="2758714"/>
          </a:xfrm>
          <a:prstGeom prst="rect">
            <a:avLst/>
          </a:prstGeom>
        </p:spPr>
      </p:pic>
      <p:pic>
        <p:nvPicPr>
          <p:cNvPr id="11" name="Image 10" descr="020101002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6" y="2154102"/>
            <a:ext cx="3687214" cy="2765411"/>
          </a:xfrm>
          <a:prstGeom prst="rect">
            <a:avLst/>
          </a:prstGeom>
        </p:spPr>
      </p:pic>
      <p:pic>
        <p:nvPicPr>
          <p:cNvPr id="12" name="Image 11" descr="IMG_124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53" y="1938090"/>
            <a:ext cx="2338622" cy="31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 à la phase d’état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700" b="1700"/>
          <a:stretch>
            <a:fillRect/>
          </a:stretch>
        </p:blipFill>
        <p:spPr>
          <a:xfrm>
            <a:off x="1029355" y="1417638"/>
            <a:ext cx="4976062" cy="313491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8" y="2054455"/>
            <a:ext cx="5239391" cy="39940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872" y="1716082"/>
            <a:ext cx="3109352" cy="30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radiographies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7011" r="-7011"/>
          <a:stretch>
            <a:fillRect/>
          </a:stretch>
        </p:blipFill>
        <p:spPr>
          <a:xfrm>
            <a:off x="3957800" y="1300652"/>
            <a:ext cx="4244995" cy="267434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7" y="1563157"/>
            <a:ext cx="2821358" cy="2668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59" y="4231813"/>
            <a:ext cx="3415519" cy="23259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4415" y="5350097"/>
            <a:ext cx="4053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Distance atlas-odontoïde &gt; 4 mm</a:t>
            </a:r>
            <a:endParaRPr lang="fr-FR" sz="2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1479" y="4745296"/>
            <a:ext cx="2505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 smtClean="0"/>
              <a:t>Carpite</a:t>
            </a:r>
            <a:r>
              <a:rPr lang="fr-FR" sz="2200" b="1" dirty="0" smtClean="0"/>
              <a:t> fusionnante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8414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Interaction de nombreux facteurs génétiques et environnementaux !!!</a:t>
            </a:r>
          </a:p>
          <a:p>
            <a:endParaRPr lang="fr-FR" dirty="0" smtClean="0"/>
          </a:p>
          <a:p>
            <a:r>
              <a:rPr lang="fr-FR" b="1" u="sng" dirty="0" smtClean="0"/>
              <a:t>Terrain génétique</a:t>
            </a:r>
            <a:r>
              <a:rPr lang="fr-FR" dirty="0" smtClean="0"/>
              <a:t>:  maladie polygénique</a:t>
            </a:r>
          </a:p>
          <a:p>
            <a:pPr marL="114300" indent="0">
              <a:buNone/>
            </a:pPr>
            <a:r>
              <a:rPr lang="fr-FR" b="1" dirty="0" smtClean="0"/>
              <a:t>                              HLA DR B1,  PTPN22, STAT4</a:t>
            </a:r>
          </a:p>
          <a:p>
            <a:pPr marL="114300" indent="0">
              <a:buNone/>
            </a:pPr>
            <a:r>
              <a:rPr lang="fr-FR" b="1" dirty="0" smtClean="0"/>
              <a:t>      ☛ </a:t>
            </a:r>
            <a:r>
              <a:rPr lang="fr-FR" dirty="0" smtClean="0"/>
              <a:t>pas d’intérêt diagnostique</a:t>
            </a:r>
          </a:p>
          <a:p>
            <a:pPr marL="114300" indent="0">
              <a:buNone/>
            </a:pPr>
            <a:endParaRPr lang="fr-FR" dirty="0" smtClean="0"/>
          </a:p>
          <a:p>
            <a:r>
              <a:rPr lang="fr-FR" dirty="0" smtClean="0"/>
              <a:t>Facteur déclenchant: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pPr marL="11430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</a:t>
            </a:r>
            <a:r>
              <a:rPr lang="fr-FR" b="1" dirty="0" smtClean="0"/>
              <a:t>Tabac</a:t>
            </a:r>
            <a:r>
              <a:rPr lang="fr-FR" dirty="0" smtClean="0"/>
              <a:t> → </a:t>
            </a:r>
            <a:r>
              <a:rPr lang="fr-FR" b="1" dirty="0" err="1" smtClean="0"/>
              <a:t>citrullination</a:t>
            </a:r>
            <a:r>
              <a:rPr lang="fr-FR" b="1" dirty="0" smtClean="0"/>
              <a:t> </a:t>
            </a:r>
          </a:p>
          <a:p>
            <a:pPr marL="11430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gingivite (</a:t>
            </a:r>
            <a:r>
              <a:rPr lang="fr-FR" b="1" dirty="0" err="1" smtClean="0"/>
              <a:t>porphyromonas</a:t>
            </a:r>
            <a:r>
              <a:rPr lang="fr-FR" b="1" dirty="0" smtClean="0"/>
              <a:t> </a:t>
            </a:r>
            <a:r>
              <a:rPr lang="fr-FR" b="1" dirty="0" err="1" smtClean="0"/>
              <a:t>gingivalis</a:t>
            </a:r>
            <a:r>
              <a:rPr lang="fr-FR" b="1" dirty="0" smtClean="0"/>
              <a:t>)</a:t>
            </a:r>
          </a:p>
          <a:p>
            <a:pPr marL="114300" indent="0">
              <a:buNone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04509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extra-articulaires: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201877" cy="42418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SG</a:t>
            </a:r>
            <a:r>
              <a:rPr lang="fr-FR" sz="2800" dirty="0" smtClean="0"/>
              <a:t>: Fièvre, asthénie, amaigrissement</a:t>
            </a:r>
          </a:p>
          <a:p>
            <a:endParaRPr lang="fr-FR" sz="2800" dirty="0" smtClean="0"/>
          </a:p>
          <a:p>
            <a:r>
              <a:rPr lang="fr-FR" sz="2800" b="1" dirty="0" smtClean="0"/>
              <a:t>Nodule </a:t>
            </a:r>
            <a:r>
              <a:rPr lang="fr-FR" sz="2800" b="1" dirty="0" err="1" smtClean="0"/>
              <a:t>rhumatoide</a:t>
            </a:r>
            <a:endParaRPr lang="fr-FR" sz="2800" dirty="0"/>
          </a:p>
          <a:p>
            <a:endParaRPr lang="fr-FR" sz="2800" dirty="0" smtClean="0"/>
          </a:p>
          <a:p>
            <a:r>
              <a:rPr lang="fr-FR" sz="2800" b="1" dirty="0" smtClean="0"/>
              <a:t>Vascularite</a:t>
            </a:r>
          </a:p>
          <a:p>
            <a:endParaRPr lang="fr-FR" sz="2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83" y="2400562"/>
            <a:ext cx="2743109" cy="16050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26" y="1926031"/>
            <a:ext cx="2114266" cy="34063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917" y="4542928"/>
            <a:ext cx="2749132" cy="20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6475" y="1360687"/>
            <a:ext cx="7543800" cy="2593975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4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Times New Roman" charset="0"/>
                <a:cs typeface="Times New Roman" charset="0"/>
              </a:rPr>
              <a:t>Traitements symptomatiques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7391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u="sng"/>
              <a:t>Antalgiques</a:t>
            </a:r>
            <a:r>
              <a:rPr lang="fr-FR"/>
              <a:t>: paracétamol, Paracétamol-dextropropoxyphène, tramadol, Morphiniques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u="sng"/>
              <a:t>AINS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u="sng"/>
              <a:t>Corticoïdes</a:t>
            </a:r>
            <a:r>
              <a:rPr lang="fr-FR"/>
              <a:t> si nécessaire : Faibles doses (posologie moyenne de 7-8 mg/l)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u="sng"/>
              <a:t>Traitements locaux</a:t>
            </a:r>
            <a:r>
              <a:rPr lang="fr-FR"/>
              <a:t>: Infiltration intra-articulaire (produits cortisoniques) , synoviorthèse isotopique…</a:t>
            </a:r>
          </a:p>
        </p:txBody>
      </p:sp>
    </p:spTree>
    <p:extLst>
      <p:ext uri="{BB962C8B-B14F-4D97-AF65-F5344CB8AC3E}">
        <p14:creationId xmlns:p14="http://schemas.microsoft.com/office/powerpoint/2010/main" val="319088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>
                <a:latin typeface="Times New Roman" charset="0"/>
                <a:cs typeface="Times New Roman" charset="0"/>
              </a:rPr>
              <a:t>Objectifs du </a:t>
            </a:r>
            <a:r>
              <a:rPr lang="fr-FR" dirty="0" smtClean="0">
                <a:latin typeface="Times New Roman" charset="0"/>
                <a:cs typeface="Times New Roman" charset="0"/>
              </a:rPr>
              <a:t>traitement de fond</a:t>
            </a:r>
            <a:endParaRPr lang="fr-FR" dirty="0">
              <a:latin typeface="Times New Roman" charset="0"/>
              <a:cs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36718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b="1" dirty="0">
                <a:solidFill>
                  <a:srgbClr val="00AA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	</a:t>
            </a: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☛ Dès </a:t>
            </a: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que le diagnostic de </a:t>
            </a: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PR </a:t>
            </a: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est certain, </a:t>
            </a:r>
            <a:endParaRPr lang="fr-FR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il </a:t>
            </a: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faut débuter le plus tôt possible un traitement de fond </a:t>
            </a: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efficace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fr-FR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fr-FR" b="1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Un o</a:t>
            </a:r>
            <a:r>
              <a:rPr lang="fr-FR" b="1" u="sng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bjectif</a:t>
            </a:r>
            <a:r>
              <a:rPr lang="fr-FR" b="1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clair basé sur </a:t>
            </a:r>
            <a:r>
              <a:rPr lang="fr-FR" b="1" u="sng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des critères objectifs</a:t>
            </a:r>
            <a:r>
              <a:rPr lang="fr-FR" b="1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b="1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-  Rémission (DAS 28 &lt;2,6)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b="1" dirty="0">
                <a:solidFill>
                  <a:srgbClr val="2F2B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-  Ou faible activité de la maladie (DAS 28 &lt;3,2)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b="1" dirty="0">
              <a:solidFill>
                <a:srgbClr val="2F2B2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rgbClr val="00007F"/>
            </a:solidFill>
          </a:ln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Le méthotrexate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810000"/>
          </a:xfrm>
        </p:spPr>
        <p:txBody>
          <a:bodyPr/>
          <a:lstStyle/>
          <a:p>
            <a:pPr eaLnBrk="1" hangingPunct="1">
              <a:buFont typeface="Wingdings" charset="0"/>
              <a:buChar char="²"/>
            </a:pPr>
            <a:r>
              <a:rPr lang="fr-FR" sz="2800" dirty="0">
                <a:latin typeface="Times New Roman" charset="0"/>
                <a:cs typeface="Times New Roman" charset="0"/>
              </a:rPr>
              <a:t>Traitement de fond, immunosuppresseur référence de la PR</a:t>
            </a:r>
          </a:p>
          <a:p>
            <a:pPr eaLnBrk="1" hangingPunct="1">
              <a:buFont typeface="Wingdings" charset="0"/>
              <a:buChar char="²"/>
            </a:pPr>
            <a:r>
              <a:rPr lang="fr-FR" sz="2800" dirty="0">
                <a:latin typeface="Times New Roman" charset="0"/>
                <a:cs typeface="Times New Roman" charset="0"/>
              </a:rPr>
              <a:t>Forme orale : </a:t>
            </a:r>
            <a:r>
              <a:rPr lang="fr-FR" sz="2800" dirty="0" err="1">
                <a:latin typeface="Times New Roman" charset="0"/>
                <a:cs typeface="Times New Roman" charset="0"/>
              </a:rPr>
              <a:t>Novatrex</a:t>
            </a:r>
            <a:r>
              <a:rPr lang="fr-FR" sz="2800" baseline="30000" dirty="0">
                <a:latin typeface="Times New Roman" charset="0"/>
                <a:cs typeface="Times New Roman" charset="0"/>
              </a:rPr>
              <a:t>® </a:t>
            </a:r>
            <a:r>
              <a:rPr lang="fr-FR" sz="2800" dirty="0">
                <a:latin typeface="Times New Roman" charset="0"/>
                <a:cs typeface="Times New Roman" charset="0"/>
              </a:rPr>
              <a:t>comprimés à 2,5mg</a:t>
            </a:r>
          </a:p>
          <a:p>
            <a:pPr eaLnBrk="1" hangingPunct="1">
              <a:buFont typeface="Wingdings" charset="0"/>
              <a:buChar char="²"/>
            </a:pPr>
            <a:r>
              <a:rPr lang="fr-FR" sz="2800" dirty="0">
                <a:latin typeface="Times New Roman" charset="0"/>
                <a:cs typeface="Times New Roman" charset="0"/>
              </a:rPr>
              <a:t>Peut être également donné en I.M. ou en S.C. </a:t>
            </a:r>
          </a:p>
          <a:p>
            <a:pPr eaLnBrk="1" hangingPunct="1">
              <a:buFont typeface="Wingdings" charset="0"/>
              <a:buChar char="²"/>
            </a:pPr>
            <a:r>
              <a:rPr lang="fr-FR" sz="2800" u="sng" dirty="0">
                <a:latin typeface="Times New Roman" charset="0"/>
                <a:cs typeface="Times New Roman" charset="0"/>
              </a:rPr>
              <a:t>Prise hebdomadaire</a:t>
            </a:r>
            <a:r>
              <a:rPr lang="fr-FR" sz="2800" dirty="0">
                <a:latin typeface="Times New Roman" charset="0"/>
                <a:cs typeface="Times New Roman" charset="0"/>
              </a:rPr>
              <a:t> +++ de 7,5mg à 20mg</a:t>
            </a:r>
          </a:p>
          <a:p>
            <a:pPr eaLnBrk="1" hangingPunct="1">
              <a:buFont typeface="Wingdings" charset="0"/>
              <a:buChar char="²"/>
            </a:pPr>
            <a:r>
              <a:rPr lang="fr-FR" sz="2800" dirty="0">
                <a:latin typeface="Times New Roman" charset="0"/>
                <a:cs typeface="Times New Roman" charset="0"/>
              </a:rPr>
              <a:t>Latence </a:t>
            </a:r>
            <a:r>
              <a:rPr lang="fr-FR" sz="2800" dirty="0" smtClean="0">
                <a:latin typeface="Times New Roman" charset="0"/>
                <a:cs typeface="Times New Roman" charset="0"/>
              </a:rPr>
              <a:t>d’activité </a:t>
            </a:r>
            <a:r>
              <a:rPr lang="fr-FR" sz="2800" dirty="0">
                <a:latin typeface="Times New Roman" charset="0"/>
                <a:cs typeface="Times New Roman" charset="0"/>
              </a:rPr>
              <a:t>de 4 à 6 semaines</a:t>
            </a:r>
          </a:p>
        </p:txBody>
      </p:sp>
    </p:spTree>
    <p:extLst>
      <p:ext uri="{BB962C8B-B14F-4D97-AF65-F5344CB8AC3E}">
        <p14:creationId xmlns:p14="http://schemas.microsoft.com/office/powerpoint/2010/main" val="39159388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tx1"/>
                </a:solidFill>
                <a:latin typeface="Times New Roman" charset="0"/>
                <a:cs typeface="Times New Roman" charset="0"/>
              </a:rPr>
              <a:t>Risques du Méthotrexate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379" y="1995816"/>
            <a:ext cx="7955821" cy="4023984"/>
          </a:xfrm>
        </p:spPr>
        <p:txBody>
          <a:bodyPr/>
          <a:lstStyle/>
          <a:p>
            <a:pPr lvl="1" eaLnBrk="1" hangingPunct="1">
              <a:buClr>
                <a:srgbClr val="FFFF00"/>
              </a:buClr>
              <a:buFont typeface="Wingdings" charset="0"/>
              <a:buChar char="²"/>
            </a:pPr>
            <a:r>
              <a:rPr lang="fr-FR" dirty="0">
                <a:latin typeface="Times New Roman" charset="0"/>
                <a:cs typeface="Times New Roman" charset="0"/>
              </a:rPr>
              <a:t>Pneumologique (pneumopathie </a:t>
            </a:r>
            <a:r>
              <a:rPr lang="fr-FR" dirty="0" err="1">
                <a:latin typeface="Times New Roman" charset="0"/>
                <a:cs typeface="Times New Roman" charset="0"/>
              </a:rPr>
              <a:t>immuno</a:t>
            </a:r>
            <a:r>
              <a:rPr lang="fr-FR" dirty="0">
                <a:latin typeface="Times New Roman" charset="0"/>
                <a:cs typeface="Times New Roman" charset="0"/>
              </a:rPr>
              <a:t>-allergique ou de fibrose pulmonaire) </a:t>
            </a:r>
          </a:p>
          <a:p>
            <a:pPr lvl="2" eaLnBrk="1" hangingPunct="1">
              <a:buClr>
                <a:srgbClr val="FFFF00"/>
              </a:buClr>
              <a:buFont typeface="Wingdings" charset="0"/>
              <a:buChar char="è"/>
            </a:pPr>
            <a:r>
              <a:rPr lang="fr-FR" dirty="0">
                <a:latin typeface="Times New Roman" charset="0"/>
                <a:cs typeface="Times New Roman" charset="0"/>
              </a:rPr>
              <a:t>Radio des poumons avant traitement,</a:t>
            </a:r>
          </a:p>
          <a:p>
            <a:pPr lvl="2" eaLnBrk="1" hangingPunct="1">
              <a:buClr>
                <a:srgbClr val="FFFF00"/>
              </a:buClr>
              <a:buFont typeface="Wingdings" charset="0"/>
              <a:buChar char="è"/>
            </a:pPr>
            <a:r>
              <a:rPr lang="fr-FR" dirty="0">
                <a:latin typeface="Times New Roman" charset="0"/>
                <a:cs typeface="Times New Roman" charset="0"/>
              </a:rPr>
              <a:t>À contrôler si toux fébrile ou dyspnée.</a:t>
            </a:r>
          </a:p>
          <a:p>
            <a:pPr lvl="2" eaLnBrk="1" hangingPunct="1">
              <a:buClr>
                <a:srgbClr val="FFFF00"/>
              </a:buClr>
              <a:buFont typeface="Wingdings" charset="0"/>
              <a:buChar char="è"/>
            </a:pPr>
            <a:endParaRPr lang="fr-FR" dirty="0">
              <a:latin typeface="Times New Roman" charset="0"/>
              <a:cs typeface="Times New Roman" charset="0"/>
            </a:endParaRPr>
          </a:p>
          <a:p>
            <a:pPr lvl="1" eaLnBrk="1" hangingPunct="1">
              <a:buClr>
                <a:srgbClr val="FFFF00"/>
              </a:buClr>
              <a:buFont typeface="Wingdings" charset="0"/>
              <a:buChar char="²"/>
            </a:pPr>
            <a:r>
              <a:rPr lang="fr-FR" dirty="0">
                <a:latin typeface="Times New Roman" charset="0"/>
                <a:cs typeface="Times New Roman" charset="0"/>
              </a:rPr>
              <a:t>Hépatique (fibrose)</a:t>
            </a:r>
          </a:p>
          <a:p>
            <a:pPr lvl="2" eaLnBrk="1" hangingPunct="1">
              <a:buClr>
                <a:srgbClr val="FFFF00"/>
              </a:buClr>
              <a:buFont typeface="Wingdings" charset="0"/>
              <a:buChar char="è"/>
            </a:pPr>
            <a:r>
              <a:rPr lang="fr-FR" dirty="0">
                <a:latin typeface="Times New Roman" charset="0"/>
                <a:cs typeface="Times New Roman" charset="0"/>
              </a:rPr>
              <a:t>Bilan hépatique avant traitement, </a:t>
            </a:r>
          </a:p>
          <a:p>
            <a:pPr lvl="2" eaLnBrk="1" hangingPunct="1">
              <a:buClr>
                <a:srgbClr val="FFFF00"/>
              </a:buClr>
              <a:buFont typeface="Wingdings" charset="0"/>
              <a:buChar char="è"/>
            </a:pPr>
            <a:r>
              <a:rPr lang="fr-FR" dirty="0">
                <a:latin typeface="Times New Roman" charset="0"/>
                <a:cs typeface="Times New Roman" charset="0"/>
              </a:rPr>
              <a:t>puis tous les mois (transaminases ++)</a:t>
            </a:r>
          </a:p>
        </p:txBody>
      </p:sp>
    </p:spTree>
    <p:extLst>
      <p:ext uri="{BB962C8B-B14F-4D97-AF65-F5344CB8AC3E}">
        <p14:creationId xmlns:p14="http://schemas.microsoft.com/office/powerpoint/2010/main" val="2272858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520" y="399125"/>
            <a:ext cx="7772400" cy="12192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Risques du Méthotrexate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772400" cy="41767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²"/>
            </a:pPr>
            <a:r>
              <a:rPr lang="fr-FR">
                <a:latin typeface="Times New Roman" charset="0"/>
                <a:cs typeface="Times New Roman" charset="0"/>
              </a:rPr>
              <a:t>Atteinte des lignées sanguines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r>
              <a:rPr lang="fr-FR">
                <a:latin typeface="Times New Roman" charset="0"/>
                <a:cs typeface="Times New Roman" charset="0"/>
              </a:rPr>
              <a:t>N.F.S. plaquettes avant traitement, 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r>
              <a:rPr lang="fr-FR">
                <a:latin typeface="Times New Roman" charset="0"/>
                <a:cs typeface="Times New Roman" charset="0"/>
              </a:rPr>
              <a:t>puis chaque semaine pendant les 3 premiers mois,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r>
              <a:rPr lang="fr-FR">
                <a:latin typeface="Times New Roman" charset="0"/>
                <a:cs typeface="Times New Roman" charset="0"/>
              </a:rPr>
              <a:t>puis tous les mois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endParaRPr lang="fr-FR" sz="28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²"/>
            </a:pPr>
            <a:r>
              <a:rPr lang="fr-FR">
                <a:latin typeface="Times New Roman" charset="0"/>
                <a:cs typeface="Times New Roman" charset="0"/>
              </a:rPr>
              <a:t>Infections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r>
              <a:rPr lang="fr-FR">
                <a:latin typeface="Times New Roman" charset="0"/>
                <a:cs typeface="Times New Roman" charset="0"/>
              </a:rPr>
              <a:t>avant traitement éliminer un foyer infectieux actif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è"/>
            </a:pPr>
            <a:endParaRPr lang="fr-FR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²"/>
            </a:pPr>
            <a:r>
              <a:rPr lang="fr-FR">
                <a:latin typeface="Times New Roman" charset="0"/>
                <a:cs typeface="Times New Roman" charset="0"/>
              </a:rPr>
              <a:t>Risque tératogène</a:t>
            </a:r>
          </a:p>
        </p:txBody>
      </p:sp>
    </p:spTree>
    <p:extLst>
      <p:ext uri="{BB962C8B-B14F-4D97-AF65-F5344CB8AC3E}">
        <p14:creationId xmlns:p14="http://schemas.microsoft.com/office/powerpoint/2010/main" val="4287580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traitements de fond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/>
              <a:t>Leflunomide</a:t>
            </a:r>
            <a:r>
              <a:rPr lang="fr-FR" b="1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Effet </a:t>
            </a:r>
            <a:r>
              <a:rPr lang="fr-FR" dirty="0" err="1" smtClean="0"/>
              <a:t>immunomodulateur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ARAVA* </a:t>
            </a:r>
            <a:r>
              <a:rPr lang="fr-FR" dirty="0" err="1" smtClean="0"/>
              <a:t>cp</a:t>
            </a:r>
            <a:r>
              <a:rPr lang="fr-FR" dirty="0" smtClean="0"/>
              <a:t> 20 mg et 10 mg: 1cp/j</a:t>
            </a:r>
          </a:p>
          <a:p>
            <a:pPr>
              <a:buFontTx/>
              <a:buChar char="-"/>
            </a:pPr>
            <a:r>
              <a:rPr lang="fr-FR" dirty="0" smtClean="0"/>
              <a:t>Effets </a:t>
            </a:r>
            <a:r>
              <a:rPr lang="fr-FR" dirty="0" err="1" smtClean="0"/>
              <a:t>IIaires</a:t>
            </a:r>
            <a:r>
              <a:rPr lang="fr-FR" dirty="0" smtClean="0"/>
              <a:t>: HTA, hépatique, alopécie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b="1" dirty="0" err="1" smtClean="0"/>
              <a:t>Sulfasalazine</a:t>
            </a:r>
            <a:r>
              <a:rPr lang="fr-FR" b="1" dirty="0" smtClean="0"/>
              <a:t>:</a:t>
            </a:r>
          </a:p>
          <a:p>
            <a:pPr>
              <a:buFontTx/>
              <a:buChar char="-"/>
            </a:pPr>
            <a:r>
              <a:rPr lang="fr-FR" dirty="0" err="1" smtClean="0"/>
              <a:t>Salazopyrine</a:t>
            </a:r>
            <a:r>
              <a:rPr lang="fr-FR" dirty="0" smtClean="0"/>
              <a:t>* </a:t>
            </a:r>
            <a:r>
              <a:rPr lang="fr-FR" dirty="0" err="1" smtClean="0"/>
              <a:t>cp</a:t>
            </a:r>
            <a:r>
              <a:rPr lang="fr-FR" dirty="0" smtClean="0"/>
              <a:t> 500 mg: 4gel/j</a:t>
            </a:r>
          </a:p>
          <a:p>
            <a:pPr>
              <a:buFontTx/>
              <a:buChar char="-"/>
            </a:pPr>
            <a:r>
              <a:rPr lang="fr-FR" dirty="0" smtClean="0"/>
              <a:t>Efficacité moyenne/ effets </a:t>
            </a:r>
            <a:r>
              <a:rPr lang="fr-FR" dirty="0" err="1" smtClean="0"/>
              <a:t>IIaires</a:t>
            </a:r>
            <a:r>
              <a:rPr lang="fr-FR" dirty="0" smtClean="0"/>
              <a:t> nombreux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b="1" dirty="0" err="1" smtClean="0"/>
              <a:t>Antipaluéens</a:t>
            </a:r>
            <a:r>
              <a:rPr lang="fr-FR" b="1" dirty="0" smtClean="0"/>
              <a:t> de synthèse:</a:t>
            </a:r>
          </a:p>
          <a:p>
            <a:pPr>
              <a:buFontTx/>
              <a:buChar char="-"/>
            </a:pPr>
            <a:r>
              <a:rPr lang="fr-FR" dirty="0" err="1" smtClean="0"/>
              <a:t>Plaquénil</a:t>
            </a:r>
            <a:r>
              <a:rPr lang="fr-FR" dirty="0" smtClean="0"/>
              <a:t>* </a:t>
            </a:r>
            <a:r>
              <a:rPr lang="fr-FR" dirty="0" err="1" smtClean="0"/>
              <a:t>cp</a:t>
            </a:r>
            <a:r>
              <a:rPr lang="fr-FR" dirty="0" smtClean="0"/>
              <a:t> 200mg: 2 </a:t>
            </a:r>
            <a:r>
              <a:rPr lang="fr-FR" dirty="0" err="1" smtClean="0"/>
              <a:t>cp</a:t>
            </a:r>
            <a:r>
              <a:rPr lang="fr-FR" dirty="0" smtClean="0"/>
              <a:t>/j</a:t>
            </a:r>
          </a:p>
          <a:p>
            <a:pPr>
              <a:buFontTx/>
              <a:buChar char="-"/>
            </a:pPr>
            <a:r>
              <a:rPr lang="fr-FR" dirty="0" smtClean="0"/>
              <a:t>Efficacité mineure/ effets </a:t>
            </a:r>
            <a:r>
              <a:rPr lang="fr-FR" dirty="0" err="1" smtClean="0"/>
              <a:t>Iiaires</a:t>
            </a:r>
            <a:r>
              <a:rPr lang="fr-FR" dirty="0" smtClean="0"/>
              <a:t> mineurs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14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E85CC-3E25-B742-931A-B2D8DF431E6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2293"/>
              </p:ext>
            </p:extLst>
          </p:nvPr>
        </p:nvGraphicFramePr>
        <p:xfrm>
          <a:off x="283895" y="3678546"/>
          <a:ext cx="8031071" cy="257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01"/>
                <a:gridCol w="1409453"/>
                <a:gridCol w="1576912"/>
                <a:gridCol w="1535048"/>
                <a:gridCol w="140245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Anti Cytokine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Anti lymphocyte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Action extra-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cellulaire</a:t>
                      </a:r>
                      <a:endParaRPr lang="en-US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Action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membranaire</a:t>
                      </a:r>
                      <a:endParaRPr lang="en-US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TNFα 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IL1 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IL6 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Lymph B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Lymph T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Infliximab</a:t>
                      </a: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Etanercept</a:t>
                      </a:r>
                      <a:endParaRPr lang="fr-FR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Adalimumab</a:t>
                      </a:r>
                      <a:endParaRPr lang="fr-FR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Golimumab</a:t>
                      </a: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Certolizumab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Anakinra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Tocilizumab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Rituximab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Abatacept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55776" y="525127"/>
            <a:ext cx="3585840" cy="203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5220072" y="2543944"/>
            <a:ext cx="1368152" cy="1008112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843808" y="2382402"/>
            <a:ext cx="144016" cy="1296144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8325" y="38100"/>
            <a:ext cx="7620000" cy="1143000"/>
          </a:xfrm>
        </p:spPr>
        <p:txBody>
          <a:bodyPr/>
          <a:lstStyle/>
          <a:p>
            <a:r>
              <a:rPr lang="fr-FR" dirty="0" smtClean="0"/>
              <a:t>Biothérapies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8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Réeducation</a:t>
            </a:r>
            <a:r>
              <a:rPr lang="fr-FR" dirty="0" smtClean="0"/>
              <a:t> fonctionnelle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ETP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Orthèses de repos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Ergothérapie</a:t>
            </a:r>
          </a:p>
          <a:p>
            <a:pPr>
              <a:lnSpc>
                <a:spcPct val="200000"/>
              </a:lnSpc>
            </a:pPr>
            <a:r>
              <a:rPr lang="fr-FR" dirty="0" err="1" smtClean="0"/>
              <a:t>Réeducation</a:t>
            </a:r>
            <a:r>
              <a:rPr lang="fr-FR" dirty="0" smtClean="0"/>
              <a:t> fonctionnelle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88" y="1600200"/>
            <a:ext cx="4318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l="2361" r="2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1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1165" b="-31165"/>
          <a:stretch>
            <a:fillRect/>
          </a:stretch>
        </p:blipFill>
        <p:spPr>
          <a:xfrm>
            <a:off x="722344" y="445012"/>
            <a:ext cx="6617974" cy="416932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4" y="4117356"/>
            <a:ext cx="6617974" cy="2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8" y="20638"/>
            <a:ext cx="7366001" cy="11430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Clinique:   </a:t>
            </a:r>
            <a:r>
              <a:rPr lang="fr-FR" sz="3600" dirty="0" smtClean="0"/>
              <a:t>♀ 40 -50 ans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307123"/>
            <a:ext cx="7963877" cy="48006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2F2B20"/>
                </a:solidFill>
                <a:latin typeface=""/>
              </a:rPr>
              <a:t>POLYARTHRITE FIXE BILATERALE ET SYMETRIQUE</a:t>
            </a:r>
          </a:p>
          <a:p>
            <a:endParaRPr lang="fr-FR" b="1" dirty="0" smtClean="0">
              <a:solidFill>
                <a:srgbClr val="2F2B20"/>
              </a:solidFill>
              <a:latin typeface="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Douleurs inflammatoires </a:t>
            </a:r>
            <a:endParaRPr lang="fr-FR" dirty="0">
              <a:solidFill>
                <a:srgbClr val="2F2B20"/>
              </a:solidFill>
              <a:latin typeface="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Raideur matinale +++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Impotence fonctionnelle</a:t>
            </a:r>
          </a:p>
          <a:p>
            <a:pPr marL="114300" indent="0">
              <a:buNone/>
            </a:pPr>
            <a:endParaRPr lang="fr-FR" dirty="0" smtClean="0">
              <a:solidFill>
                <a:srgbClr val="2F2B20"/>
              </a:solidFill>
              <a:latin typeface="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Poignets, 2ème et 3</a:t>
            </a:r>
            <a:r>
              <a:rPr lang="fr-FR" baseline="30000" dirty="0" smtClean="0">
                <a:solidFill>
                  <a:srgbClr val="2F2B20"/>
                </a:solidFill>
                <a:latin typeface=""/>
              </a:rPr>
              <a:t>ème</a:t>
            </a:r>
            <a:r>
              <a:rPr lang="fr-FR" dirty="0" smtClean="0">
                <a:solidFill>
                  <a:srgbClr val="2F2B20"/>
                </a:solidFill>
                <a:latin typeface=""/>
              </a:rPr>
              <a:t>, MCP, IPP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Avant-pieds, genoux, coudes, épaules, temporo-mandibulaires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2F2B20"/>
                </a:solidFill>
                <a:latin typeface=""/>
              </a:rPr>
              <a:t>Rachis cervical, , Hanches: rare au début</a:t>
            </a:r>
          </a:p>
          <a:p>
            <a:endParaRPr lang="fr-FR" dirty="0" smtClean="0">
              <a:solidFill>
                <a:srgbClr val="2F2B20"/>
              </a:solidFill>
              <a:latin typeface=""/>
            </a:endParaRPr>
          </a:p>
          <a:p>
            <a:pPr marL="114300" indent="0">
              <a:buNone/>
            </a:pPr>
            <a:endParaRPr lang="fr-FR" dirty="0" smtClean="0">
              <a:solidFill>
                <a:srgbClr val="2F2B2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901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clinique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479" y="1600200"/>
            <a:ext cx="4001136" cy="1867452"/>
          </a:xfrm>
        </p:spPr>
        <p:txBody>
          <a:bodyPr/>
          <a:lstStyle/>
          <a:p>
            <a:r>
              <a:rPr lang="fr-FR" dirty="0" smtClean="0"/>
              <a:t>Aspect FUSIFORME des doigts</a:t>
            </a:r>
          </a:p>
          <a:p>
            <a:r>
              <a:rPr lang="fr-FR" dirty="0" smtClean="0"/>
              <a:t>Empâtement des poignets</a:t>
            </a:r>
            <a:endParaRPr lang="fr-FR" dirty="0"/>
          </a:p>
          <a:p>
            <a:r>
              <a:rPr lang="fr-FR" dirty="0" smtClean="0"/>
              <a:t>Ténosynovite </a:t>
            </a:r>
            <a:r>
              <a:rPr lang="fr-FR" dirty="0" err="1" smtClean="0"/>
              <a:t>crépitante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06" y="1417638"/>
            <a:ext cx="3606734" cy="2475146"/>
          </a:xfrm>
          <a:prstGeom prst="rect">
            <a:avLst/>
          </a:prstGeom>
        </p:spPr>
      </p:pic>
      <p:pic>
        <p:nvPicPr>
          <p:cNvPr id="5" name="Image 4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9" y="203614"/>
            <a:ext cx="2857500" cy="2143125"/>
          </a:xfrm>
          <a:prstGeom prst="rect">
            <a:avLst/>
          </a:prstGeom>
        </p:spPr>
      </p:pic>
      <p:pic>
        <p:nvPicPr>
          <p:cNvPr id="6" name="Image 5" descr="Squeeze 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5" y="4013721"/>
            <a:ext cx="3689537" cy="25306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1" y="4306956"/>
            <a:ext cx="376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200" b="1" dirty="0"/>
              <a:t>SQUEEZE-TEST +:  </a:t>
            </a:r>
            <a:r>
              <a:rPr lang="fr-FR" sz="2200" b="1" dirty="0" smtClean="0"/>
              <a:t>   </a:t>
            </a:r>
          </a:p>
          <a:p>
            <a:r>
              <a:rPr lang="fr-FR" sz="2200" b="1" dirty="0" smtClean="0"/>
              <a:t>douleur </a:t>
            </a:r>
            <a:r>
              <a:rPr lang="fr-FR" sz="2200" b="1" dirty="0"/>
              <a:t>à la pression latérale des MTP et MCP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30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24264"/>
          </a:xfrm>
        </p:spPr>
        <p:txBody>
          <a:bodyPr/>
          <a:lstStyle/>
          <a:p>
            <a:r>
              <a:rPr lang="fr-FR" b="1" dirty="0" smtClean="0"/>
              <a:t>CHOC ROTULIEN +  </a:t>
            </a:r>
            <a:r>
              <a:rPr lang="fr-FR" dirty="0" smtClean="0"/>
              <a:t>des genoux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glaconf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47" y="1425614"/>
            <a:ext cx="2877930" cy="1598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1999" y="3024464"/>
            <a:ext cx="58751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Clr>
                <a:schemeClr val="bg2"/>
              </a:buClr>
              <a:buFont typeface="Arial"/>
              <a:buChar char="•"/>
            </a:pPr>
            <a:r>
              <a:rPr lang="fr-FR" sz="2200" dirty="0"/>
              <a:t>Autres tableaux:</a:t>
            </a:r>
          </a:p>
          <a:p>
            <a:pPr marL="800100" lvl="1" indent="-342900">
              <a:buClr>
                <a:schemeClr val="bg2"/>
              </a:buClr>
              <a:buFont typeface="Courier New"/>
              <a:buChar char="o"/>
            </a:pPr>
            <a:r>
              <a:rPr lang="fr-FR" sz="2200" dirty="0" err="1" smtClean="0"/>
              <a:t>Polyarthralgies</a:t>
            </a:r>
            <a:r>
              <a:rPr lang="fr-FR" sz="2200" dirty="0" smtClean="0"/>
              <a:t> </a:t>
            </a:r>
          </a:p>
          <a:p>
            <a:pPr marL="800100" lvl="1" indent="-342900">
              <a:buClr>
                <a:schemeClr val="bg2"/>
              </a:buClr>
              <a:buFont typeface="Courier New"/>
              <a:buChar char="o"/>
            </a:pPr>
            <a:r>
              <a:rPr lang="fr-FR" sz="2200" dirty="0" err="1" smtClean="0"/>
              <a:t>Monoarthrite</a:t>
            </a:r>
            <a:r>
              <a:rPr lang="fr-FR" sz="2200" dirty="0" smtClean="0"/>
              <a:t> (5 % des cas)</a:t>
            </a:r>
          </a:p>
          <a:p>
            <a:pPr marL="800100" lvl="1" indent="-342900">
              <a:buClr>
                <a:schemeClr val="bg2"/>
              </a:buClr>
              <a:buFont typeface="Courier New"/>
              <a:buChar char="o"/>
            </a:pPr>
            <a:r>
              <a:rPr lang="fr-FR" sz="2200" dirty="0" smtClean="0"/>
              <a:t>Syndrome du canal carpien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5356087"/>
            <a:ext cx="802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☛Pas d’atteinte du rachis (sauf cervical), des SI et des IPD +++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Signes extra-articulaires: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3231" y="1600200"/>
            <a:ext cx="6525846" cy="4241800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SG</a:t>
            </a:r>
            <a:r>
              <a:rPr lang="fr-FR" sz="2800" dirty="0" smtClean="0"/>
              <a:t>: asthénie, amaigrissement, fébricule</a:t>
            </a:r>
          </a:p>
          <a:p>
            <a:endParaRPr lang="fr-FR" sz="2800" dirty="0" smtClean="0"/>
          </a:p>
          <a:p>
            <a:r>
              <a:rPr lang="fr-FR" sz="2800" b="1" dirty="0" smtClean="0"/>
              <a:t>ADP </a:t>
            </a:r>
            <a:r>
              <a:rPr lang="fr-FR" sz="2800" dirty="0" smtClean="0"/>
              <a:t>(</a:t>
            </a:r>
            <a:r>
              <a:rPr lang="fr-FR" sz="2800" dirty="0" err="1" smtClean="0"/>
              <a:t>fqtes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r>
              <a:rPr lang="fr-FR" sz="2800" b="1" dirty="0" smtClean="0"/>
              <a:t>Nodule </a:t>
            </a:r>
            <a:r>
              <a:rPr lang="fr-FR" sz="2800" b="1" dirty="0" err="1" smtClean="0"/>
              <a:t>rhumatoide</a:t>
            </a:r>
            <a:r>
              <a:rPr lang="fr-FR" sz="2800" dirty="0" smtClean="0"/>
              <a:t>: (10%)                                          ferme, indolore, mobile, face d’extension des bras, des jambes et des doigts</a:t>
            </a:r>
          </a:p>
          <a:p>
            <a:endParaRPr lang="fr-FR" sz="2800" dirty="0" smtClean="0"/>
          </a:p>
          <a:p>
            <a:r>
              <a:rPr lang="fr-FR" sz="2800" b="1" dirty="0" smtClean="0"/>
              <a:t>SGS</a:t>
            </a:r>
            <a:r>
              <a:rPr lang="fr-FR" sz="2800" dirty="0" smtClean="0"/>
              <a:t>:</a:t>
            </a:r>
            <a:r>
              <a:rPr lang="fr-FR" sz="2800" dirty="0"/>
              <a:t>  </a:t>
            </a:r>
            <a:r>
              <a:rPr lang="fr-FR" sz="2800" dirty="0" smtClean="0"/>
              <a:t>xérophtalmie et /ou xérostomie</a:t>
            </a:r>
          </a:p>
        </p:txBody>
      </p:sp>
      <p:pic>
        <p:nvPicPr>
          <p:cNvPr id="4" name="Imag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04" y="2127329"/>
            <a:ext cx="2285873" cy="1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Radiologie: bilatéral et comparatif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99492"/>
          </a:xfrm>
        </p:spPr>
        <p:txBody>
          <a:bodyPr/>
          <a:lstStyle/>
          <a:p>
            <a:r>
              <a:rPr lang="fr-FR" b="1" dirty="0" smtClean="0"/>
              <a:t>Mains et poignets de face</a:t>
            </a:r>
          </a:p>
          <a:p>
            <a:r>
              <a:rPr lang="fr-FR" b="1" dirty="0" smtClean="0"/>
              <a:t>Pieds et avant-pieds de face et de ¾</a:t>
            </a:r>
          </a:p>
          <a:p>
            <a:r>
              <a:rPr lang="fr-FR" dirty="0" smtClean="0"/>
              <a:t>Articulations douloureuses</a:t>
            </a:r>
          </a:p>
          <a:p>
            <a:r>
              <a:rPr lang="fr-FR" dirty="0" smtClean="0"/>
              <a:t>Bassin de face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3634" y="3642649"/>
            <a:ext cx="5201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1900" dirty="0" smtClean="0"/>
              <a:t>Normales au début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900" dirty="0" smtClean="0"/>
              <a:t>Opacité des parties molles des MCP et IPP</a:t>
            </a:r>
            <a:endParaRPr lang="fr-FR" sz="1900" dirty="0"/>
          </a:p>
          <a:p>
            <a:pPr marL="285750" indent="-285750">
              <a:buFont typeface="Wingdings" charset="2"/>
              <a:buChar char="ü"/>
            </a:pPr>
            <a:r>
              <a:rPr lang="fr-FR" sz="1900" dirty="0" smtClean="0"/>
              <a:t>Déminéralisation </a:t>
            </a:r>
            <a:r>
              <a:rPr lang="fr-FR" sz="1900" dirty="0" err="1" smtClean="0"/>
              <a:t>épiphysaires</a:t>
            </a:r>
            <a:r>
              <a:rPr lang="fr-FR" sz="1900" dirty="0" smtClean="0"/>
              <a:t>   « en bandes »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900" b="1" dirty="0" smtClean="0"/>
              <a:t>Erosions </a:t>
            </a:r>
            <a:r>
              <a:rPr lang="fr-FR" sz="1900" b="1" dirty="0" err="1" smtClean="0"/>
              <a:t>épiphysaires</a:t>
            </a:r>
            <a:r>
              <a:rPr lang="fr-FR" sz="1900" b="1" dirty="0" smtClean="0"/>
              <a:t> sous-</a:t>
            </a:r>
            <a:r>
              <a:rPr lang="fr-FR" sz="1900" b="1" dirty="0" err="1" smtClean="0"/>
              <a:t>chondrales</a:t>
            </a:r>
            <a:endParaRPr lang="fr-FR" sz="19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fr-FR" sz="1900" b="1" dirty="0" smtClean="0"/>
              <a:t>Erosions de la 5</a:t>
            </a:r>
            <a:r>
              <a:rPr lang="fr-FR" sz="1900" b="1" baseline="30000" dirty="0" smtClean="0"/>
              <a:t>ème</a:t>
            </a:r>
            <a:r>
              <a:rPr lang="fr-FR" sz="1900" b="1" dirty="0" smtClean="0"/>
              <a:t> tête métatarsienne +++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900" dirty="0" smtClean="0"/>
              <a:t>Pincement de l’interligne articulaire</a:t>
            </a:r>
            <a:endParaRPr lang="fr-FR" sz="19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338" y="1401004"/>
            <a:ext cx="2418862" cy="3536488"/>
          </a:xfrm>
          <a:prstGeom prst="rect">
            <a:avLst/>
          </a:prstGeom>
        </p:spPr>
      </p:pic>
      <p:pic>
        <p:nvPicPr>
          <p:cNvPr id="7" name="Image 6" descr="résorption sous-chondra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41" y="2203788"/>
            <a:ext cx="2463401" cy="30726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050" y="3212246"/>
            <a:ext cx="2507250" cy="34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5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501</TotalTime>
  <Words>1294</Words>
  <Application>Microsoft Macintosh PowerPoint</Application>
  <PresentationFormat>Présentation à l'écran (4:3)</PresentationFormat>
  <Paragraphs>259</Paragraphs>
  <Slides>29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Ajdacency</vt:lpstr>
      <vt:lpstr>Thème Office</vt:lpstr>
      <vt:lpstr>Polyarthrite rhumatoïde </vt:lpstr>
      <vt:lpstr>Présentation PowerPoint</vt:lpstr>
      <vt:lpstr>Physiopathologie</vt:lpstr>
      <vt:lpstr>Présentation PowerPoint</vt:lpstr>
      <vt:lpstr> Clinique:   ♀ 40 -50 ans </vt:lpstr>
      <vt:lpstr>Examen clinique </vt:lpstr>
      <vt:lpstr>Présentation PowerPoint</vt:lpstr>
      <vt:lpstr>Signes extra-articulaires:</vt:lpstr>
      <vt:lpstr>Radiologie: bilatéral et comparatif</vt:lpstr>
      <vt:lpstr>Echographie </vt:lpstr>
      <vt:lpstr>IRM</vt:lpstr>
      <vt:lpstr>Biologie</vt:lpstr>
      <vt:lpstr>Présentation PowerPoint</vt:lpstr>
      <vt:lpstr>Ponction articulaire</vt:lpstr>
      <vt:lpstr>Présentation PowerPoint</vt:lpstr>
      <vt:lpstr>Diagnostic differentiel</vt:lpstr>
      <vt:lpstr>PR à la phase d’état</vt:lpstr>
      <vt:lpstr>PR à la phase d’état</vt:lpstr>
      <vt:lpstr>radiographies</vt:lpstr>
      <vt:lpstr>Signes extra-articulaires:</vt:lpstr>
      <vt:lpstr>Traitement</vt:lpstr>
      <vt:lpstr>Traitements symptomatiques</vt:lpstr>
      <vt:lpstr>Objectifs du traitement de fond</vt:lpstr>
      <vt:lpstr>Le méthotrexate</vt:lpstr>
      <vt:lpstr>Risques du Méthotrexate</vt:lpstr>
      <vt:lpstr>Risques du Méthotrexate</vt:lpstr>
      <vt:lpstr>Autres traitements de fond</vt:lpstr>
      <vt:lpstr>Biothérapies</vt:lpstr>
      <vt:lpstr>Réeducation fonctionnelle</vt:lpstr>
    </vt:vector>
  </TitlesOfParts>
  <Company>Rhumatologue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Polyarthrite rhumatoïde </dc:title>
  <dc:creator>Imen BENCHARIF</dc:creator>
  <cp:lastModifiedBy>Imen BENCHARIF</cp:lastModifiedBy>
  <cp:revision>37</cp:revision>
  <dcterms:created xsi:type="dcterms:W3CDTF">2016-11-20T16:26:02Z</dcterms:created>
  <dcterms:modified xsi:type="dcterms:W3CDTF">2016-11-21T06:51:52Z</dcterms:modified>
</cp:coreProperties>
</file>