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99" r:id="rId5"/>
    <p:sldId id="259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9" r:id="rId14"/>
    <p:sldId id="272" r:id="rId15"/>
    <p:sldId id="273" r:id="rId16"/>
    <p:sldId id="274" r:id="rId17"/>
    <p:sldId id="306" r:id="rId18"/>
    <p:sldId id="302" r:id="rId19"/>
    <p:sldId id="307" r:id="rId20"/>
    <p:sldId id="278" r:id="rId21"/>
    <p:sldId id="305" r:id="rId22"/>
    <p:sldId id="282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7" r:id="rId33"/>
    <p:sldId id="295" r:id="rId34"/>
    <p:sldId id="296" r:id="rId35"/>
    <p:sldId id="298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4709" autoAdjust="0"/>
  </p:normalViewPr>
  <p:slideViewPr>
    <p:cSldViewPr>
      <p:cViewPr>
        <p:scale>
          <a:sx n="60" d="100"/>
          <a:sy n="60" d="100"/>
        </p:scale>
        <p:origin x="-162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BD0E9-D12E-425A-8714-38C7BD920CD2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CF191-E828-4843-A293-C5E911313C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de  de 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Crohn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traitement par 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cholestyramine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résection du grêle, gastrectomies, affections hépato-digestives avec 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stéatorrhées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CF191-E828-4843-A293-C5E911313C9D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2B7D6-D850-4C29-93F1-9DD5D93EB440}" type="datetimeFigureOut">
              <a:rPr lang="fr-FR" smtClean="0"/>
              <a:pPr/>
              <a:t>24/01/2021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2443E-A4F3-4A7C-8339-DB8C7CE6DB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Les Ostéomalacies</a:t>
            </a:r>
            <a:endParaRPr lang="fr-F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3714752"/>
            <a:ext cx="8929718" cy="4257708"/>
          </a:xfrm>
        </p:spPr>
        <p:txBody>
          <a:bodyPr/>
          <a:lstStyle/>
          <a:p>
            <a:endParaRPr lang="fr-FR" sz="2400" i="1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Signes cliniques</a:t>
            </a: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Fractures : proximales et multiples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Spontanées, asymptomatiques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Siège: Branches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ilio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 et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ischiopubiennes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côtes,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1/3 &gt;fémur, métatarsiens,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calcanéus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1/3 &lt; tibia,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Fracture diaphyse fémorale: évocatrice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Fracture vertébrale, extrémité &gt; fémur: si ostéoporose associée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Signes cliniques</a:t>
            </a: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Déformations osseuses : formes évoluées </a:t>
            </a: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Thorax en « cloche » ou en « violon ».</a:t>
            </a: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Sternum en « 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caréne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».</a:t>
            </a:r>
          </a:p>
          <a:p>
            <a:pPr>
              <a:buFontTx/>
              <a:buChar char="-"/>
            </a:pPr>
            <a:r>
              <a:rPr lang="fr-FR" dirty="0" err="1" smtClean="0">
                <a:latin typeface="Arial" pitchFamily="34" charset="0"/>
                <a:cs typeface="Arial" pitchFamily="34" charset="0"/>
              </a:rPr>
              <a:t>Genu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varum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ou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valgum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Hypercyphose dorsale, réduction de la taille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Signes cliniques</a:t>
            </a: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Autres manifestations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Arthropathies dégénératives: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arthrose des MI liées aux déformations</a:t>
            </a:r>
          </a:p>
          <a:p>
            <a:r>
              <a:rPr lang="fr-FR" dirty="0" err="1" smtClean="0">
                <a:latin typeface="Arial" pitchFamily="34" charset="0"/>
                <a:cs typeface="Arial" pitchFamily="34" charset="0"/>
              </a:rPr>
              <a:t>Algodystrophies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Signes biologiques</a:t>
            </a:r>
            <a:b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fr-FR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Anomalies du bilan phosphocalcique ++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Variables selon l’étiologie 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Ostéomalacies carentielles: les plus fréquentes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Calcémie:↓</a:t>
            </a:r>
          </a:p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Phosphorémie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:↓</a:t>
            </a:r>
          </a:p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- Phosphatases alcalines: ↑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- Calciurie:↓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- 25 OH D 3: ↓↓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- PTH: ↑</a:t>
            </a:r>
          </a:p>
          <a:p>
            <a:pPr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Imagerie</a:t>
            </a: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429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i="1" u="sng" dirty="0" smtClean="0">
                <a:latin typeface="Arial" pitchFamily="34" charset="0"/>
                <a:cs typeface="Arial" pitchFamily="34" charset="0"/>
              </a:rPr>
              <a:t>Signes radiologiques</a:t>
            </a:r>
          </a:p>
          <a:p>
            <a:pPr>
              <a:buNone/>
            </a:pPr>
            <a:endParaRPr lang="fr-FR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Hypertransparence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osseuse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- aspect flou, sale, travées mal visualisées. 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Fissures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stries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de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Looser-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Milkman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caractéristiques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bandes radiotransprentes perpendiculaires à la corticale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siège: bassin (branches ischio-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illiopubiennes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1/3 &gt; fémur) , omoplates, clavicules, côtes.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Imagerie</a:t>
            </a: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i="1" u="sng" dirty="0" smtClean="0">
                <a:latin typeface="Arial" pitchFamily="34" charset="0"/>
                <a:cs typeface="Arial" pitchFamily="34" charset="0"/>
              </a:rPr>
              <a:t>signes radiologiques</a:t>
            </a:r>
          </a:p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Déformations osseuses.</a:t>
            </a:r>
          </a:p>
          <a:p>
            <a:pPr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 bassin en « cœur de carte à jouer ».</a:t>
            </a:r>
          </a:p>
          <a:p>
            <a:pPr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 coxa- vara, protrusion acétabulaire.</a:t>
            </a:r>
          </a:p>
          <a:p>
            <a:pPr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 tassements vertébraux  biconcaves.</a:t>
            </a:r>
          </a:p>
          <a:p>
            <a:pPr>
              <a:buNone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imagerie</a:t>
            </a: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</a:t>
            </a:r>
            <a:r>
              <a:rPr lang="fr-FR" i="1" u="sng" dirty="0" smtClean="0">
                <a:latin typeface="Arial" pitchFamily="34" charset="0"/>
                <a:cs typeface="Arial" pitchFamily="34" charset="0"/>
              </a:rPr>
              <a:t>Scintigraphie osseuse</a:t>
            </a:r>
          </a:p>
          <a:p>
            <a:pPr>
              <a:buNone/>
            </a:pPr>
            <a:endParaRPr lang="fr-FR" i="1" u="sng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Foyers d’hyperfixations multiples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i="1" u="sng" dirty="0" err="1" smtClean="0">
                <a:latin typeface="Arial" pitchFamily="34" charset="0"/>
                <a:cs typeface="Arial" pitchFamily="34" charset="0"/>
              </a:rPr>
              <a:t>Densitométrie</a:t>
            </a:r>
            <a:r>
              <a:rPr lang="fr-FR" i="1" u="sng" dirty="0" smtClean="0">
                <a:latin typeface="Arial" pitchFamily="34" charset="0"/>
                <a:cs typeface="Arial" pitchFamily="34" charset="0"/>
              </a:rPr>
              <a:t> osseuse: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Tscore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&lt; -2,5 (DS)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4294967295"/>
          </p:nvPr>
        </p:nvSpPr>
        <p:spPr>
          <a:xfrm>
            <a:off x="0" y="1435100"/>
            <a:ext cx="3008313" cy="4691063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 </a:t>
            </a:r>
          </a:p>
          <a:p>
            <a:pPr algn="ctr"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Radiographie</a:t>
            </a:r>
            <a:r>
              <a:rPr lang="en-US" dirty="0" smtClean="0"/>
              <a:t> du </a:t>
            </a:r>
            <a:r>
              <a:rPr lang="en-US" dirty="0" err="1" smtClean="0"/>
              <a:t>bassin</a:t>
            </a:r>
            <a:r>
              <a:rPr lang="en-US" dirty="0" smtClean="0"/>
              <a:t> de face.</a:t>
            </a:r>
            <a:endParaRPr lang="fr-FR" dirty="0"/>
          </a:p>
        </p:txBody>
      </p:sp>
      <p:pic>
        <p:nvPicPr>
          <p:cNvPr id="8" name="Picture 2" descr="C:\Users\Pc\Desktop\OM 1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968" r="2968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9" name="Titre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7500" lnSpcReduction="10000"/>
          </a:bodyPr>
          <a:lstStyle/>
          <a:p>
            <a:r>
              <a:rPr lang="en-US" sz="1800" b="1" dirty="0" smtClean="0">
                <a:latin typeface="Arial" pitchFamily="34" charset="0"/>
                <a:cs typeface="Arial" pitchFamily="34" charset="0"/>
              </a:rPr>
              <a:t>A: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fissures de </a:t>
            </a:r>
            <a:r>
              <a:rPr lang="fr-FR" sz="1800" dirty="0" smtClean="0">
                <a:latin typeface="Arial" pitchFamily="34" charset="0"/>
                <a:cs typeface="Arial" pitchFamily="34" charset="0"/>
              </a:rPr>
              <a:t>de Looser- </a:t>
            </a:r>
            <a:r>
              <a:rPr lang="fr-FR" sz="1800" dirty="0" err="1" smtClean="0">
                <a:latin typeface="Arial" pitchFamily="34" charset="0"/>
                <a:cs typeface="Arial" pitchFamily="34" charset="0"/>
              </a:rPr>
              <a:t>Milkman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.</a:t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coxarthrose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secondaire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1792288" y="5076840"/>
            <a:ext cx="5486400" cy="566738"/>
          </a:xfrm>
        </p:spPr>
        <p:txBody>
          <a:bodyPr/>
          <a:lstStyle/>
          <a:p>
            <a:r>
              <a:rPr lang="en-US" dirty="0" err="1" smtClean="0"/>
              <a:t>Radiographie</a:t>
            </a:r>
            <a:r>
              <a:rPr lang="en-US" dirty="0" smtClean="0"/>
              <a:t> du </a:t>
            </a:r>
            <a:r>
              <a:rPr lang="en-US" dirty="0" err="1" smtClean="0"/>
              <a:t>bassin</a:t>
            </a:r>
            <a:r>
              <a:rPr lang="en-US" dirty="0" smtClean="0"/>
              <a:t> de face.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half" idx="2"/>
          </p:nvPr>
        </p:nvSpPr>
        <p:spPr>
          <a:xfrm>
            <a:off x="1792288" y="5838848"/>
            <a:ext cx="5486400" cy="804862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bassin en « cœur de carte à jouer ».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Hypertransparence osseuse, aspect flou, sale, mal lavé.</a:t>
            </a:r>
            <a:endParaRPr lang="fr-FR" dirty="0"/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941" b="7941"/>
          <a:stretch>
            <a:fillRect/>
          </a:stretch>
        </p:blipFill>
        <p:spPr bwMode="auto">
          <a:xfrm>
            <a:off x="1357290" y="285728"/>
            <a:ext cx="721523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409826"/>
            <a:ext cx="3008313" cy="1162050"/>
          </a:xfrm>
        </p:spPr>
        <p:txBody>
          <a:bodyPr/>
          <a:lstStyle/>
          <a:p>
            <a:r>
              <a:rPr lang="en-US" dirty="0" err="1" smtClean="0"/>
              <a:t>Radiographie</a:t>
            </a:r>
            <a:r>
              <a:rPr lang="en-US" dirty="0" smtClean="0"/>
              <a:t> de la </a:t>
            </a:r>
            <a:r>
              <a:rPr lang="en-US" dirty="0" err="1" smtClean="0"/>
              <a:t>hanche</a:t>
            </a:r>
            <a:r>
              <a:rPr lang="en-US" dirty="0" smtClean="0"/>
              <a:t> </a:t>
            </a:r>
            <a:r>
              <a:rPr lang="en-US" dirty="0" err="1" smtClean="0"/>
              <a:t>droite</a:t>
            </a:r>
            <a:r>
              <a:rPr lang="en-US" dirty="0" smtClean="0"/>
              <a:t>.</a:t>
            </a:r>
            <a:endParaRPr lang="fr-FR" dirty="0"/>
          </a:p>
        </p:txBody>
      </p:sp>
      <p:pic>
        <p:nvPicPr>
          <p:cNvPr id="5122" name="Picture 2" descr="C:\Users\Pc\Desktop\OM 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616238" y="357166"/>
            <a:ext cx="3599100" cy="5786478"/>
          </a:xfrm>
          <a:prstGeom prst="rect">
            <a:avLst/>
          </a:prstGeom>
          <a:noFill/>
        </p:spPr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457200" y="3857628"/>
            <a:ext cx="3008313" cy="1839907"/>
          </a:xfrm>
        </p:spPr>
        <p:txBody>
          <a:bodyPr>
            <a:normAutofit/>
          </a:bodyPr>
          <a:lstStyle/>
          <a:p>
            <a:r>
              <a:rPr lang="fr-FR" sz="1800" dirty="0" smtClean="0">
                <a:latin typeface="Arial" pitchFamily="34" charset="0"/>
                <a:cs typeface="Arial" pitchFamily="34" charset="0"/>
              </a:rPr>
              <a:t>Hypertransparence osseuse, fracture de la diaphyse fémorale droite, coxa vara.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Introduction</a:t>
            </a:r>
            <a:b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fr-F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500726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Ostéopathie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fragilisante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diffuse du squelette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Chez l’enfant: rachitisme</a:t>
            </a:r>
          </a:p>
          <a:p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Défaut ou retard de la minéralisation de la matrice organique pré-osseuse (</a:t>
            </a:r>
            <a:r>
              <a:rPr lang="fr-FR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ostéoïde</a:t>
            </a:r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Accumulation de tissu osseux non calcifié</a:t>
            </a:r>
          </a:p>
          <a:p>
            <a:r>
              <a:rPr lang="fr-F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Quantité de tissu osseux non diminuée (contrairement à l’ostéoporose)⁭⁭⁭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20 fois moins fréquente que l’ostéoporose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Étiologies multiples: hypovitaminose D ++</a:t>
            </a:r>
          </a:p>
          <a:p>
            <a:pPr>
              <a:buNone/>
            </a:pP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anomalies des facteurs de la minéralisation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i="1" dirty="0" smtClean="0">
                <a:latin typeface="Arial" pitchFamily="34" charset="0"/>
                <a:cs typeface="Arial" pitchFamily="34" charset="0"/>
              </a:rPr>
              <a:t>Scintigraphie osseuse</a:t>
            </a:r>
            <a:endParaRPr lang="fr-FR" dirty="0"/>
          </a:p>
        </p:txBody>
      </p:sp>
      <p:pic>
        <p:nvPicPr>
          <p:cNvPr id="5122" name="Picture 2" descr="C:\Documents and Settings\fella\Mes documents\Mes images\malabsorption (homme 37 ans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3786" b="23786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10" name="Espace réservé du texte 9"/>
          <p:cNvSpPr>
            <a:spLocks noGrp="1"/>
          </p:cNvSpPr>
          <p:nvPr>
            <p:ph type="body" sz="half" idx="2"/>
          </p:nvPr>
        </p:nvSpPr>
        <p:spPr>
          <a:xfrm>
            <a:off x="1792288" y="5429264"/>
            <a:ext cx="5486400" cy="742936"/>
          </a:xfrm>
        </p:spPr>
        <p:txBody>
          <a:bodyPr>
            <a:normAutofit/>
          </a:bodyPr>
          <a:lstStyle/>
          <a:p>
            <a:endParaRPr lang="fr-FR" sz="1600" i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1600" dirty="0" smtClean="0">
                <a:latin typeface="Arial" pitchFamily="34" charset="0"/>
                <a:cs typeface="Arial" pitchFamily="34" charset="0"/>
              </a:rPr>
              <a:t>Foyers d’hyperfixations multiples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texte 11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fissure de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de Looser-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Milkman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au niveau du col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femoral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gauche.</a:t>
            </a:r>
            <a:endParaRPr lang="fr-FR" sz="16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3894" b="23894"/>
          <a:stretch>
            <a:fillRect/>
          </a:stretch>
        </p:blipFill>
        <p:spPr bwMode="auto">
          <a:xfrm>
            <a:off x="1857356" y="214290"/>
            <a:ext cx="54864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Signes histologiques</a:t>
            </a: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4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Biopsie osseuse (crête iliaque) os non décalcifié 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Double marquage à la tétracycline: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diminution de la vitesse de minéralisation de la substance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ostéoïde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</a:p>
          <a:p>
            <a:pPr>
              <a:buNone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 augmentation du volume du tissu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ostéoïde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augmentation de l’épaisseur des bordures 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ostéoïdes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front des calcifications diminués voire absents++.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Diagnostic positif</a:t>
            </a: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Clinique ++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Imagerie+++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Biologie+++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Histologie ±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Diagnostic différentiel</a:t>
            </a: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Ostéopathie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fragilisante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bénigne: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ostéoporose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hyperparathyroïdie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ostéodystrophie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rénale.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Ostéopathie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fragilisante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maligne: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Maladie de Kahler ( myélome multiple ).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Métastases osseuses.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Etiologies</a:t>
            </a:r>
            <a:endParaRPr lang="fr-FR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14422"/>
            <a:ext cx="8229600" cy="524034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Carences en calcium et /ou en vit D</a:t>
            </a:r>
          </a:p>
          <a:p>
            <a:pPr algn="just">
              <a:buNone/>
            </a:pPr>
            <a:r>
              <a:rPr lang="fr-FR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fr-FR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carence d’apport exogène ou endogène </a:t>
            </a: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fr-FR" i="1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malabsorption digestive:</a:t>
            </a:r>
          </a:p>
          <a:p>
            <a:pPr algn="just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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maladie cœliaque (50 à70%).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maladie de 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Crohn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traitement par 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cholestyramine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résection du grêle, gastrectomie, affections hépato-digestives avec 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stéatorrhées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Pertes rénales de la vit D (syndrome néphrotique).</a:t>
            </a: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Excès de catabolisme de vit D par induction enzymatique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traitement anticonvulsivants.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Etiologies</a:t>
            </a:r>
            <a:b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fr-F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  <a:noFill/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Défauts de synthèse de 1,25 (OH)2 vit D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Insuffisance rénale chronique: diminution du taux de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calcitriol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clairance de la créatinine &lt;50ml/min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Défaut de synthèse ou d’activité de la PTH: hypo et pseudo-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hypoparathyroïdie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Rachitisme et ostéomalacies pseudo-carentiels de type I de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Prader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déficit génétique de l’activité de 1 α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hydroxylase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rénale, autosomique récessif.</a:t>
            </a:r>
          </a:p>
          <a:p>
            <a:r>
              <a:rPr lang="fr-FR" i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Résistance à la 1,25(OH)2vitD:</a:t>
            </a:r>
            <a:r>
              <a:rPr lang="fr-FR" i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pseudo-carentiel type II (anomalie du récepteur de la 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1,25(OH)2vitD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Etiologies </a:t>
            </a:r>
            <a:b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fr-F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67151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Ostéomalacies </a:t>
            </a:r>
            <a:r>
              <a:rPr lang="fr-FR" sz="2800" i="1" u="sng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hypophosphatémiques</a:t>
            </a:r>
            <a:endParaRPr lang="fr-FR" sz="2800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Carences d’apport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: nutrition parentérale.</a:t>
            </a:r>
          </a:p>
          <a:p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Prise prolongée d’antiacides.</a:t>
            </a:r>
          </a:p>
          <a:p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Syndrome de </a:t>
            </a:r>
            <a:r>
              <a:rPr lang="fr-FR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Fanconi</a:t>
            </a:r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(pertes tubulaires rénales de phosphates):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- Intoxications (plomb, tétracyclines avariées, cadmium,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-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Tubulopathies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par surcharge métaboliques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cystinose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maladie de Wilson, glycogénose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hépatorénale, intolérance au fructose, galactose)</a:t>
            </a:r>
          </a:p>
          <a:p>
            <a:pPr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- Amylose, syndrome de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Gougerot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Sjögren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, myélome multiple.</a:t>
            </a:r>
          </a:p>
          <a:p>
            <a:pPr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Etiologies</a:t>
            </a:r>
            <a:endParaRPr lang="fr-FR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/>
          <a:lstStyle/>
          <a:p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Pertes tubulaires de phosphates:</a:t>
            </a: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OM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hypophosphatémique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familiale liée à l’X (trouble de la réabsorption tubulaire du phosphore): hypophosphatémie, PA↑,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calcitriol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↓↓ , PTH normal.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OM + ossifications des 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enthéses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OM oncogénique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hypophosphatémique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Etiologies</a:t>
            </a:r>
            <a:b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fr-F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Altération du processus de minéralisation</a:t>
            </a:r>
          </a:p>
          <a:p>
            <a:pPr>
              <a:buFontTx/>
              <a:buChar char="-"/>
            </a:pPr>
            <a:r>
              <a:rPr lang="fr-FR" dirty="0" err="1" smtClean="0">
                <a:latin typeface="Arial" pitchFamily="34" charset="0"/>
                <a:cs typeface="Arial" pitchFamily="34" charset="0"/>
              </a:rPr>
              <a:t>Hypophosphatasie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déficit en phosphatases alcalines.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Intoxication : aluminium, fluor,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biphosphonates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de première génération.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Facteurs de la  minéralisation osseuse</a:t>
            </a:r>
            <a:endParaRPr lang="fr-FR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Association de plusieurs facteurs: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Concentrations suffisantes en </a:t>
            </a:r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calcium</a:t>
            </a:r>
            <a:r>
              <a:rPr lang="fr-F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et </a:t>
            </a:r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phosphore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Enzymes: </a:t>
            </a:r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phosphatases alcalines osseuses.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Présence de métabolite actif de la </a:t>
            </a:r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vitamine </a:t>
            </a:r>
            <a:r>
              <a:rPr lang="fr-FR" sz="3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qui augmente l’absorption intestinale de Ca et favorise le dépôt de phosphore et Ca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Traitement </a:t>
            </a:r>
            <a:b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fr-F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i="1" u="sng" dirty="0" smtClean="0">
                <a:latin typeface="Arial" pitchFamily="34" charset="0"/>
                <a:cs typeface="Arial" pitchFamily="34" charset="0"/>
              </a:rPr>
              <a:t>Moyens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Vitamine D: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vitamine D2: Ergocalciférol (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Stérogyl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®)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   Solution 400 UI/goutte , ampoule 600 000 UI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vitamine D3 et ses dérivés: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- 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colécalciférol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: </a:t>
            </a:r>
            <a:r>
              <a:rPr lang="fr-FR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vit D3 BON® : </a:t>
            </a:r>
            <a:r>
              <a:rPr lang="fr-FR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amp</a:t>
            </a:r>
            <a:r>
              <a:rPr lang="fr-FR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200000UI</a:t>
            </a:r>
            <a:endParaRPr lang="fr-FR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- 25 OH D3 (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calcifédiol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 : </a:t>
            </a:r>
            <a:r>
              <a:rPr lang="fr-FR" i="1" dirty="0" err="1" smtClean="0">
                <a:latin typeface="Arial" pitchFamily="34" charset="0"/>
                <a:cs typeface="Arial" pitchFamily="34" charset="0"/>
              </a:rPr>
              <a:t>Dédrogyl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 ® 5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g/goutte</a:t>
            </a:r>
          </a:p>
          <a:p>
            <a:pPr>
              <a:buNone/>
            </a:pPr>
            <a:r>
              <a:rPr lang="fr-FR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1,25(OH)2D3(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calcitriol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Rocaltrol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®,caps:25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i="1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g</a:t>
            </a: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l-GR" baseline="300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OH vit D3(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alfacalcidiol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): Un-alpha®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Calcium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phosphore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Traitement</a:t>
            </a:r>
            <a:endParaRPr lang="fr-FR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Indications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fr-FR" i="1" u="sng" dirty="0" smtClean="0">
                <a:latin typeface="Arial" pitchFamily="34" charset="0"/>
                <a:cs typeface="Arial" pitchFamily="34" charset="0"/>
              </a:rPr>
              <a:t>Ostéomalacies carentielles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vit D2 ou D3 : 2000 à 4000 UI/j (3-6 mois)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5 mg (200 000 UI) de vit D2 ou D3 per os à répéter après 1- 3 mois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Calcium: 1-1,5 g/j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Surveillance: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phospho-calcique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calcémie et </a:t>
            </a:r>
            <a:r>
              <a:rPr lang="fr-FR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phosphatémie</a:t>
            </a:r>
            <a:r>
              <a:rPr lang="fr-F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se corrigent en 10j</a:t>
            </a: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PTH: se normalise en 1-3 mois.</a:t>
            </a: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PA : 3- 6 mois.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- Signes radiologiques: 1- 3 mois.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Traitement</a:t>
            </a:r>
            <a:b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fr-F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</a:t>
            </a:r>
            <a:r>
              <a:rPr lang="fr-FR" i="1" u="sng" dirty="0" smtClean="0"/>
              <a:t>OM d’origine digestive par malabsorption: </a:t>
            </a:r>
          </a:p>
          <a:p>
            <a:pPr>
              <a:buNone/>
            </a:pPr>
            <a:r>
              <a:rPr lang="fr-FR" dirty="0" smtClean="0"/>
              <a:t> - Dose de vit D 2 à 5 fois plus importante.</a:t>
            </a:r>
          </a:p>
          <a:p>
            <a:pPr>
              <a:buNone/>
            </a:pPr>
            <a:r>
              <a:rPr lang="fr-FR" dirty="0" smtClean="0"/>
              <a:t> - Vit D injectable si malabsorption sévère</a:t>
            </a:r>
          </a:p>
          <a:p>
            <a:pPr>
              <a:buNone/>
            </a:pPr>
            <a:r>
              <a:rPr lang="fr-FR" dirty="0" smtClean="0"/>
              <a:t> - Traitement étiologique ++ 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Traitement</a:t>
            </a:r>
            <a:endParaRPr lang="fr-FR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/>
          </a:bodyPr>
          <a:lstStyle/>
          <a:p>
            <a:r>
              <a:rPr lang="fr-FR" i="1" u="sng" dirty="0" smtClean="0">
                <a:latin typeface="Arial" pitchFamily="34" charset="0"/>
                <a:cs typeface="Arial" pitchFamily="34" charset="0"/>
              </a:rPr>
              <a:t>OM par  catabolisme exagéré de la vit D: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-Dérivés 25 hydroxylés :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cacifédiol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Dédrogyl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®)  25 à 100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g/j</a:t>
            </a:r>
          </a:p>
          <a:p>
            <a:r>
              <a:rPr lang="fr-FR" i="1" u="sng" dirty="0" smtClean="0">
                <a:latin typeface="Arial" pitchFamily="34" charset="0"/>
                <a:cs typeface="Arial" pitchFamily="34" charset="0"/>
              </a:rPr>
              <a:t> OM par insuffisance rénale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Dérivés 1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 hydroxylés: 1-3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g/j</a:t>
            </a:r>
          </a:p>
          <a:p>
            <a:r>
              <a:rPr lang="fr-FR" i="1" u="sng" dirty="0" smtClean="0">
                <a:latin typeface="Arial" pitchFamily="34" charset="0"/>
                <a:cs typeface="Arial" pitchFamily="34" charset="0"/>
              </a:rPr>
              <a:t>OM par fuite rénale de phosphore</a:t>
            </a:r>
            <a:endParaRPr lang="fr-FR" i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1,25(OH)2 vitD3 : 1-3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μ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g/j</a:t>
            </a: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Phosphore: 1-4 g/j</a:t>
            </a:r>
          </a:p>
          <a:p>
            <a:pPr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Traitement</a:t>
            </a:r>
            <a:b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fr-F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4500594"/>
          </a:xfrm>
        </p:spPr>
        <p:txBody>
          <a:bodyPr/>
          <a:lstStyle/>
          <a:p>
            <a:r>
              <a:rPr lang="fr-FR" i="1" u="sng" dirty="0" smtClean="0">
                <a:latin typeface="Arial" pitchFamily="34" charset="0"/>
                <a:cs typeface="Arial" pitchFamily="34" charset="0"/>
              </a:rPr>
              <a:t>OM par acidose tubulaire</a:t>
            </a:r>
            <a:endParaRPr lang="fr-FR" i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Alcalinisation(bicarbonate de sodium 5-10 g/j)</a:t>
            </a:r>
          </a:p>
          <a:p>
            <a:r>
              <a:rPr lang="fr-FR" i="1" u="sng" dirty="0" smtClean="0">
                <a:latin typeface="Arial" pitchFamily="34" charset="0"/>
                <a:cs typeface="Arial" pitchFamily="34" charset="0"/>
              </a:rPr>
              <a:t>OM oncogénique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: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exérèse tumorale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- 1,25 (OH)2 D3 + phosphate.</a:t>
            </a:r>
          </a:p>
          <a:p>
            <a:pPr>
              <a:buNone/>
            </a:pPr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Conclusion</a:t>
            </a:r>
            <a:br>
              <a:rPr lang="fr-F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fr-F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l’ostéomalacie est une ostéopathie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fragilisante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d’étiologie multiple, souvent en rapport avec une hypovitaminose D.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Sa prise en charge dépend d’une bonne connaissance de ses facteurs étiologiques.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tx2"/>
                </a:solidFill>
              </a:rPr>
              <a:t>Métabolisme de la vit D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071546"/>
            <a:ext cx="8858312" cy="5572164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Vit D</a:t>
            </a:r>
            <a:r>
              <a:rPr lang="fr-FR" baseline="-25000" dirty="0" smtClean="0">
                <a:latin typeface="Arial" pitchFamily="34" charset="0"/>
                <a:cs typeface="Arial" pitchFamily="34" charset="0"/>
              </a:rPr>
              <a:t> 3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(cholécalciférol) : précurseur naturel de la vit D active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Apport alimentaire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Absorption digestive (iléon) : sels biliaires++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baseline="30000" dirty="0" smtClean="0">
                <a:latin typeface="Arial" pitchFamily="34" charset="0"/>
                <a:cs typeface="Arial" pitchFamily="34" charset="0"/>
              </a:rPr>
              <a:t>ère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hydroxylation: foie (enzyme: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hydroxylase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25 OHD 3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</a:t>
            </a:r>
            <a:r>
              <a:rPr lang="fr-FR" baseline="30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ème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hydroxylation: rein (1</a:t>
            </a:r>
            <a:r>
              <a:rPr lang="el-G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α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fr-FR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hydroxylase</a:t>
            </a: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fr-FR" smtClean="0">
                <a:latin typeface="Arial" pitchFamily="34" charset="0"/>
                <a:cs typeface="Arial" pitchFamily="34" charset="0"/>
                <a:sym typeface="Wingdings" pitchFamily="2" charset="2"/>
              </a:rPr>
              <a:t> 1,25 (OH)2D3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fella\Mes documents\Mes images\200FF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9144000" cy="70723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Diagnostic positif</a:t>
            </a:r>
            <a:endParaRPr lang="fr-FR" sz="4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Circonstances de Découverte</a:t>
            </a:r>
            <a:endParaRPr lang="fr-FR" sz="36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Douleurs osseuses 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Faiblesse musculaire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Troubles de la marche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Déformations osseuses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Fractures 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Découverte de fissures  (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Rx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Recherche systématique: malabsorption, IR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Perturbations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phospho-calciques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 hypocalcémie, hypocalciurie,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hypophosphorémie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Signes cliniques</a:t>
            </a: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Douleurs osseuses: diffuses,  symétriques mécaniques, intensité croissantes: région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pelvi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-crurale ++,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Thoraciques antérieures : aggravés par les mouvements respiratoires et la toux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Scapulaires, rachis</a:t>
            </a:r>
          </a:p>
          <a:p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Douleur à la pression des reliefs osseux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Signes cliniques</a:t>
            </a:r>
            <a:br>
              <a:rPr lang="fr-FR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endParaRPr lang="fr-FR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0" y="1643074"/>
            <a:ext cx="9644098" cy="557214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Faiblesse musculaire et myalgies: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Myopathie proximale douloureuse  (10 – 20% )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Intensité variable : signe du tabouret 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impotence fonctionnelle totale 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Proximale, surtout aux muscles fessiers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Difficultés à la marche, démarche dandinante, difficulté à la montée et descente des escaliers.   </a:t>
            </a:r>
          </a:p>
          <a:p>
            <a:pPr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1219</Words>
  <Application>Microsoft Office PowerPoint</Application>
  <PresentationFormat>Affichage à l'écran (4:3)</PresentationFormat>
  <Paragraphs>217</Paragraphs>
  <Slides>35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36" baseType="lpstr">
      <vt:lpstr>Thème Office</vt:lpstr>
      <vt:lpstr>Les Ostéomalacies</vt:lpstr>
      <vt:lpstr>Introduction </vt:lpstr>
      <vt:lpstr>Facteurs de la  minéralisation osseuse</vt:lpstr>
      <vt:lpstr>Métabolisme de la vit D</vt:lpstr>
      <vt:lpstr>Diapositive 5</vt:lpstr>
      <vt:lpstr>Diagnostic positif</vt:lpstr>
      <vt:lpstr>Circonstances de Découverte</vt:lpstr>
      <vt:lpstr>Signes cliniques</vt:lpstr>
      <vt:lpstr> Signes cliniques </vt:lpstr>
      <vt:lpstr>Signes cliniques</vt:lpstr>
      <vt:lpstr>Signes cliniques</vt:lpstr>
      <vt:lpstr>Signes cliniques</vt:lpstr>
      <vt:lpstr> Signes biologiques </vt:lpstr>
      <vt:lpstr>Imagerie</vt:lpstr>
      <vt:lpstr>Imagerie</vt:lpstr>
      <vt:lpstr>imagerie</vt:lpstr>
      <vt:lpstr>Radiographie du bassin de face.</vt:lpstr>
      <vt:lpstr>Radiographie du bassin de face.</vt:lpstr>
      <vt:lpstr>Radiographie de la hanche droite.</vt:lpstr>
      <vt:lpstr>Scintigraphie osseuse</vt:lpstr>
      <vt:lpstr>Diapositive 21</vt:lpstr>
      <vt:lpstr>Signes histologiques</vt:lpstr>
      <vt:lpstr>Diagnostic positif</vt:lpstr>
      <vt:lpstr>Diagnostic différentiel</vt:lpstr>
      <vt:lpstr>Etiologies</vt:lpstr>
      <vt:lpstr> Etiologies </vt:lpstr>
      <vt:lpstr>Etiologies  </vt:lpstr>
      <vt:lpstr>Etiologies</vt:lpstr>
      <vt:lpstr> Etiologies </vt:lpstr>
      <vt:lpstr> Traitement  </vt:lpstr>
      <vt:lpstr>Traitement</vt:lpstr>
      <vt:lpstr> Traitement </vt:lpstr>
      <vt:lpstr>Traitement</vt:lpstr>
      <vt:lpstr> Traitement </vt:lpstr>
      <vt:lpstr> Conclusion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Ostéomalacies: </dc:title>
  <dc:creator>HANNI</dc:creator>
  <cp:lastModifiedBy>Customer</cp:lastModifiedBy>
  <cp:revision>163</cp:revision>
  <dcterms:created xsi:type="dcterms:W3CDTF">2010-10-15T07:55:15Z</dcterms:created>
  <dcterms:modified xsi:type="dcterms:W3CDTF">2021-01-24T13:22:41Z</dcterms:modified>
</cp:coreProperties>
</file>