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643581"/>
          </a:xfrm>
        </p:spPr>
        <p:txBody>
          <a:bodyPr>
            <a:normAutofit fontScale="90000"/>
          </a:bodyPr>
          <a:lstStyle/>
          <a:p>
            <a:r>
              <a:rPr lang="fr-FR" sz="4400" dirty="0" smtClean="0">
                <a:latin typeface="Cambria" panose="02040503050406030204" pitchFamily="18" charset="0"/>
              </a:rPr>
              <a:t>MYELOME MULTIPLE  DES OS</a:t>
            </a:r>
            <a:endParaRPr lang="fr-FR" sz="4400" dirty="0">
              <a:latin typeface="Cambria" panose="020405030504060302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03842" y="3632201"/>
            <a:ext cx="2616558" cy="685800"/>
          </a:xfrm>
        </p:spPr>
        <p:txBody>
          <a:bodyPr/>
          <a:lstStyle/>
          <a:p>
            <a:r>
              <a:rPr lang="fr-FR" b="1" dirty="0" smtClean="0">
                <a:latin typeface="Cambria" panose="02040503050406030204" pitchFamily="18" charset="0"/>
              </a:rPr>
              <a:t>PR. BOUDERSA</a:t>
            </a:r>
            <a:endParaRPr lang="fr-FR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896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2822620" cy="690940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Cambria" panose="02040503050406030204" pitchFamily="18" charset="0"/>
              </a:rPr>
              <a:t>1. Définition</a:t>
            </a:r>
            <a:endParaRPr lang="fr-FR" sz="3200" dirty="0">
              <a:latin typeface="Cambria" panose="020405030504060302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Prolifération plasmocytaire maligne  de la moelle osseuse</a:t>
            </a:r>
          </a:p>
          <a:p>
            <a:r>
              <a:rPr lang="fr-FR" dirty="0" smtClean="0"/>
              <a:t>Peut être  localisée ( </a:t>
            </a:r>
            <a:r>
              <a:rPr lang="fr-FR" dirty="0" err="1" smtClean="0"/>
              <a:t>plasmocytome</a:t>
            </a:r>
            <a:r>
              <a:rPr lang="fr-FR" dirty="0" smtClean="0"/>
              <a:t> osseux localisée)</a:t>
            </a:r>
          </a:p>
          <a:p>
            <a:r>
              <a:rPr lang="fr-FR" dirty="0" smtClean="0"/>
              <a:t>Peut être  diffuse ( maladie de Kahler)</a:t>
            </a:r>
          </a:p>
          <a:p>
            <a:r>
              <a:rPr lang="fr-FR" dirty="0" smtClean="0"/>
              <a:t>Exceptionnellement, peut se produire un passage systémique ( leucémie à plasmocytes)</a:t>
            </a:r>
          </a:p>
          <a:p>
            <a:r>
              <a:rPr lang="fr-FR" dirty="0" smtClean="0"/>
              <a:t>Fréquemment, une hyperproduction d’une immunoglobuline monoclonale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9567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4509752" cy="806850"/>
          </a:xfrm>
        </p:spPr>
        <p:txBody>
          <a:bodyPr>
            <a:normAutofit/>
          </a:bodyPr>
          <a:lstStyle/>
          <a:p>
            <a:r>
              <a:rPr lang="fr-FR" sz="3600" dirty="0" smtClean="0">
                <a:latin typeface="Cambria" panose="02040503050406030204" pitchFamily="18" charset="0"/>
              </a:rPr>
              <a:t>2. Epidémiologie</a:t>
            </a:r>
            <a:endParaRPr lang="fr-FR" sz="3600" dirty="0">
              <a:latin typeface="Cambria" panose="020405030504060302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2099256"/>
            <a:ext cx="10820400" cy="4119429"/>
          </a:xfrm>
        </p:spPr>
        <p:txBody>
          <a:bodyPr/>
          <a:lstStyle/>
          <a:p>
            <a:r>
              <a:rPr lang="fr-FR" dirty="0" smtClean="0"/>
              <a:t>Age :  66 ans en moyenne, 97 % ≥ 40 ans</a:t>
            </a:r>
          </a:p>
          <a:p>
            <a:r>
              <a:rPr lang="fr-FR" dirty="0" smtClean="0"/>
              <a:t>Prédominance : masculine selon plusieurs études</a:t>
            </a:r>
          </a:p>
          <a:p>
            <a:endParaRPr lang="fr-FR" dirty="0" smtClean="0"/>
          </a:p>
          <a:p>
            <a:r>
              <a:rPr lang="fr-FR" dirty="0" smtClean="0"/>
              <a:t>Pic monoclonal : </a:t>
            </a:r>
            <a:r>
              <a:rPr lang="fr-FR" dirty="0" err="1" smtClean="0"/>
              <a:t>IgG</a:t>
            </a:r>
            <a:r>
              <a:rPr lang="fr-FR" dirty="0" smtClean="0"/>
              <a:t> ( 60 % ), </a:t>
            </a:r>
            <a:r>
              <a:rPr lang="fr-FR" dirty="0" err="1" smtClean="0"/>
              <a:t>IgA</a:t>
            </a:r>
            <a:r>
              <a:rPr lang="fr-FR" dirty="0" smtClean="0"/>
              <a:t> ( 30 %), rarement </a:t>
            </a:r>
            <a:r>
              <a:rPr lang="fr-FR" dirty="0" err="1" smtClean="0"/>
              <a:t>IgD</a:t>
            </a:r>
            <a:r>
              <a:rPr lang="fr-FR" dirty="0" smtClean="0"/>
              <a:t>, </a:t>
            </a:r>
            <a:r>
              <a:rPr lang="fr-FR" dirty="0" err="1" smtClean="0"/>
              <a:t>IgE</a:t>
            </a:r>
            <a:r>
              <a:rPr lang="fr-FR" dirty="0" smtClean="0"/>
              <a:t>, </a:t>
            </a:r>
            <a:r>
              <a:rPr lang="fr-FR" dirty="0" err="1" smtClean="0"/>
              <a:t>IgM</a:t>
            </a:r>
            <a:endParaRPr lang="fr-FR" dirty="0" smtClean="0"/>
          </a:p>
          <a:p>
            <a:r>
              <a:rPr lang="fr-FR" dirty="0" smtClean="0"/>
              <a:t>Aucun facteur de risque connu</a:t>
            </a:r>
          </a:p>
          <a:p>
            <a:r>
              <a:rPr lang="fr-FR" dirty="0" smtClean="0"/>
              <a:t>Exemple de transformation de la maladie : dans la population suisse, sa fréquence est de 7 %, sa mortalité estimée à 4%</a:t>
            </a:r>
          </a:p>
          <a:p>
            <a:r>
              <a:rPr lang="fr-FR" dirty="0" smtClean="0"/>
              <a:t>Survie estimée : à 5 ans, 82 % pour les stades I, à 40 % pour les stades III.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0477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221088" y="313612"/>
            <a:ext cx="8610600" cy="1293028"/>
          </a:xfrm>
        </p:spPr>
        <p:txBody>
          <a:bodyPr>
            <a:normAutofit/>
          </a:bodyPr>
          <a:lstStyle/>
          <a:p>
            <a:r>
              <a:rPr lang="fr-FR" sz="3600" dirty="0" smtClean="0">
                <a:latin typeface="Cambria" panose="02040503050406030204" pitchFamily="18" charset="0"/>
              </a:rPr>
              <a:t>3. Physiopathologie</a:t>
            </a:r>
            <a:endParaRPr lang="fr-FR" sz="3600" dirty="0">
              <a:latin typeface="Cambria" panose="020405030504060302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9245" y="1606640"/>
            <a:ext cx="11423561" cy="4612045"/>
          </a:xfrm>
        </p:spPr>
        <p:txBody>
          <a:bodyPr/>
          <a:lstStyle/>
          <a:p>
            <a:r>
              <a:rPr lang="fr-FR" dirty="0" smtClean="0"/>
              <a:t>Prolifération plasmocytaire dans la moelle osseuse  ( squelette axial )</a:t>
            </a:r>
          </a:p>
          <a:p>
            <a:r>
              <a:rPr lang="fr-FR" dirty="0" smtClean="0"/>
              <a:t>Production pathologique d’</a:t>
            </a:r>
            <a:r>
              <a:rPr lang="fr-FR" dirty="0" err="1" smtClean="0"/>
              <a:t>Ig</a:t>
            </a:r>
            <a:r>
              <a:rPr lang="fr-FR" dirty="0" smtClean="0"/>
              <a:t> entraine des répercussions sur différents organes</a:t>
            </a:r>
          </a:p>
          <a:p>
            <a:r>
              <a:rPr lang="fr-FR" dirty="0" smtClean="0"/>
              <a:t>Déséquilibre de la balance calcique en faveur d’une destruction osseuse par augmentation de l’activité </a:t>
            </a:r>
            <a:r>
              <a:rPr lang="fr-FR" dirty="0" err="1" smtClean="0"/>
              <a:t>ostéoclastique</a:t>
            </a:r>
            <a:r>
              <a:rPr lang="fr-FR" dirty="0" smtClean="0"/>
              <a:t> et apparition de lésions osseuses lytiques ( 80 % ) et d’une hypercalcémie ( 15 %)</a:t>
            </a:r>
          </a:p>
          <a:p>
            <a:r>
              <a:rPr lang="fr-FR" dirty="0" smtClean="0"/>
              <a:t>Envahissement de la moelle et limitation de l’</a:t>
            </a:r>
            <a:r>
              <a:rPr lang="fr-FR" dirty="0" err="1" smtClean="0"/>
              <a:t>hématopoièse</a:t>
            </a:r>
            <a:endParaRPr lang="fr-FR" dirty="0" smtClean="0"/>
          </a:p>
          <a:p>
            <a:r>
              <a:rPr lang="fr-FR" dirty="0" err="1" smtClean="0"/>
              <a:t>Hypogammaglobulinémie</a:t>
            </a:r>
            <a:r>
              <a:rPr lang="fr-FR" dirty="0" smtClean="0"/>
              <a:t> secondaire </a:t>
            </a:r>
          </a:p>
          <a:p>
            <a:r>
              <a:rPr lang="fr-FR" dirty="0" smtClean="0"/>
              <a:t>Altération de la fonction rénale : 20 à 25 %</a:t>
            </a:r>
          </a:p>
          <a:p>
            <a:r>
              <a:rPr lang="fr-FR" dirty="0" smtClean="0"/>
              <a:t>Démyélinisation : 20 % </a:t>
            </a:r>
          </a:p>
          <a:p>
            <a:r>
              <a:rPr lang="fr-FR" dirty="0" smtClean="0"/>
              <a:t>Anémie : 75 % ( infiltration médullaire + </a:t>
            </a:r>
            <a:r>
              <a:rPr lang="fr-FR" dirty="0" err="1" smtClean="0"/>
              <a:t>hyposécretion</a:t>
            </a:r>
            <a:r>
              <a:rPr lang="fr-FR" dirty="0" smtClean="0"/>
              <a:t> de l’</a:t>
            </a:r>
            <a:r>
              <a:rPr lang="fr-FR" dirty="0" err="1" smtClean="0"/>
              <a:t>érythropoétine</a:t>
            </a:r>
            <a:r>
              <a:rPr lang="fr-FR" dirty="0" smtClean="0"/>
              <a:t> de l’IR + état inflammatoire néoplasique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1758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3582473" cy="703819"/>
          </a:xfrm>
        </p:spPr>
        <p:txBody>
          <a:bodyPr/>
          <a:lstStyle/>
          <a:p>
            <a:r>
              <a:rPr lang="fr-FR" dirty="0" smtClean="0">
                <a:latin typeface="Cambria" panose="02040503050406030204" pitchFamily="18" charset="0"/>
              </a:rPr>
              <a:t>4. Clinique  </a:t>
            </a:r>
            <a:endParaRPr lang="fr-FR" dirty="0">
              <a:latin typeface="Cambria" panose="020405030504060302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52282" y="1841680"/>
            <a:ext cx="9092484" cy="4377006"/>
          </a:xfrm>
        </p:spPr>
        <p:txBody>
          <a:bodyPr/>
          <a:lstStyle/>
          <a:p>
            <a:r>
              <a:rPr lang="fr-FR" dirty="0" smtClean="0"/>
              <a:t>Circonstances de découvertes :  - fortuite ( cytopénie, VS Î , pic </a:t>
            </a:r>
            <a:r>
              <a:rPr lang="fr-FR" dirty="0" err="1" smtClean="0"/>
              <a:t>éléctrophorétique</a:t>
            </a:r>
            <a:r>
              <a:rPr lang="fr-FR" dirty="0" smtClean="0"/>
              <a:t>, IR,   hypercalcémie )</a:t>
            </a:r>
          </a:p>
          <a:p>
            <a:pPr marL="0" indent="0">
              <a:buNone/>
            </a:pPr>
            <a:r>
              <a:rPr lang="fr-FR" dirty="0" smtClean="0"/>
              <a:t>                                                          - suivi de </a:t>
            </a:r>
            <a:r>
              <a:rPr lang="fr-FR" dirty="0" err="1" smtClean="0"/>
              <a:t>gammapathie</a:t>
            </a:r>
            <a:r>
              <a:rPr lang="fr-FR" dirty="0" smtClean="0"/>
              <a:t> MGUS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                               - TC et / complications</a:t>
            </a:r>
          </a:p>
          <a:p>
            <a:endParaRPr lang="fr-FR" dirty="0"/>
          </a:p>
          <a:p>
            <a:r>
              <a:rPr lang="fr-FR" dirty="0" smtClean="0"/>
              <a:t>Douleurs osseuses : 60 %  permanentes, intenses, vertébrales, thoraciques, des os longs</a:t>
            </a:r>
          </a:p>
          <a:p>
            <a:r>
              <a:rPr lang="fr-FR" dirty="0" smtClean="0"/>
              <a:t> complications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6458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4934755" cy="845486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Cambria" panose="02040503050406030204" pitchFamily="18" charset="0"/>
              </a:rPr>
              <a:t>7. Complications</a:t>
            </a:r>
            <a:endParaRPr lang="fr-FR" sz="3200" dirty="0">
              <a:latin typeface="Cambria" panose="020405030504060302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609860"/>
            <a:ext cx="10820400" cy="4608826"/>
          </a:xfrm>
        </p:spPr>
        <p:txBody>
          <a:bodyPr/>
          <a:lstStyle/>
          <a:p>
            <a:r>
              <a:rPr lang="fr-FR" dirty="0" smtClean="0"/>
              <a:t>1. Osseuses : fracture pathologique , tassement </a:t>
            </a:r>
          </a:p>
          <a:p>
            <a:r>
              <a:rPr lang="fr-FR" dirty="0" smtClean="0"/>
              <a:t>2. Infectieuses : </a:t>
            </a:r>
            <a:r>
              <a:rPr lang="fr-FR" dirty="0" err="1" smtClean="0"/>
              <a:t>Ig</a:t>
            </a:r>
            <a:r>
              <a:rPr lang="fr-FR" dirty="0" smtClean="0"/>
              <a:t> pathologique non fonctionnel et les traitements</a:t>
            </a:r>
          </a:p>
          <a:p>
            <a:r>
              <a:rPr lang="fr-FR" dirty="0" smtClean="0"/>
              <a:t>3. Rénales : IRC par amylose, </a:t>
            </a:r>
            <a:r>
              <a:rPr lang="fr-FR" dirty="0" err="1" smtClean="0"/>
              <a:t>dépots</a:t>
            </a:r>
            <a:r>
              <a:rPr lang="fr-FR" dirty="0" smtClean="0"/>
              <a:t> de chaines légères ou lourdes</a:t>
            </a:r>
          </a:p>
          <a:p>
            <a:r>
              <a:rPr lang="fr-FR" dirty="0"/>
              <a:t> </a:t>
            </a:r>
            <a:r>
              <a:rPr lang="fr-FR" dirty="0" smtClean="0"/>
              <a:t>                    IRC par précipitation tubulaire des </a:t>
            </a:r>
            <a:r>
              <a:rPr lang="fr-FR" dirty="0" err="1" smtClean="0"/>
              <a:t>Ig</a:t>
            </a:r>
            <a:endParaRPr lang="fr-FR" dirty="0" smtClean="0"/>
          </a:p>
          <a:p>
            <a:r>
              <a:rPr lang="fr-FR" dirty="0" smtClean="0"/>
              <a:t>4. Neurologiques : compression médullaire par tassement vertébral ou infiltration épidurale</a:t>
            </a:r>
          </a:p>
          <a:p>
            <a:r>
              <a:rPr lang="fr-FR" dirty="0"/>
              <a:t> </a:t>
            </a:r>
            <a:r>
              <a:rPr lang="fr-FR" dirty="0" smtClean="0"/>
              <a:t>                                neuropathie périphérique </a:t>
            </a:r>
          </a:p>
          <a:p>
            <a:r>
              <a:rPr lang="fr-FR" dirty="0" smtClean="0"/>
              <a:t>5. Amylose </a:t>
            </a:r>
          </a:p>
          <a:p>
            <a:r>
              <a:rPr lang="fr-FR" dirty="0" smtClean="0"/>
              <a:t>6. Hypercalcémie aigue :  signes digestifs, neuropsychiatriques, cardiaques</a:t>
            </a:r>
          </a:p>
          <a:p>
            <a:r>
              <a:rPr lang="fr-FR" dirty="0" smtClean="0"/>
              <a:t>7. Syndrome d’hyperviscosité : céphalée, confusion, voire coma, </a:t>
            </a:r>
            <a:r>
              <a:rPr lang="fr-FR" dirty="0" err="1" smtClean="0"/>
              <a:t>oedeme</a:t>
            </a:r>
            <a:r>
              <a:rPr lang="fr-FR" dirty="0" smtClean="0"/>
              <a:t> papillaire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0453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7046890" cy="60078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Cambria" panose="02040503050406030204" pitchFamily="18" charset="0"/>
              </a:rPr>
              <a:t>8. Examens complémentaires</a:t>
            </a:r>
            <a:endParaRPr lang="fr-FR" dirty="0">
              <a:latin typeface="Cambria" panose="020405030504060302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635618"/>
            <a:ext cx="10820400" cy="4583068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 NFS : anémie pf leucopénie et thrombopénie</a:t>
            </a:r>
          </a:p>
          <a:p>
            <a:r>
              <a:rPr lang="fr-FR" dirty="0" smtClean="0"/>
              <a:t>VS : élevée dans 85 % des cas</a:t>
            </a:r>
          </a:p>
          <a:p>
            <a:r>
              <a:rPr lang="fr-FR" dirty="0" smtClean="0"/>
              <a:t>Electrophorèse des protides sériques EPS : pic monoclonal</a:t>
            </a:r>
          </a:p>
          <a:p>
            <a:r>
              <a:rPr lang="fr-FR" dirty="0" err="1" smtClean="0"/>
              <a:t>Immunofixation</a:t>
            </a:r>
            <a:r>
              <a:rPr lang="fr-FR" dirty="0" smtClean="0"/>
              <a:t> : </a:t>
            </a:r>
            <a:r>
              <a:rPr lang="fr-FR" dirty="0" err="1" smtClean="0"/>
              <a:t>dgc</a:t>
            </a:r>
            <a:r>
              <a:rPr lang="fr-FR" dirty="0" smtClean="0"/>
              <a:t> de l’</a:t>
            </a:r>
            <a:r>
              <a:rPr lang="fr-FR" dirty="0" err="1" smtClean="0"/>
              <a:t>Ig</a:t>
            </a:r>
            <a:r>
              <a:rPr lang="fr-FR" dirty="0" smtClean="0"/>
              <a:t> et nature de la chaine légère</a:t>
            </a:r>
          </a:p>
          <a:p>
            <a:r>
              <a:rPr lang="fr-FR" dirty="0" smtClean="0"/>
              <a:t>Dosage de la Calcémie</a:t>
            </a:r>
          </a:p>
          <a:p>
            <a:r>
              <a:rPr lang="fr-FR" dirty="0" smtClean="0"/>
              <a:t>Bilan rénal : urée </a:t>
            </a:r>
            <a:r>
              <a:rPr lang="fr-FR" dirty="0" err="1" smtClean="0"/>
              <a:t>sg</a:t>
            </a:r>
            <a:r>
              <a:rPr lang="fr-FR" dirty="0" smtClean="0"/>
              <a:t> et créatinine </a:t>
            </a:r>
            <a:r>
              <a:rPr lang="fr-FR" dirty="0" err="1" smtClean="0"/>
              <a:t>sg</a:t>
            </a:r>
            <a:endParaRPr lang="fr-FR" dirty="0" smtClean="0"/>
          </a:p>
          <a:p>
            <a:r>
              <a:rPr lang="fr-FR" dirty="0" smtClean="0"/>
              <a:t>Ponction de moelle :  myélogramme avec </a:t>
            </a:r>
            <a:r>
              <a:rPr lang="fr-FR" dirty="0" err="1" smtClean="0"/>
              <a:t>plasmocytose</a:t>
            </a:r>
            <a:r>
              <a:rPr lang="fr-FR" dirty="0" smtClean="0"/>
              <a:t> ≥ 10 % dans 96 % des cas et sup à 30 % dans 70 % des cas</a:t>
            </a:r>
          </a:p>
          <a:p>
            <a:r>
              <a:rPr lang="fr-FR" dirty="0" err="1" smtClean="0"/>
              <a:t>Rx</a:t>
            </a:r>
            <a:r>
              <a:rPr lang="fr-FR" dirty="0" smtClean="0"/>
              <a:t> du squelette : crane, rachis, bassin, thorax, os longs</a:t>
            </a:r>
          </a:p>
          <a:p>
            <a:r>
              <a:rPr lang="fr-FR" dirty="0"/>
              <a:t> </a:t>
            </a:r>
            <a:r>
              <a:rPr lang="fr-FR" dirty="0" smtClean="0"/>
              <a:t>                  géodes ostéolytiques à l’emporte pièce sans condensation </a:t>
            </a:r>
            <a:r>
              <a:rPr lang="fr-FR" dirty="0" err="1" smtClean="0"/>
              <a:t>périlésionnelle</a:t>
            </a:r>
            <a:r>
              <a:rPr lang="fr-FR" dirty="0" smtClean="0"/>
              <a:t>, fracture, tassement, déminéralisation diffuse</a:t>
            </a:r>
          </a:p>
          <a:p>
            <a:r>
              <a:rPr lang="fr-FR" dirty="0" smtClean="0"/>
              <a:t>IRM rachidienne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0440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3659746" cy="832607"/>
          </a:xfrm>
        </p:spPr>
        <p:txBody>
          <a:bodyPr>
            <a:normAutofit/>
          </a:bodyPr>
          <a:lstStyle/>
          <a:p>
            <a:r>
              <a:rPr lang="fr-FR" sz="3600" dirty="0" smtClean="0">
                <a:latin typeface="Cambria" panose="02040503050406030204" pitchFamily="18" charset="0"/>
              </a:rPr>
              <a:t>9. Traitement</a:t>
            </a:r>
            <a:endParaRPr lang="fr-FR" sz="3600" dirty="0">
              <a:latin typeface="Cambria" panose="020405030504060302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Milieu hospitalier spécialisé</a:t>
            </a:r>
          </a:p>
          <a:p>
            <a:r>
              <a:rPr lang="fr-FR" dirty="0" smtClean="0"/>
              <a:t>Mise en condition et hydratation</a:t>
            </a:r>
          </a:p>
          <a:p>
            <a:r>
              <a:rPr lang="fr-FR" dirty="0" err="1" smtClean="0"/>
              <a:t>Trts</a:t>
            </a:r>
            <a:r>
              <a:rPr lang="fr-FR" dirty="0" smtClean="0"/>
              <a:t> symptomatiques : antalgiques et autres </a:t>
            </a:r>
            <a:r>
              <a:rPr lang="fr-FR" dirty="0" err="1" smtClean="0"/>
              <a:t>trts</a:t>
            </a:r>
            <a:r>
              <a:rPr lang="fr-FR" smtClean="0"/>
              <a:t> selon le TC</a:t>
            </a:r>
            <a:endParaRPr lang="fr-FR" dirty="0" smtClean="0"/>
          </a:p>
          <a:p>
            <a:r>
              <a:rPr lang="fr-FR" dirty="0" err="1" smtClean="0"/>
              <a:t>Stadification</a:t>
            </a:r>
            <a:r>
              <a:rPr lang="fr-FR" dirty="0" smtClean="0"/>
              <a:t> de la maladie : st I , II, III  classification de </a:t>
            </a:r>
            <a:r>
              <a:rPr lang="fr-FR" dirty="0" err="1" smtClean="0"/>
              <a:t>Durie</a:t>
            </a:r>
            <a:r>
              <a:rPr lang="fr-FR" dirty="0" smtClean="0"/>
              <a:t> et Salmon</a:t>
            </a:r>
          </a:p>
          <a:p>
            <a:r>
              <a:rPr lang="fr-FR" dirty="0" err="1" smtClean="0"/>
              <a:t>Corticostéroides</a:t>
            </a:r>
            <a:r>
              <a:rPr lang="fr-FR" dirty="0" smtClean="0"/>
              <a:t> : </a:t>
            </a:r>
            <a:r>
              <a:rPr lang="fr-FR" dirty="0" err="1" smtClean="0"/>
              <a:t>dexaméthazone</a:t>
            </a:r>
            <a:endParaRPr lang="fr-FR" dirty="0" smtClean="0"/>
          </a:p>
          <a:p>
            <a:r>
              <a:rPr lang="fr-FR" dirty="0" smtClean="0"/>
              <a:t>Chimiothérapies: </a:t>
            </a:r>
            <a:r>
              <a:rPr lang="fr-FR" dirty="0" err="1" smtClean="0"/>
              <a:t>Melphalan</a:t>
            </a:r>
            <a:r>
              <a:rPr lang="fr-FR" dirty="0" smtClean="0"/>
              <a:t> – </a:t>
            </a:r>
            <a:r>
              <a:rPr lang="fr-FR" dirty="0" err="1" smtClean="0"/>
              <a:t>cyclophosphamide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Immunomodulateurs</a:t>
            </a:r>
            <a:r>
              <a:rPr lang="fr-FR" dirty="0" smtClean="0"/>
              <a:t>: Thalidomide</a:t>
            </a:r>
          </a:p>
          <a:p>
            <a:r>
              <a:rPr lang="fr-FR" dirty="0" smtClean="0"/>
              <a:t>Anticorps monoclonaux : anti-CD 39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2573289"/>
      </p:ext>
    </p:extLst>
  </p:cSld>
  <p:clrMapOvr>
    <a:masterClrMapping/>
  </p:clrMapOvr>
</p:sld>
</file>

<file path=ppt/theme/theme1.xml><?xml version="1.0" encoding="utf-8"?>
<a:theme xmlns:a="http://schemas.openxmlformats.org/drawingml/2006/main" name="Traînée de condensatio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TM04033937[[fn=Traînée de condensation]]</Template>
  <TotalTime>172</TotalTime>
  <Words>536</Words>
  <Application>Microsoft Office PowerPoint</Application>
  <PresentationFormat>Grand écran</PresentationFormat>
  <Paragraphs>63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Cambria</vt:lpstr>
      <vt:lpstr>Century Gothic</vt:lpstr>
      <vt:lpstr>Traînée de condensation</vt:lpstr>
      <vt:lpstr>MYELOME MULTIPLE  DES OS</vt:lpstr>
      <vt:lpstr>1. Définition</vt:lpstr>
      <vt:lpstr>2. Epidémiologie</vt:lpstr>
      <vt:lpstr>3. Physiopathologie</vt:lpstr>
      <vt:lpstr>4. Clinique  </vt:lpstr>
      <vt:lpstr>7. Complications</vt:lpstr>
      <vt:lpstr>8. Examens complémentaires</vt:lpstr>
      <vt:lpstr>9. Traitement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MYELOME MULTIPLE</dc:title>
  <dc:creator>Dr</dc:creator>
  <cp:lastModifiedBy>Dr</cp:lastModifiedBy>
  <cp:revision>33</cp:revision>
  <dcterms:created xsi:type="dcterms:W3CDTF">2021-03-03T09:42:19Z</dcterms:created>
  <dcterms:modified xsi:type="dcterms:W3CDTF">2021-03-03T12:35:17Z</dcterms:modified>
</cp:coreProperties>
</file>