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3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9111" y="290013"/>
            <a:ext cx="7508382" cy="2311519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ambria" panose="02040503050406030204" pitchFamily="18" charset="0"/>
              </a:rPr>
              <a:t>Université  de CONSTANTINE</a:t>
            </a:r>
            <a:r>
              <a:rPr lang="fr-FR" sz="2000" b="1" dirty="0" smtClean="0">
                <a:latin typeface="Cambria" panose="02040503050406030204" pitchFamily="18" charset="0"/>
              </a:rPr>
              <a:t/>
            </a:r>
            <a:br>
              <a:rPr lang="fr-FR" sz="2000" b="1" dirty="0" smtClean="0">
                <a:latin typeface="Cambria" panose="02040503050406030204" pitchFamily="18" charset="0"/>
              </a:rPr>
            </a:br>
            <a:r>
              <a:rPr lang="fr-FR" sz="2000" b="1" dirty="0">
                <a:latin typeface="Cambria" panose="02040503050406030204" pitchFamily="18" charset="0"/>
              </a:rPr>
              <a:t/>
            </a:r>
            <a:br>
              <a:rPr lang="fr-FR" sz="2000" b="1" dirty="0">
                <a:latin typeface="Cambria" panose="02040503050406030204" pitchFamily="18" charset="0"/>
              </a:rPr>
            </a:br>
            <a:r>
              <a:rPr lang="fr-FR" sz="2000" b="1" dirty="0" smtClean="0">
                <a:latin typeface="Cambria" panose="02040503050406030204" pitchFamily="18" charset="0"/>
              </a:rPr>
              <a:t/>
            </a:r>
            <a:br>
              <a:rPr lang="fr-FR" sz="2000" b="1" dirty="0" smtClean="0">
                <a:latin typeface="Cambria" panose="02040503050406030204" pitchFamily="18" charset="0"/>
              </a:rPr>
            </a:br>
            <a:r>
              <a:rPr lang="fr-FR" b="1" dirty="0" smtClean="0">
                <a:latin typeface="Cambria" panose="02040503050406030204" pitchFamily="18" charset="0"/>
              </a:rPr>
              <a:t>Maladies </a:t>
            </a:r>
            <a:r>
              <a:rPr lang="fr-FR" b="1" dirty="0" smtClean="0">
                <a:latin typeface="Cambria" panose="02040503050406030204" pitchFamily="18" charset="0"/>
              </a:rPr>
              <a:t>osseuses</a:t>
            </a:r>
            <a:endParaRPr lang="fr-FR" b="1" dirty="0">
              <a:latin typeface="Cambria" panose="020405030504060302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47233" y="3116688"/>
            <a:ext cx="8491472" cy="261011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r-FR" sz="3200" b="1" dirty="0" smtClean="0">
                <a:latin typeface="Cambria" panose="02040503050406030204" pitchFamily="18" charset="0"/>
              </a:rPr>
              <a:t>OSTEOPOROSE</a:t>
            </a:r>
          </a:p>
          <a:p>
            <a:pPr marL="514350" indent="-514350">
              <a:buAutoNum type="arabicPeriod"/>
            </a:pPr>
            <a:r>
              <a:rPr lang="fr-FR" sz="3200" b="1" dirty="0">
                <a:latin typeface="Cambria" panose="02040503050406030204" pitchFamily="18" charset="0"/>
              </a:rPr>
              <a:t> </a:t>
            </a:r>
            <a:r>
              <a:rPr lang="fr-FR" sz="3200" b="1" dirty="0" smtClean="0">
                <a:latin typeface="Cambria" panose="02040503050406030204" pitchFamily="18" charset="0"/>
              </a:rPr>
              <a:t>OSTEOMALACIE</a:t>
            </a:r>
          </a:p>
          <a:p>
            <a:endParaRPr lang="fr-FR" sz="3200" b="1" dirty="0">
              <a:latin typeface="Cambria" panose="02040503050406030204" pitchFamily="18" charset="0"/>
            </a:endParaRPr>
          </a:p>
          <a:p>
            <a:endParaRPr lang="fr-FR" sz="3200" b="1" dirty="0" smtClean="0">
              <a:latin typeface="Cambria" panose="02040503050406030204" pitchFamily="18" charset="0"/>
            </a:endParaRPr>
          </a:p>
          <a:p>
            <a:r>
              <a:rPr lang="fr-FR" sz="2200" b="1" dirty="0" smtClean="0">
                <a:latin typeface="Cambria" panose="02040503050406030204" pitchFamily="18" charset="0"/>
              </a:rPr>
              <a:t>PR. BOUDERSA</a:t>
            </a:r>
            <a:endParaRPr lang="fr-FR" sz="2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88135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6. Traitement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365161"/>
            <a:ext cx="10712002" cy="3618963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ambria" panose="02040503050406030204" pitchFamily="18" charset="0"/>
              </a:rPr>
              <a:t>1. Mesures préventives : 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- Apports alimentaires suffisants  </a:t>
            </a:r>
          </a:p>
          <a:p>
            <a:pPr marL="0" indent="0">
              <a:buNone/>
            </a:pPr>
            <a:r>
              <a:rPr lang="fr-FR" sz="2000" dirty="0" smtClean="0">
                <a:latin typeface="Cambria" panose="02040503050406030204" pitchFamily="18" charset="0"/>
              </a:rPr>
              <a:t>       - supplémentation en calcium 1g/j et en vitamine D3 800 UI/j</a:t>
            </a: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chez les sujets à risque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- Activités physique régulière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- Exposition solaire 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- Arrêt de tabac  et alcool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- traitement des causes d’ostéoporose secondaire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- prévention des chutes  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685801" y="386366"/>
            <a:ext cx="10131425" cy="223235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571223"/>
            <a:ext cx="10493061" cy="4219978"/>
          </a:xfrm>
        </p:spPr>
        <p:txBody>
          <a:bodyPr>
            <a:normAutofit fontScale="77500" lnSpcReduction="20000"/>
          </a:bodyPr>
          <a:lstStyle/>
          <a:p>
            <a:r>
              <a:rPr lang="fr-FR" sz="2600" b="1" dirty="0" smtClean="0">
                <a:latin typeface="Cambria" panose="02040503050406030204" pitchFamily="18" charset="0"/>
              </a:rPr>
              <a:t>2. Traitement spécifique </a:t>
            </a:r>
          </a:p>
          <a:p>
            <a:endParaRPr lang="fr-FR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200" b="1" dirty="0">
                <a:latin typeface="Cambria" panose="02040503050406030204" pitchFamily="18" charset="0"/>
              </a:rPr>
              <a:t> </a:t>
            </a:r>
            <a:r>
              <a:rPr lang="fr-FR" sz="2200" b="1" dirty="0" smtClean="0">
                <a:latin typeface="Cambria" panose="02040503050406030204" pitchFamily="18" charset="0"/>
              </a:rPr>
              <a:t>       2.a </a:t>
            </a:r>
            <a:r>
              <a:rPr lang="fr-FR" sz="2200" dirty="0" smtClean="0">
                <a:latin typeface="Cambria" panose="02040503050406030204" pitchFamily="18" charset="0"/>
              </a:rPr>
              <a:t>-  </a:t>
            </a:r>
            <a:r>
              <a:rPr lang="fr-FR" sz="2200" b="1" dirty="0" smtClean="0">
                <a:latin typeface="Cambria" panose="02040503050406030204" pitchFamily="18" charset="0"/>
              </a:rPr>
              <a:t>Anti-</a:t>
            </a:r>
            <a:r>
              <a:rPr lang="fr-FR" sz="2200" b="1" dirty="0" err="1" smtClean="0">
                <a:latin typeface="Cambria" panose="02040503050406030204" pitchFamily="18" charset="0"/>
              </a:rPr>
              <a:t>résorbeurs</a:t>
            </a:r>
            <a:r>
              <a:rPr lang="fr-FR" sz="2200" dirty="0" smtClean="0">
                <a:latin typeface="Cambria" panose="02040503050406030204" pitchFamily="18" charset="0"/>
              </a:rPr>
              <a:t> </a:t>
            </a:r>
            <a:r>
              <a:rPr lang="fr-FR" sz="2200" b="1" dirty="0" smtClean="0">
                <a:latin typeface="Cambria" panose="02040503050406030204" pitchFamily="18" charset="0"/>
              </a:rPr>
              <a:t>:  BIPHOSPHONATES  </a:t>
            </a:r>
            <a:r>
              <a:rPr lang="fr-FR" sz="2200" dirty="0" smtClean="0">
                <a:latin typeface="Cambria" panose="02040503050406030204" pitchFamily="18" charset="0"/>
              </a:rPr>
              <a:t>( </a:t>
            </a:r>
            <a:r>
              <a:rPr lang="fr-FR" sz="2200" dirty="0" err="1" smtClean="0">
                <a:latin typeface="Cambria" panose="02040503050406030204" pitchFamily="18" charset="0"/>
              </a:rPr>
              <a:t>Alendronate</a:t>
            </a:r>
            <a:r>
              <a:rPr lang="fr-FR" sz="2200" dirty="0" smtClean="0">
                <a:latin typeface="Cambria" panose="02040503050406030204" pitchFamily="18" charset="0"/>
              </a:rPr>
              <a:t>, </a:t>
            </a:r>
            <a:r>
              <a:rPr lang="fr-FR" sz="2200" dirty="0" err="1" smtClean="0">
                <a:latin typeface="Cambria" panose="02040503050406030204" pitchFamily="18" charset="0"/>
              </a:rPr>
              <a:t>Risedronate</a:t>
            </a:r>
            <a:r>
              <a:rPr lang="fr-FR" sz="2200" dirty="0" smtClean="0">
                <a:latin typeface="Cambria" panose="02040503050406030204" pitchFamily="18" charset="0"/>
              </a:rPr>
              <a:t>,  </a:t>
            </a:r>
            <a:r>
              <a:rPr lang="fr-FR" sz="2200" dirty="0" err="1" smtClean="0">
                <a:latin typeface="Cambria" panose="02040503050406030204" pitchFamily="18" charset="0"/>
              </a:rPr>
              <a:t>Ibandronate</a:t>
            </a:r>
            <a:r>
              <a:rPr lang="fr-FR" sz="2200" dirty="0" smtClean="0">
                <a:latin typeface="Cambria" panose="02040503050406030204" pitchFamily="18" charset="0"/>
              </a:rPr>
              <a:t>, </a:t>
            </a:r>
            <a:r>
              <a:rPr lang="fr-FR" sz="2200" dirty="0" err="1" smtClean="0">
                <a:latin typeface="Cambria" panose="02040503050406030204" pitchFamily="18" charset="0"/>
              </a:rPr>
              <a:t>Zolédronate</a:t>
            </a:r>
            <a:r>
              <a:rPr lang="fr-FR" sz="2200" dirty="0" smtClean="0">
                <a:latin typeface="Cambria" panose="02040503050406030204" pitchFamily="18" charset="0"/>
              </a:rPr>
              <a:t>)</a:t>
            </a:r>
            <a:endParaRPr lang="fr-FR" sz="2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200" dirty="0" smtClean="0">
                <a:latin typeface="Cambria" panose="02040503050406030204" pitchFamily="18" charset="0"/>
              </a:rPr>
              <a:t>             diminuent le risque de fractures, prise hebdomadaire ou mensuelle pour une durée de 4 ans et plus . Forme IV: </a:t>
            </a:r>
            <a:r>
              <a:rPr lang="fr-FR" sz="2200" dirty="0" err="1" smtClean="0">
                <a:latin typeface="Cambria" panose="02040503050406030204" pitchFamily="18" charset="0"/>
              </a:rPr>
              <a:t>ibandronate</a:t>
            </a:r>
            <a:r>
              <a:rPr lang="fr-FR" sz="2200" dirty="0" smtClean="0">
                <a:latin typeface="Cambria" panose="02040503050406030204" pitchFamily="18" charset="0"/>
              </a:rPr>
              <a:t> 3mgIVD tous les 3mois  , </a:t>
            </a:r>
            <a:r>
              <a:rPr lang="fr-FR" sz="2200" dirty="0" err="1" smtClean="0">
                <a:latin typeface="Cambria" panose="02040503050406030204" pitchFamily="18" charset="0"/>
              </a:rPr>
              <a:t>Zolédronate</a:t>
            </a:r>
            <a:r>
              <a:rPr lang="fr-FR" sz="2200" dirty="0" smtClean="0">
                <a:latin typeface="Cambria" panose="02040503050406030204" pitchFamily="18" charset="0"/>
              </a:rPr>
              <a:t> ACLASTA 5mg IVL une fois/ an, 3 années  consécutives. </a:t>
            </a:r>
          </a:p>
          <a:p>
            <a:pPr marL="0" indent="0">
              <a:buNone/>
            </a:pPr>
            <a:endParaRPr lang="fr-FR" sz="22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200" b="1" dirty="0" smtClean="0">
                <a:latin typeface="Cambria" panose="02040503050406030204" pitchFamily="18" charset="0"/>
              </a:rPr>
              <a:t>                   DENOSUMAB </a:t>
            </a:r>
            <a:r>
              <a:rPr lang="fr-FR" sz="2200" dirty="0" smtClean="0">
                <a:latin typeface="Cambria" panose="02040503050406030204" pitchFamily="18" charset="0"/>
              </a:rPr>
              <a:t>anticorps monoclonal inhibiteur de l’ostéoclaste , injection S/C semestrielle de 60mg</a:t>
            </a:r>
          </a:p>
          <a:p>
            <a:pPr marL="0" indent="0">
              <a:buNone/>
            </a:pPr>
            <a:endParaRPr lang="fr-FR" sz="22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200" b="1" dirty="0" smtClean="0">
                <a:latin typeface="Cambria" panose="02040503050406030204" pitchFamily="18" charset="0"/>
              </a:rPr>
              <a:t>                 RALOXIFENE  </a:t>
            </a:r>
            <a:r>
              <a:rPr lang="fr-FR" sz="2200" dirty="0" smtClean="0">
                <a:latin typeface="Cambria" panose="02040503050406030204" pitchFamily="18" charset="0"/>
              </a:rPr>
              <a:t>EVISTA</a:t>
            </a:r>
            <a:r>
              <a:rPr lang="fr-FR" sz="2200" b="1" dirty="0" smtClean="0">
                <a:latin typeface="Cambria" panose="02040503050406030204" pitchFamily="18" charset="0"/>
              </a:rPr>
              <a:t> </a:t>
            </a:r>
            <a:r>
              <a:rPr lang="fr-FR" sz="2200" dirty="0" smtClean="0">
                <a:latin typeface="Cambria" panose="02040503050406030204" pitchFamily="18" charset="0"/>
              </a:rPr>
              <a:t>modulateur </a:t>
            </a:r>
            <a:r>
              <a:rPr lang="fr-FR" sz="2200" dirty="0" err="1" smtClean="0">
                <a:latin typeface="Cambria" panose="02040503050406030204" pitchFamily="18" charset="0"/>
              </a:rPr>
              <a:t>séléctifs</a:t>
            </a:r>
            <a:r>
              <a:rPr lang="fr-FR" sz="2200" dirty="0" smtClean="0">
                <a:latin typeface="Cambria" panose="02040503050406030204" pitchFamily="18" charset="0"/>
              </a:rPr>
              <a:t> des récepteurs aux </a:t>
            </a:r>
            <a:r>
              <a:rPr lang="fr-FR" sz="2200" dirty="0" err="1" smtClean="0">
                <a:latin typeface="Cambria" panose="02040503050406030204" pitchFamily="18" charset="0"/>
              </a:rPr>
              <a:t>oestrogènes</a:t>
            </a:r>
            <a:r>
              <a:rPr lang="fr-FR" sz="2200" dirty="0" smtClean="0">
                <a:latin typeface="Cambria" panose="02040503050406030204" pitchFamily="18" charset="0"/>
              </a:rPr>
              <a:t>, diminue le risque </a:t>
            </a:r>
            <a:r>
              <a:rPr lang="fr-FR" sz="2200" dirty="0" err="1" smtClean="0">
                <a:latin typeface="Cambria" panose="02040503050406030204" pitchFamily="18" charset="0"/>
              </a:rPr>
              <a:t>fracturaire</a:t>
            </a:r>
            <a:r>
              <a:rPr lang="fr-FR" sz="2200" dirty="0" smtClean="0">
                <a:latin typeface="Cambria" panose="02040503050406030204" pitchFamily="18" charset="0"/>
              </a:rPr>
              <a:t> et le risque de cancer du sein </a:t>
            </a:r>
            <a:r>
              <a:rPr lang="fr-FR" sz="2200" dirty="0" err="1" smtClean="0">
                <a:latin typeface="Cambria" panose="02040503050406030204" pitchFamily="18" charset="0"/>
              </a:rPr>
              <a:t>hormonosensible</a:t>
            </a:r>
            <a:r>
              <a:rPr lang="fr-FR" sz="2200" dirty="0" smtClean="0">
                <a:latin typeface="Cambria" panose="02040503050406030204" pitchFamily="18" charset="0"/>
              </a:rPr>
              <a:t>. Prise journalière orale pour une durée de plus de 4 ans</a:t>
            </a:r>
          </a:p>
          <a:p>
            <a:pPr marL="0" indent="0">
              <a:buNone/>
            </a:pPr>
            <a:endParaRPr lang="fr-FR" sz="2200" dirty="0">
              <a:latin typeface="Cambria" panose="02040503050406030204" pitchFamily="18" charset="0"/>
            </a:endParaRPr>
          </a:p>
          <a:p>
            <a:endParaRPr lang="fr-FR" dirty="0" smtClean="0">
              <a:latin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2343955"/>
            <a:ext cx="10131425" cy="4039673"/>
          </a:xfrm>
        </p:spPr>
        <p:txBody>
          <a:bodyPr>
            <a:normAutofit/>
          </a:bodyPr>
          <a:lstStyle/>
          <a:p>
            <a:pPr lvl="0">
              <a:buClr>
                <a:prstClr val="white"/>
              </a:buClr>
            </a:pPr>
            <a:r>
              <a:rPr lang="fr-FR" sz="2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2.b Anaboliques </a:t>
            </a:r>
            <a:r>
              <a:rPr lang="fr-FR" sz="2000" b="1" dirty="0">
                <a:solidFill>
                  <a:prstClr val="white"/>
                </a:solidFill>
                <a:latin typeface="Cambria" panose="02040503050406030204" pitchFamily="18" charset="0"/>
              </a:rPr>
              <a:t>: TERIPARATIDE 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FORSTEO stimule l’activité </a:t>
            </a:r>
            <a:r>
              <a:rPr lang="fr-FR" sz="2000" dirty="0" err="1">
                <a:solidFill>
                  <a:prstClr val="white"/>
                </a:solidFill>
                <a:latin typeface="Cambria" panose="02040503050406030204" pitchFamily="18" charset="0"/>
              </a:rPr>
              <a:t>ostéoblastique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, augmente la masse osseuse et améliore la microarchitecture osseuse, injection S/C journalière pendant 18 à 24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mois</a:t>
            </a:r>
          </a:p>
          <a:p>
            <a:pPr lvl="0">
              <a:buClr>
                <a:prstClr val="white"/>
              </a:buClr>
            </a:pPr>
            <a:endParaRPr lang="fr-FR" sz="20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lvl="0">
              <a:buClr>
                <a:prstClr val="white"/>
              </a:buClr>
            </a:pP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2.c  - </a:t>
            </a:r>
            <a:r>
              <a:rPr lang="fr-FR" sz="2000" b="1" dirty="0">
                <a:solidFill>
                  <a:prstClr val="white"/>
                </a:solidFill>
                <a:latin typeface="Cambria" panose="02040503050406030204" pitchFamily="18" charset="0"/>
              </a:rPr>
              <a:t>Autres : 	RANELATE  DE STRONTIUM  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prise orale journalière pour une durée de plus  de 3 ans, possède une  action mixte d’une part anti-</a:t>
            </a:r>
            <a:r>
              <a:rPr lang="fr-FR" sz="2000" dirty="0" err="1">
                <a:solidFill>
                  <a:prstClr val="white"/>
                </a:solidFill>
                <a:latin typeface="Cambria" panose="02040503050406030204" pitchFamily="18" charset="0"/>
              </a:rPr>
              <a:t>résorptive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et d’autre part anabolique</a:t>
            </a:r>
          </a:p>
          <a:p>
            <a:pPr lvl="0">
              <a:buClr>
                <a:prstClr val="white"/>
              </a:buClr>
            </a:pPr>
            <a:endParaRPr lang="fr-FR" sz="20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     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Avec  contrôle  et surveillance de la calcémie</a:t>
            </a:r>
          </a:p>
          <a:p>
            <a:pPr lvl="0">
              <a:buClr>
                <a:prstClr val="white"/>
              </a:buClr>
            </a:pPr>
            <a:endParaRPr lang="fr-FR" sz="20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lvl="0">
              <a:buClr>
                <a:prstClr val="white"/>
              </a:buClr>
            </a:pPr>
            <a:endParaRPr lang="fr-FR" sz="2000" b="1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943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10107"/>
          </a:xfrm>
        </p:spPr>
        <p:txBody>
          <a:bodyPr/>
          <a:lstStyle/>
          <a:p>
            <a:r>
              <a:rPr lang="fr-FR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II . </a:t>
            </a:r>
            <a:r>
              <a:rPr lang="fr-FR" b="1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OstéoMALACIE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7430" y="2142067"/>
            <a:ext cx="9414457" cy="2610237"/>
          </a:xfrm>
        </p:spPr>
        <p:txBody>
          <a:bodyPr>
            <a:normAutofit fontScale="92500"/>
          </a:bodyPr>
          <a:lstStyle/>
          <a:p>
            <a:r>
              <a:rPr lang="fr-FR" sz="2400" dirty="0" smtClean="0">
                <a:latin typeface="Cambria" panose="02040503050406030204" pitchFamily="18" charset="0"/>
              </a:rPr>
              <a:t>1. Définition: </a:t>
            </a:r>
          </a:p>
          <a:p>
            <a:pPr marL="0" indent="0">
              <a:buNone/>
            </a:pPr>
            <a:r>
              <a:rPr lang="fr-FR" sz="2400" dirty="0"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</a:rPr>
              <a:t>         - </a:t>
            </a:r>
            <a:r>
              <a:rPr lang="fr-FR" sz="2000" dirty="0" smtClean="0">
                <a:latin typeface="Cambria" panose="02040503050406030204" pitchFamily="18" charset="0"/>
              </a:rPr>
              <a:t>ostéopathie </a:t>
            </a:r>
            <a:r>
              <a:rPr lang="fr-FR" sz="2000" dirty="0" err="1" smtClean="0">
                <a:latin typeface="Cambria" panose="02040503050406030204" pitchFamily="18" charset="0"/>
              </a:rPr>
              <a:t>raréfiante</a:t>
            </a:r>
            <a:r>
              <a:rPr lang="fr-FR" sz="2000" dirty="0" smtClean="0">
                <a:latin typeface="Cambria" panose="02040503050406030204" pitchFamily="18" charset="0"/>
              </a:rPr>
              <a:t>  diffuse de l’adulte , analogue au rachitisme chez l’enfant 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- défaut de minéralisation de la trame protéique de l’os aboutissant à une </a:t>
            </a:r>
            <a:r>
              <a:rPr lang="fr-FR" sz="2000" dirty="0" err="1" smtClean="0">
                <a:latin typeface="Cambria" panose="02040503050406030204" pitchFamily="18" charset="0"/>
              </a:rPr>
              <a:t>hyperostéoidose</a:t>
            </a:r>
            <a:r>
              <a:rPr lang="fr-FR" sz="2000" dirty="0" smtClean="0">
                <a:latin typeface="Cambria" panose="02040503050406030204" pitchFamily="18" charset="0"/>
              </a:rPr>
              <a:t> 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rapport avec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une  carence phosphocalcique     </a:t>
            </a:r>
            <a:endParaRPr lang="fr-FR" sz="20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                     </a:t>
            </a:r>
          </a:p>
          <a:p>
            <a:pPr marL="0" indent="0">
              <a:buNone/>
            </a:pPr>
            <a:r>
              <a:rPr lang="fr-FR" sz="2000" dirty="0" smtClean="0">
                <a:latin typeface="Cambria" panose="02040503050406030204" pitchFamily="18" charset="0"/>
              </a:rPr>
              <a:t>             -  On distingue des formes </a:t>
            </a:r>
            <a:r>
              <a:rPr lang="fr-FR" sz="2000" dirty="0" err="1" smtClean="0">
                <a:latin typeface="Cambria" panose="02040503050406030204" pitchFamily="18" charset="0"/>
              </a:rPr>
              <a:t>calcipéniques</a:t>
            </a:r>
            <a:r>
              <a:rPr lang="fr-FR" sz="2000" dirty="0" smtClean="0">
                <a:latin typeface="Cambria" panose="02040503050406030204" pitchFamily="18" charset="0"/>
              </a:rPr>
              <a:t> des formes </a:t>
            </a:r>
            <a:r>
              <a:rPr lang="fr-FR" sz="2000" dirty="0" err="1" smtClean="0">
                <a:latin typeface="Cambria" panose="02040503050406030204" pitchFamily="18" charset="0"/>
              </a:rPr>
              <a:t>phosphopéniquesen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5253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mbria" panose="02040503050406030204" pitchFamily="18" charset="0"/>
              </a:rPr>
              <a:t>2. Epidémiologie</a:t>
            </a:r>
            <a:endParaRPr lang="fr-FR" sz="24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9104" y="2142068"/>
            <a:ext cx="8808122" cy="2004930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latin typeface="Cambria" panose="02040503050406030204" pitchFamily="18" charset="0"/>
              </a:rPr>
              <a:t>- Fréquence : plus rare que l’Ostéoporose primaire</a:t>
            </a:r>
          </a:p>
          <a:p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- sexe : pas de différence</a:t>
            </a:r>
          </a:p>
          <a:p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- âge : adulte, surtout la personne âgée  alitée , </a:t>
            </a:r>
            <a:endParaRPr lang="fr-F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04045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3. Pathogenèse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0" y="1313645"/>
            <a:ext cx="9786916" cy="4752304"/>
          </a:xfrm>
        </p:spPr>
        <p:txBody>
          <a:bodyPr/>
          <a:lstStyle/>
          <a:p>
            <a:r>
              <a:rPr lang="fr-FR" b="1" dirty="0" smtClean="0"/>
              <a:t>A.  </a:t>
            </a:r>
            <a:r>
              <a:rPr lang="fr-FR" sz="2000" b="1" dirty="0" smtClean="0">
                <a:latin typeface="Cambria" panose="02040503050406030204" pitchFamily="18" charset="0"/>
              </a:rPr>
              <a:t>OM CARENTIELLE </a:t>
            </a:r>
            <a:r>
              <a:rPr lang="fr-FR" sz="2000" dirty="0" smtClean="0">
                <a:latin typeface="Cambria" panose="02040503050406030204" pitchFamily="18" charset="0"/>
              </a:rPr>
              <a:t>:  (</a:t>
            </a:r>
            <a:r>
              <a:rPr lang="fr-FR" sz="2000" b="1" dirty="0" smtClean="0">
                <a:latin typeface="Cambria" panose="02040503050406030204" pitchFamily="18" charset="0"/>
              </a:rPr>
              <a:t>Forme  </a:t>
            </a:r>
            <a:r>
              <a:rPr lang="fr-FR" sz="2000" b="1" dirty="0" err="1" smtClean="0">
                <a:latin typeface="Cambria" panose="02040503050406030204" pitchFamily="18" charset="0"/>
              </a:rPr>
              <a:t>calcipénique</a:t>
            </a:r>
            <a:r>
              <a:rPr lang="fr-FR" sz="2000" dirty="0" smtClean="0">
                <a:latin typeface="Cambria" panose="02040503050406030204" pitchFamily="18" charset="0"/>
              </a:rPr>
              <a:t>) résulte  d’une carence en vitamine D, d’un trouble du métabolisme de la vit D :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- une  exposition solaire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insuffisante,  voir  absente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- des apports  alimentaires insuffisants, malnutrition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- une malabsorption intestinale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- un  </a:t>
            </a:r>
            <a:r>
              <a:rPr lang="fr-FR" sz="2000" dirty="0" err="1" smtClean="0">
                <a:latin typeface="Cambria" panose="02040503050406030204" pitchFamily="18" charset="0"/>
              </a:rPr>
              <a:t>hypercatabolisme</a:t>
            </a:r>
            <a:r>
              <a:rPr lang="fr-FR" sz="2000" dirty="0" smtClean="0">
                <a:latin typeface="Cambria" panose="02040503050406030204" pitchFamily="18" charset="0"/>
              </a:rPr>
              <a:t> de la vit D lors des </a:t>
            </a:r>
            <a:r>
              <a:rPr lang="fr-FR" sz="2000" dirty="0" err="1" smtClean="0">
                <a:latin typeface="Cambria" panose="02040503050406030204" pitchFamily="18" charset="0"/>
              </a:rPr>
              <a:t>hépatopathies</a:t>
            </a:r>
            <a:r>
              <a:rPr lang="fr-FR" sz="2000" dirty="0" smtClean="0">
                <a:latin typeface="Cambria" panose="02040503050406030204" pitchFamily="18" charset="0"/>
              </a:rPr>
              <a:t>  ou lors des traitements </a:t>
            </a:r>
            <a:r>
              <a:rPr lang="fr-FR" sz="2000" dirty="0" err="1" smtClean="0">
                <a:latin typeface="Cambria" panose="02040503050406030204" pitchFamily="18" charset="0"/>
              </a:rPr>
              <a:t>anti-épileptiques</a:t>
            </a:r>
            <a:r>
              <a:rPr lang="fr-FR" sz="2000" dirty="0" smtClean="0">
                <a:latin typeface="Cambria" panose="02040503050406030204" pitchFamily="18" charset="0"/>
              </a:rPr>
              <a:t>.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- une diminution de l’hydroxylation 1</a:t>
            </a:r>
            <a:r>
              <a:rPr lang="el-GR" sz="2000" dirty="0" smtClean="0">
                <a:latin typeface="Cambria" panose="02040503050406030204" pitchFamily="18" charset="0"/>
              </a:rPr>
              <a:t>α</a:t>
            </a:r>
            <a:r>
              <a:rPr lang="fr-FR" sz="2000" dirty="0" smtClean="0">
                <a:latin typeface="Cambria" panose="02040503050406030204" pitchFamily="18" charset="0"/>
              </a:rPr>
              <a:t> lors  de l’insuffisance rénale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- une résistance à la 1,25 (OH₂) vit D ( absence de récepteurs intracellulaires à la </a:t>
            </a:r>
            <a:r>
              <a:rPr lang="fr-FR" sz="2000" dirty="0" err="1" smtClean="0">
                <a:latin typeface="Cambria" panose="02040503050406030204" pitchFamily="18" charset="0"/>
              </a:rPr>
              <a:t>vitD</a:t>
            </a:r>
            <a:r>
              <a:rPr lang="fr-FR" sz="2000" dirty="0" smtClean="0">
                <a:latin typeface="Cambria" panose="02040503050406030204" pitchFamily="18" charset="0"/>
              </a:rPr>
              <a:t>) 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75" y="1803042"/>
            <a:ext cx="8435663" cy="3065171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ambria" panose="02040503050406030204" pitchFamily="18" charset="0"/>
              </a:rPr>
              <a:t>B. OM NON CARENTIELLE : ( forme </a:t>
            </a:r>
            <a:r>
              <a:rPr lang="fr-FR" sz="2000" b="1" dirty="0" err="1" smtClean="0">
                <a:latin typeface="Cambria" panose="02040503050406030204" pitchFamily="18" charset="0"/>
              </a:rPr>
              <a:t>phosphopénique</a:t>
            </a:r>
            <a:r>
              <a:rPr lang="fr-FR" sz="2000" b="1" dirty="0" smtClean="0">
                <a:latin typeface="Cambria" panose="02040503050406030204" pitchFamily="18" charset="0"/>
              </a:rPr>
              <a:t>), </a:t>
            </a:r>
            <a:r>
              <a:rPr lang="fr-FR" sz="2000" dirty="0" smtClean="0">
                <a:latin typeface="Cambria" panose="02040503050406030204" pitchFamily="18" charset="0"/>
              </a:rPr>
              <a:t>en rapport avec  une </a:t>
            </a:r>
            <a:r>
              <a:rPr lang="fr-FR" sz="2000" b="1" dirty="0" smtClean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absorption insuffisante de phosphate ou par les troubles de la réabsorption tubulaire rénale du syndrome de FANCONI ou de l’acidose tubulaire rénale distale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58592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4. Clinique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434" y="1596980"/>
            <a:ext cx="8744756" cy="3915178"/>
          </a:xfrm>
        </p:spPr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Douleurs  osseuses : diffuses, symétriques, siégeant souvent  au rachis dorsal, au bassin et au niveau des cuisses</a:t>
            </a:r>
          </a:p>
          <a:p>
            <a:r>
              <a:rPr lang="fr-FR" sz="2000" dirty="0" smtClean="0">
                <a:latin typeface="Cambria" panose="02040503050406030204" pitchFamily="18" charset="0"/>
              </a:rPr>
              <a:t>Fatigabilité</a:t>
            </a:r>
          </a:p>
          <a:p>
            <a:r>
              <a:rPr lang="fr-FR" sz="2000" dirty="0" smtClean="0">
                <a:latin typeface="Cambria" panose="02040503050406030204" pitchFamily="18" charset="0"/>
              </a:rPr>
              <a:t>Marche </a:t>
            </a:r>
            <a:r>
              <a:rPr lang="fr-FR" sz="2000" dirty="0" err="1" smtClean="0">
                <a:latin typeface="Cambria" panose="02040503050406030204" pitchFamily="18" charset="0"/>
              </a:rPr>
              <a:t>dandinante</a:t>
            </a:r>
            <a:r>
              <a:rPr lang="fr-FR" sz="20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fr-FR" sz="2000" dirty="0" smtClean="0">
                <a:latin typeface="Cambria" panose="02040503050406030204" pitchFamily="18" charset="0"/>
              </a:rPr>
              <a:t>Déficit musculaire proximal  </a:t>
            </a:r>
          </a:p>
          <a:p>
            <a:r>
              <a:rPr lang="fr-FR" sz="2000" dirty="0" smtClean="0">
                <a:latin typeface="Cambria" panose="02040503050406030204" pitchFamily="18" charset="0"/>
              </a:rPr>
              <a:t>Notion d’alimentation mal équilibrée, de faible exposition  au soleil </a:t>
            </a:r>
          </a:p>
          <a:p>
            <a:r>
              <a:rPr lang="fr-FR" sz="2000" dirty="0" smtClean="0">
                <a:latin typeface="Cambria" panose="02040503050406030204" pitchFamily="18" charset="0"/>
              </a:rPr>
              <a:t>Présence de pathologies intestinales, hépatiques ou rénales 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19955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5. Diagnostic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9099" y="1584101"/>
            <a:ext cx="9247031" cy="3631843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ambria" panose="02040503050406030204" pitchFamily="18" charset="0"/>
              </a:rPr>
              <a:t>1. BIOLOGIE </a:t>
            </a:r>
            <a:r>
              <a:rPr lang="fr-FR" sz="2000" dirty="0" smtClean="0">
                <a:latin typeface="Cambria" panose="02040503050406030204" pitchFamily="18" charset="0"/>
              </a:rPr>
              <a:t>:  Bilan phosphocalcique perturbé 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    - Hypocalcémie avec </a:t>
            </a:r>
            <a:r>
              <a:rPr lang="fr-FR" sz="2000" dirty="0" err="1" smtClean="0">
                <a:latin typeface="Cambria" panose="02040503050406030204" pitchFamily="18" charset="0"/>
              </a:rPr>
              <a:t>phosphatémie</a:t>
            </a:r>
            <a:r>
              <a:rPr lang="fr-FR" sz="2000" dirty="0" smtClean="0">
                <a:latin typeface="Cambria" panose="02040503050406030204" pitchFamily="18" charset="0"/>
              </a:rPr>
              <a:t> normale et ⤓ de la calciurie et de la phosphaturie </a:t>
            </a:r>
          </a:p>
          <a:p>
            <a:pPr marL="0" indent="0">
              <a:buNone/>
            </a:pPr>
            <a:r>
              <a:rPr lang="fr-FR" sz="2000" dirty="0" smtClean="0">
                <a:latin typeface="Cambria" panose="02040503050406030204" pitchFamily="18" charset="0"/>
              </a:rPr>
              <a:t>                - Hypo 25 ( OH) vit D et PTH secondairement augmentée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   - Hyper </a:t>
            </a:r>
            <a:r>
              <a:rPr lang="fr-FR" sz="2000" dirty="0" err="1" smtClean="0">
                <a:latin typeface="Cambria" panose="02040503050406030204" pitchFamily="18" charset="0"/>
              </a:rPr>
              <a:t>phosphatasémie</a:t>
            </a:r>
            <a:r>
              <a:rPr lang="fr-FR" sz="2000" dirty="0" smtClean="0">
                <a:latin typeface="Cambria" panose="02040503050406030204" pitchFamily="18" charset="0"/>
              </a:rPr>
              <a:t> alcaline avec Ɣ – GT normales                </a:t>
            </a:r>
          </a:p>
          <a:p>
            <a:pPr marL="0" indent="0">
              <a:buNone/>
            </a:pPr>
            <a:r>
              <a:rPr lang="fr-FR" sz="2000" dirty="0" smtClean="0">
                <a:latin typeface="Cambria" panose="02040503050406030204" pitchFamily="18" charset="0"/>
              </a:rPr>
              <a:t>          - Dans les rares cas de perte rénale de phosphate, la calcémie et la 25 (OH) vit D sont normales avec une ⤓ du phosphore inorganique 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2142067"/>
            <a:ext cx="10699123" cy="3318575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>
                <a:latin typeface="Cambria" panose="02040503050406030204" pitchFamily="18" charset="0"/>
              </a:rPr>
              <a:t>2</a:t>
            </a:r>
            <a:r>
              <a:rPr lang="fr-FR" dirty="0" smtClean="0"/>
              <a:t>. </a:t>
            </a:r>
            <a:r>
              <a:rPr lang="fr-FR" sz="2000" b="1" dirty="0" smtClean="0">
                <a:latin typeface="Cambria" panose="02040503050406030204" pitchFamily="18" charset="0"/>
              </a:rPr>
              <a:t>HISTOLOGIE : </a:t>
            </a:r>
            <a:r>
              <a:rPr lang="fr-FR" sz="2000" dirty="0" smtClean="0">
                <a:latin typeface="Cambria" panose="02040503050406030204" pitchFamily="18" charset="0"/>
              </a:rPr>
              <a:t>les  travées osseuses, sont au nombre normal, formées de substance </a:t>
            </a:r>
            <a:r>
              <a:rPr lang="fr-FR" sz="2000" dirty="0" err="1" smtClean="0">
                <a:latin typeface="Cambria" panose="02040503050406030204" pitchFamily="18" charset="0"/>
              </a:rPr>
              <a:t>ostéoide</a:t>
            </a:r>
            <a:r>
              <a:rPr lang="fr-FR" sz="2000" dirty="0" smtClean="0">
                <a:latin typeface="Cambria" panose="02040503050406030204" pitchFamily="18" charset="0"/>
              </a:rPr>
              <a:t> non calcifiée </a:t>
            </a:r>
          </a:p>
          <a:p>
            <a:endParaRPr lang="fr-FR" sz="2000" dirty="0">
              <a:latin typeface="Cambria" panose="02040503050406030204" pitchFamily="18" charset="0"/>
            </a:endParaRPr>
          </a:p>
          <a:p>
            <a:r>
              <a:rPr lang="fr-FR" sz="2000" b="1" dirty="0" smtClean="0">
                <a:latin typeface="Cambria" panose="02040503050406030204" pitchFamily="18" charset="0"/>
              </a:rPr>
              <a:t>3. RADIOLOGIE : -  </a:t>
            </a:r>
            <a:r>
              <a:rPr lang="fr-FR" sz="2000" dirty="0" smtClean="0">
                <a:latin typeface="Cambria" panose="02040503050406030204" pitchFamily="18" charset="0"/>
              </a:rPr>
              <a:t>la densité se rapproche de celle du tissu mous d’où l’aspect flou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                       - Fissures ou stries  de Looser – </a:t>
            </a:r>
            <a:r>
              <a:rPr lang="fr-FR" sz="2000" dirty="0" err="1" smtClean="0">
                <a:latin typeface="Cambria" panose="02040503050406030204" pitchFamily="18" charset="0"/>
              </a:rPr>
              <a:t>Milkmann</a:t>
            </a:r>
            <a:r>
              <a:rPr lang="fr-FR" sz="2000" dirty="0" smtClean="0">
                <a:latin typeface="Cambria" panose="02040503050406030204" pitchFamily="18" charset="0"/>
              </a:rPr>
              <a:t> :  </a:t>
            </a:r>
            <a:r>
              <a:rPr lang="fr-FR" sz="2000" dirty="0" err="1" smtClean="0">
                <a:latin typeface="Cambria" panose="02040503050406030204" pitchFamily="18" charset="0"/>
              </a:rPr>
              <a:t>pseudofractures</a:t>
            </a:r>
            <a:r>
              <a:rPr lang="fr-FR" sz="2000" dirty="0" smtClean="0">
                <a:latin typeface="Cambria" panose="02040503050406030204" pitchFamily="18" charset="0"/>
              </a:rPr>
              <a:t>, bandes radio-transparentes  visibles surtout au niveau du bassin ( branches ischio-pubiennes,  col fémoral, petit trochanter, aile iliaque, cotes )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                      - Déformation du bassin en forme de cœur de carte à jouer avec protrusion acétabulaire  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133083"/>
            <a:ext cx="10131425" cy="987380"/>
          </a:xfrm>
        </p:spPr>
        <p:txBody>
          <a:bodyPr/>
          <a:lstStyle/>
          <a:p>
            <a:r>
              <a:rPr lang="fr-FR" b="1" dirty="0" smtClean="0">
                <a:latin typeface="Cambria" panose="02040503050406030204" pitchFamily="18" charset="0"/>
              </a:rPr>
              <a:t>I. Ostéoporose </a:t>
            </a:r>
            <a:endParaRPr lang="fr-FR" b="1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403797"/>
            <a:ext cx="10131425" cy="5100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>
                <a:latin typeface="Cambria" panose="02040503050406030204" pitchFamily="18" charset="0"/>
              </a:rPr>
              <a:t>1. Définition</a:t>
            </a:r>
            <a:r>
              <a:rPr lang="fr-FR" sz="2400" dirty="0" smtClean="0">
                <a:latin typeface="Cambria" panose="02040503050406030204" pitchFamily="18" charset="0"/>
              </a:rPr>
              <a:t>: ( OMS) maladie généralisée du squelette caractérisée par: - une densité minérale osseuse (DMO) basse  avec  un T-score ≤ 2.5 DS</a:t>
            </a:r>
          </a:p>
          <a:p>
            <a:pPr marL="0" indent="0">
              <a:buNone/>
            </a:pPr>
            <a:r>
              <a:rPr lang="fr-FR" sz="2400" dirty="0"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</a:rPr>
              <a:t>        - une altération de la microarchitecture osseuse</a:t>
            </a:r>
          </a:p>
          <a:p>
            <a:pPr marL="0" indent="0">
              <a:buNone/>
            </a:pPr>
            <a:r>
              <a:rPr lang="fr-FR" sz="2400" dirty="0"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</a:rPr>
              <a:t>        - une fragilité avec risque élevé de fracture en particulier du radius, des vertèbres et de la hanche</a:t>
            </a:r>
          </a:p>
          <a:p>
            <a:pPr marL="0" indent="0">
              <a:buNone/>
            </a:pPr>
            <a:endParaRPr lang="fr-FR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sz="2600" dirty="0" smtClean="0">
              <a:latin typeface="Cambria" panose="02040503050406030204" pitchFamily="18" charset="0"/>
            </a:endParaRPr>
          </a:p>
          <a:p>
            <a:endParaRPr lang="fr-F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91166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6. Traitement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751526"/>
            <a:ext cx="10131425" cy="3412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000" b="1" dirty="0" smtClean="0">
                <a:latin typeface="Cambria" panose="02040503050406030204" pitchFamily="18" charset="0"/>
              </a:rPr>
              <a:t>OM liée à un  déficit  en vit D : </a:t>
            </a:r>
          </a:p>
          <a:p>
            <a:pPr marL="0" indent="0">
              <a:buNone/>
            </a:pPr>
            <a:r>
              <a:rPr lang="fr-FR" sz="2000" b="1" dirty="0">
                <a:latin typeface="Cambria" panose="02040503050406030204" pitchFamily="18" charset="0"/>
              </a:rPr>
              <a:t> </a:t>
            </a:r>
            <a:r>
              <a:rPr lang="fr-FR" sz="2000" b="1" dirty="0" smtClean="0">
                <a:latin typeface="Cambria" panose="02040503050406030204" pitchFamily="18" charset="0"/>
              </a:rPr>
              <a:t>              1.  vitamine D </a:t>
            </a:r>
            <a:r>
              <a:rPr lang="fr-FR" sz="2000" dirty="0" smtClean="0">
                <a:latin typeface="Cambria" panose="02040503050406030204" pitchFamily="18" charset="0"/>
              </a:rPr>
              <a:t>5000 – 20 000 U orale, une fois /J                      </a:t>
            </a:r>
          </a:p>
          <a:p>
            <a:pPr marL="0" indent="0">
              <a:buNone/>
            </a:pPr>
            <a:r>
              <a:rPr lang="fr-FR" sz="2000" dirty="0" smtClean="0">
                <a:latin typeface="Cambria" panose="02040503050406030204" pitchFamily="18" charset="0"/>
              </a:rPr>
              <a:t>                                                        ou 50 000 IM, une fois/ mois  en cas de malabsorption sévère</a:t>
            </a:r>
          </a:p>
          <a:p>
            <a:pPr marL="0" indent="0">
              <a:buNone/>
            </a:pPr>
            <a:r>
              <a:rPr lang="fr-FR" sz="2000" b="1" dirty="0">
                <a:latin typeface="Cambria" panose="02040503050406030204" pitchFamily="18" charset="0"/>
              </a:rPr>
              <a:t> </a:t>
            </a:r>
            <a:r>
              <a:rPr lang="fr-FR" sz="2000" b="1" dirty="0" smtClean="0">
                <a:latin typeface="Cambria" panose="02040503050406030204" pitchFamily="18" charset="0"/>
              </a:rPr>
              <a:t>                </a:t>
            </a:r>
            <a:r>
              <a:rPr lang="fr-FR" sz="2000" dirty="0" smtClean="0">
                <a:latin typeface="Cambria" panose="02040503050406030204" pitchFamily="18" charset="0"/>
              </a:rPr>
              <a:t>Jusqu’à normalisation de la </a:t>
            </a:r>
            <a:r>
              <a:rPr lang="fr-FR" sz="2000" dirty="0" err="1" smtClean="0">
                <a:latin typeface="Cambria" panose="02040503050406030204" pitchFamily="18" charset="0"/>
              </a:rPr>
              <a:t>phosphatasémie</a:t>
            </a:r>
            <a:endParaRPr lang="fr-FR" sz="20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     Dose d’entretien ≥ 1000 U per os 1fois/ j pour une durée de 2 ans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    2. </a:t>
            </a:r>
            <a:r>
              <a:rPr lang="fr-FR" sz="2000" b="1" dirty="0" smtClean="0">
                <a:latin typeface="Cambria" panose="02040503050406030204" pitchFamily="18" charset="0"/>
              </a:rPr>
              <a:t>Vitamine D </a:t>
            </a:r>
            <a:r>
              <a:rPr lang="fr-FR" sz="2000" dirty="0" smtClean="0">
                <a:latin typeface="Cambria" panose="02040503050406030204" pitchFamily="18" charset="0"/>
              </a:rPr>
              <a:t>active : en cas d’insuffisance rénale chronique ou d’</a:t>
            </a:r>
            <a:r>
              <a:rPr lang="fr-FR" sz="2000" dirty="0" err="1" smtClean="0">
                <a:latin typeface="Cambria" panose="02040503050406030204" pitchFamily="18" charset="0"/>
              </a:rPr>
              <a:t>hépathopathie</a:t>
            </a:r>
            <a:r>
              <a:rPr lang="fr-FR" sz="2000" dirty="0" smtClean="0">
                <a:latin typeface="Cambria" panose="02040503050406030204" pitchFamily="18" charset="0"/>
              </a:rPr>
              <a:t> chronique</a:t>
            </a:r>
            <a:r>
              <a:rPr lang="fr-FR" sz="2000" b="1" dirty="0" smtClean="0">
                <a:latin typeface="Cambria" panose="02040503050406030204" pitchFamily="18" charset="0"/>
              </a:rPr>
              <a:t>  </a:t>
            </a:r>
            <a:endParaRPr lang="fr-FR" sz="20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sz="2000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000" b="1" dirty="0" smtClean="0">
                <a:latin typeface="Cambria" panose="02040503050406030204" pitchFamily="18" charset="0"/>
              </a:rPr>
              <a:t>                                                               Avec  contrôle  et surveillance de la calcémie</a:t>
            </a:r>
            <a:endParaRPr lang="fr-FR" sz="2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318"/>
          </a:xfrm>
        </p:spPr>
        <p:txBody>
          <a:bodyPr/>
          <a:lstStyle/>
          <a:p>
            <a:r>
              <a:rPr lang="fr-FR" sz="3900" cap="none" dirty="0">
                <a:ln>
                  <a:noFill/>
                </a:ln>
                <a:solidFill>
                  <a:prstClr val="white"/>
                </a:solidFill>
                <a:latin typeface="Cambria" panose="02040503050406030204" pitchFamily="18" charset="0"/>
              </a:rPr>
              <a:t>2.Epidémiologie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390919"/>
            <a:ext cx="10131425" cy="4400281"/>
          </a:xfrm>
        </p:spPr>
        <p:txBody>
          <a:bodyPr/>
          <a:lstStyle/>
          <a:p>
            <a:pPr marL="0" lvl="0" indent="0">
              <a:buClr>
                <a:prstClr val="white"/>
              </a:buClr>
              <a:buNone/>
            </a:pPr>
            <a:r>
              <a:rPr lang="fr-FR" sz="26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1.Prévalence : 10 %  à 50 ans, 50 % après 80 ans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2. sexe :  rapport F/H  = 3 ,  après l'âge de 80 ans  ce rapport = 1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400" dirty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3. Problème  </a:t>
            </a:r>
            <a:r>
              <a:rPr lang="fr-FR" sz="2400" dirty="0">
                <a:solidFill>
                  <a:prstClr val="white"/>
                </a:solidFill>
                <a:latin typeface="Cambria" panose="02040503050406030204" pitchFamily="18" charset="0"/>
              </a:rPr>
              <a:t>de santé publique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: Il </a:t>
            </a:r>
            <a:r>
              <a:rPr lang="fr-FR" sz="2400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ya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croissance  exponentielle du risque </a:t>
            </a:r>
            <a:r>
              <a:rPr lang="fr-FR" sz="2400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fracturaire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après  50 ans.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400" dirty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après une première fracture vertébrale, le risque d’une autre fracture vertébrale est x 4 et celui d’une fracture de hanche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x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2. Après 65 ans, 90 % des fractures vert. et de la hanche sont en rapport avec une ostéoporose.</a:t>
            </a:r>
            <a:endParaRPr lang="fr-FR" sz="24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lvl="0">
              <a:buClr>
                <a:prstClr val="white"/>
              </a:buClr>
            </a:pPr>
            <a:endParaRPr lang="fr-FR" sz="2400" dirty="0">
              <a:solidFill>
                <a:prstClr val="white"/>
              </a:solidFill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971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49499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Cambria" panose="02040503050406030204" pitchFamily="18" charset="0"/>
              </a:rPr>
              <a:t>Facteurs de risque :</a:t>
            </a:r>
            <a:endParaRPr lang="fr-FR" sz="2800" b="1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159099"/>
            <a:ext cx="10131425" cy="4632101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mbria" panose="02040503050406030204" pitchFamily="18" charset="0"/>
              </a:rPr>
              <a:t>D’ ostéoporose : Age, carence </a:t>
            </a:r>
            <a:r>
              <a:rPr lang="fr-FR" sz="2400" dirty="0" err="1" smtClean="0">
                <a:latin typeface="Cambria" panose="02040503050406030204" pitchFamily="18" charset="0"/>
              </a:rPr>
              <a:t>oestrogénique</a:t>
            </a:r>
            <a:r>
              <a:rPr lang="fr-FR" sz="2400" dirty="0" smtClean="0">
                <a:latin typeface="Cambria" panose="02040503050406030204" pitchFamily="18" charset="0"/>
              </a:rPr>
              <a:t>, facteurs génétiques, petite taille, faible poids IMC ≤ 19 Kg/m², absence d’activité physique , faible apport en calcium et en vitamine D, tabagisme , alcoolisme</a:t>
            </a:r>
          </a:p>
          <a:p>
            <a:endParaRPr lang="fr-FR" sz="2400" dirty="0">
              <a:latin typeface="Cambria" panose="02040503050406030204" pitchFamily="18" charset="0"/>
            </a:endParaRPr>
          </a:p>
          <a:p>
            <a:r>
              <a:rPr lang="fr-FR" sz="2400" dirty="0" smtClean="0">
                <a:latin typeface="Cambria" panose="02040503050406030204" pitchFamily="18" charset="0"/>
              </a:rPr>
              <a:t>De  fracture  ostéoporotique :  ⤓ DMO , antécédent personnel ou familial de fracture ostéoporotique, facteurs de risque de chute ( baisse de l’acuité visuelle, troubles de l’équilibre et de la marche, démence, prise de psychotropes</a:t>
            </a:r>
          </a:p>
          <a:p>
            <a:endParaRPr lang="fr-FR" sz="2400" dirty="0">
              <a:latin typeface="Cambria" panose="02040503050406030204" pitchFamily="18" charset="0"/>
            </a:endParaRPr>
          </a:p>
          <a:p>
            <a:endParaRPr lang="fr-F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7983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latin typeface="Cambria" panose="02040503050406030204" pitchFamily="18" charset="0"/>
              </a:rPr>
              <a:t>3. Classification &amp; Diagnostic différentiel</a:t>
            </a:r>
            <a:endParaRPr lang="fr-FR" sz="28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869620"/>
              </p:ext>
            </p:extLst>
          </p:nvPr>
        </p:nvGraphicFramePr>
        <p:xfrm>
          <a:off x="685800" y="1277303"/>
          <a:ext cx="11046854" cy="4476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99"/>
                <a:gridCol w="7581855"/>
              </a:tblGrid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Ostéoporose primaire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Juvénile , post-ménopausique , sénile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Ostéoporose secondaire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  - Endocriniennes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Hypogonadisme, hypercorticisme, </a:t>
                      </a:r>
                      <a:r>
                        <a:rPr lang="fr-FR" dirty="0" err="1" smtClean="0"/>
                        <a:t>hyperthyroidie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hyperparathyroidie,diabète</a:t>
                      </a:r>
                      <a:r>
                        <a:rPr lang="fr-FR" dirty="0" smtClean="0"/>
                        <a:t> de type I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   - Digestives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Malnutrition, malabsorption, insuffisance en vitamine D/ ostéomalacie, cirrhose biliaire primitive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   - Néoplasiques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Métastases osseuses, myélome multiple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   - Rhumatismales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Polyarthrite rhumatoïde, </a:t>
                      </a:r>
                      <a:r>
                        <a:rPr lang="fr-FR" dirty="0" err="1" smtClean="0"/>
                        <a:t>spondyloarthrite</a:t>
                      </a:r>
                      <a:r>
                        <a:rPr lang="fr-FR" dirty="0" smtClean="0"/>
                        <a:t> ankylosante, collagénoses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27938">
                <a:tc>
                  <a:txBody>
                    <a:bodyPr/>
                    <a:lstStyle/>
                    <a:p>
                      <a:r>
                        <a:rPr lang="fr-FR" dirty="0" smtClean="0"/>
                        <a:t>   - Médicaments 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Corticostéroïdes, traitement prolongé par héparine, excès d’hormone thyroïdienne, cyclosporine, phénobarbital, </a:t>
                      </a:r>
                      <a:r>
                        <a:rPr lang="fr-FR" dirty="0" err="1" smtClean="0"/>
                        <a:t>phénytoine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   - Héréditaire 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Ostéogenèse imparfaite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r>
                        <a:rPr lang="fr-FR" dirty="0" smtClean="0"/>
                        <a:t>   - Autres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Immobilisation, anorexie mentale, alcoolisme, tabagisme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5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3589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4. </a:t>
            </a:r>
            <a:r>
              <a:rPr lang="fr-FR" sz="3200" dirty="0" smtClean="0">
                <a:latin typeface="Cambria" panose="02040503050406030204" pitchFamily="18" charset="0"/>
              </a:rPr>
              <a:t>Clinique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5130" y="1603512"/>
            <a:ext cx="10310192" cy="4200567"/>
          </a:xfrm>
        </p:spPr>
        <p:txBody>
          <a:bodyPr>
            <a:normAutofit fontScale="92500"/>
          </a:bodyPr>
          <a:lstStyle/>
          <a:p>
            <a:r>
              <a:rPr lang="fr-FR" sz="2400" dirty="0" smtClean="0">
                <a:latin typeface="Cambria" panose="02040503050406030204" pitchFamily="18" charset="0"/>
              </a:rPr>
              <a:t>Etat général conservé</a:t>
            </a:r>
          </a:p>
          <a:p>
            <a:r>
              <a:rPr lang="fr-FR" sz="2400" dirty="0" smtClean="0">
                <a:latin typeface="Cambria" panose="02040503050406030204" pitchFamily="18" charset="0"/>
              </a:rPr>
              <a:t>Ostéoporose asymptomatique dans 50 % des cas</a:t>
            </a:r>
          </a:p>
          <a:p>
            <a:r>
              <a:rPr lang="fr-FR" sz="2400" dirty="0" smtClean="0">
                <a:latin typeface="Cambria" panose="02040503050406030204" pitchFamily="18" charset="0"/>
              </a:rPr>
              <a:t>Fracture après traumatisme léger : </a:t>
            </a:r>
          </a:p>
          <a:p>
            <a:pPr marL="0" indent="0">
              <a:buNone/>
            </a:pPr>
            <a:r>
              <a:rPr lang="fr-FR" sz="2400" dirty="0"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</a:rPr>
              <a:t> - tassement vertébral : localisation prédominante avant 65 – 70 ans</a:t>
            </a:r>
          </a:p>
          <a:p>
            <a:pPr marL="0" indent="0">
              <a:buNone/>
            </a:pPr>
            <a:r>
              <a:rPr lang="fr-FR" sz="2400" dirty="0"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</a:rPr>
              <a:t>                           rachialgie aigue d’horaire mécanique, </a:t>
            </a:r>
            <a:r>
              <a:rPr lang="fr-FR" sz="2400" dirty="0">
                <a:solidFill>
                  <a:prstClr val="white"/>
                </a:solidFill>
                <a:latin typeface="Cambria" panose="02040503050406030204" pitchFamily="18" charset="0"/>
              </a:rPr>
              <a:t>régressant en 4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à 6semaines </a:t>
            </a:r>
            <a:endParaRPr lang="fr-FR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Cambria" panose="02040503050406030204" pitchFamily="18" charset="0"/>
              </a:rPr>
              <a:t>                            absence de  trouble neurologique,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endParaRPr lang="fr-FR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Cambria" panose="02040503050406030204" pitchFamily="18" charset="0"/>
              </a:rPr>
              <a:t> - fracture du col fémoral, du poignet …: localisations prédominantes après 65-70 ans                                                           </a:t>
            </a:r>
          </a:p>
          <a:p>
            <a:pPr marL="0" indent="0">
              <a:buNone/>
            </a:pPr>
            <a:r>
              <a:rPr lang="fr-FR" sz="2400" dirty="0">
                <a:latin typeface="Cambria" panose="020405030504060302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</a:rPr>
              <a:t>                                                             </a:t>
            </a:r>
            <a:endParaRPr lang="fr-F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0087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latin typeface="Cambria" panose="02040503050406030204" pitchFamily="18" charset="0"/>
              </a:rPr>
              <a:t>5. </a:t>
            </a:r>
            <a:r>
              <a:rPr lang="fr-FR" sz="3200" dirty="0" err="1" smtClean="0">
                <a:latin typeface="Cambria" panose="02040503050406030204" pitchFamily="18" charset="0"/>
              </a:rPr>
              <a:t>Paraclinique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258957"/>
            <a:ext cx="10853669" cy="4532243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mbria" panose="02040503050406030204" pitchFamily="18" charset="0"/>
              </a:rPr>
              <a:t>1. Examen biologiques de 1ere intention : </a:t>
            </a:r>
            <a:r>
              <a:rPr lang="fr-FR" sz="2000" dirty="0" smtClean="0">
                <a:latin typeface="Cambria" panose="02040503050406030204" pitchFamily="18" charset="0"/>
              </a:rPr>
              <a:t>VS, NFS, calcium/ phosphore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    phosphatase alcaline, transaminases, créatinine et protéines : Normal</a:t>
            </a:r>
          </a:p>
          <a:p>
            <a:r>
              <a:rPr lang="fr-FR" sz="2000" dirty="0" smtClean="0">
                <a:latin typeface="Cambria" panose="02040503050406030204" pitchFamily="18" charset="0"/>
              </a:rPr>
              <a:t>2. </a:t>
            </a: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Examen biologiques spécifiques :  si anomalie au premier bilan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-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dosage de la parathormone (PTH)</a:t>
            </a:r>
            <a:r>
              <a:rPr lang="fr-FR" sz="2000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- 25 OH- D3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- Electrophorèse des </a:t>
            </a:r>
            <a:r>
              <a:rPr lang="fr-FR" sz="2000" dirty="0" err="1" smtClean="0">
                <a:latin typeface="Cambria" panose="02040503050406030204" pitchFamily="18" charset="0"/>
              </a:rPr>
              <a:t>proteines</a:t>
            </a:r>
            <a:endParaRPr lang="fr-FR" sz="20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- TSH</a:t>
            </a:r>
          </a:p>
          <a:p>
            <a:r>
              <a:rPr lang="fr-FR" sz="2000" dirty="0" smtClean="0">
                <a:latin typeface="Cambria" panose="02040503050406030204" pitchFamily="18" charset="0"/>
              </a:rPr>
              <a:t>3. Radiographies : déminéralisation homogène, visualise une perte osseuse de plus de 40 %</a:t>
            </a:r>
          </a:p>
          <a:p>
            <a:pPr marL="0" indent="0">
              <a:buNone/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      et des fractures le plus souvent en  D7, D8, D12 et L1 , cunéiforme, biconcave ou en galette    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685801" y="563881"/>
            <a:ext cx="10131425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824249"/>
            <a:ext cx="10131425" cy="4966952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mbria" panose="02040503050406030204" pitchFamily="18" charset="0"/>
              </a:rPr>
              <a:t>4. Mesure de la densité minérale osseuse ( DMO): </a:t>
            </a:r>
            <a:r>
              <a:rPr lang="fr-FR" sz="2000" dirty="0" smtClean="0">
                <a:latin typeface="Cambria" panose="02040503050406030204" pitchFamily="18" charset="0"/>
              </a:rPr>
              <a:t>par </a:t>
            </a:r>
            <a:r>
              <a:rPr lang="fr-FR" sz="2000" dirty="0" err="1" smtClean="0">
                <a:latin typeface="Cambria" panose="02040503050406030204" pitchFamily="18" charset="0"/>
              </a:rPr>
              <a:t>absorptiométrie</a:t>
            </a:r>
            <a:r>
              <a:rPr lang="fr-FR" sz="2000" dirty="0" smtClean="0">
                <a:latin typeface="Cambria" panose="02040503050406030204" pitchFamily="18" charset="0"/>
              </a:rPr>
              <a:t> bi photonique  au rachis lombaire et au col fémoral, et comparaison  avec :</a:t>
            </a:r>
          </a:p>
          <a:p>
            <a:pPr lvl="0">
              <a:buClr>
                <a:prstClr val="white"/>
              </a:buClr>
            </a:pPr>
            <a:r>
              <a:rPr lang="fr-FR" sz="2000" dirty="0"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latin typeface="Cambria" panose="02040503050406030204" pitchFamily="18" charset="0"/>
              </a:rPr>
              <a:t>     - la moyenne  de celle des sujets de même sexe à 20 – 30 ans  = </a:t>
            </a:r>
            <a:r>
              <a:rPr lang="fr-FR" sz="2000" b="1" dirty="0" smtClean="0">
                <a:latin typeface="Cambria" panose="02040503050406030204" pitchFamily="18" charset="0"/>
              </a:rPr>
              <a:t>T-score</a:t>
            </a:r>
          </a:p>
          <a:p>
            <a:pPr lvl="0">
              <a:buClr>
                <a:prstClr val="white"/>
              </a:buClr>
            </a:pPr>
            <a:r>
              <a:rPr lang="fr-FR" sz="2000" b="1" dirty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Expression 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en nombre d’écart-type ou déviations standards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DS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T-score ≻ - 1 : DMO normale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T-score entre -1 et – 2,5 : </a:t>
            </a:r>
            <a:r>
              <a:rPr lang="fr-FR" sz="2000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ostéopénie</a:t>
            </a:r>
            <a:endParaRPr lang="fr-FR" sz="2000" dirty="0" smtClean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T-score ≼ -2,5 : ostéoporose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T-score </a:t>
            </a:r>
            <a:r>
              <a:rPr lang="fr-FR" sz="2000" dirty="0">
                <a:solidFill>
                  <a:prstClr val="white"/>
                </a:solidFill>
                <a:latin typeface="Cambria" panose="02040503050406030204" pitchFamily="18" charset="0"/>
              </a:rPr>
              <a:t>≼ -</a:t>
            </a:r>
            <a:r>
              <a:rPr lang="fr-FR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2,5 avec fracture : ostéoporose maladie = ostéoporose sévère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fr-FR" sz="2000" b="1" dirty="0" smtClean="0">
                <a:latin typeface="Cambria" panose="02040503050406030204" pitchFamily="18" charset="0"/>
              </a:rPr>
              <a:t>        </a:t>
            </a:r>
          </a:p>
          <a:p>
            <a:r>
              <a:rPr lang="fr-FR" sz="2000" b="1" dirty="0">
                <a:latin typeface="Cambria" panose="02040503050406030204" pitchFamily="18" charset="0"/>
              </a:rPr>
              <a:t> </a:t>
            </a:r>
            <a:r>
              <a:rPr lang="fr-FR" sz="2000" b="1" dirty="0" smtClean="0">
                <a:latin typeface="Cambria" panose="02040503050406030204" pitchFamily="18" charset="0"/>
              </a:rPr>
              <a:t>     - </a:t>
            </a:r>
            <a:r>
              <a:rPr lang="fr-FR" sz="2000" dirty="0" smtClean="0">
                <a:latin typeface="Cambria" panose="02040503050406030204" pitchFamily="18" charset="0"/>
              </a:rPr>
              <a:t>la  moyenne de celles des sujets de même sexe et âge =  </a:t>
            </a:r>
            <a:r>
              <a:rPr lang="fr-FR" sz="2000" b="1" dirty="0" smtClean="0">
                <a:latin typeface="Cambria" panose="02040503050406030204" pitchFamily="18" charset="0"/>
              </a:rPr>
              <a:t>Z- score</a:t>
            </a:r>
          </a:p>
        </p:txBody>
      </p:sp>
    </p:spTree>
    <p:extLst>
      <p:ext uri="{BB962C8B-B14F-4D97-AF65-F5344CB8AC3E}">
        <p14:creationId xmlns:p14="http://schemas.microsoft.com/office/powerpoint/2010/main" val="13738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31767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8192" y="2142068"/>
            <a:ext cx="8010660" cy="2687510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Cambria" panose="02040503050406030204" pitchFamily="18" charset="0"/>
              </a:rPr>
              <a:t>4. Scanner : si doute sur le tassement</a:t>
            </a:r>
            <a:endParaRPr lang="fr-FR" sz="2000" dirty="0">
              <a:latin typeface="Cambria" panose="02040503050406030204" pitchFamily="18" charset="0"/>
            </a:endParaRPr>
          </a:p>
          <a:p>
            <a:r>
              <a:rPr lang="fr-FR" sz="2000" dirty="0" smtClean="0">
                <a:latin typeface="Cambria" panose="02040503050406030204" pitchFamily="18" charset="0"/>
              </a:rPr>
              <a:t>5. IRM : si tassement avec  complication neurologique  ou doute sur un tassement non ostéoporotique</a:t>
            </a:r>
            <a:endParaRPr lang="fr-F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704</TotalTime>
  <Words>1364</Words>
  <Application>Microsoft Office PowerPoint</Application>
  <PresentationFormat>Grand écran</PresentationFormat>
  <Paragraphs>139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Céleste</vt:lpstr>
      <vt:lpstr>Université  de CONSTANTINE   Maladies osseuses</vt:lpstr>
      <vt:lpstr>I. Ostéoporose </vt:lpstr>
      <vt:lpstr>2.Epidémiologie :</vt:lpstr>
      <vt:lpstr>Facteurs de risque :</vt:lpstr>
      <vt:lpstr>3. Classification &amp; Diagnostic différentiel</vt:lpstr>
      <vt:lpstr>4. Clinique</vt:lpstr>
      <vt:lpstr>5. Paraclinique</vt:lpstr>
      <vt:lpstr>Présentation PowerPoint</vt:lpstr>
      <vt:lpstr>Présentation PowerPoint</vt:lpstr>
      <vt:lpstr>6. Traitement</vt:lpstr>
      <vt:lpstr>Présentation PowerPoint</vt:lpstr>
      <vt:lpstr>Présentation PowerPoint</vt:lpstr>
      <vt:lpstr>II . OstéoMALACIE</vt:lpstr>
      <vt:lpstr>2. Epidémiologie</vt:lpstr>
      <vt:lpstr>3. Pathogenèse</vt:lpstr>
      <vt:lpstr>Présentation PowerPoint</vt:lpstr>
      <vt:lpstr>4. Clinique</vt:lpstr>
      <vt:lpstr>5. Diagnostic</vt:lpstr>
      <vt:lpstr>Présentation PowerPoint</vt:lpstr>
      <vt:lpstr>6. Traitement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Maladies osseuses</dc:title>
  <dc:creator>Dr</dc:creator>
  <cp:lastModifiedBy>Dr</cp:lastModifiedBy>
  <cp:revision>132</cp:revision>
  <dcterms:created xsi:type="dcterms:W3CDTF">2021-03-03T09:22:46Z</dcterms:created>
  <dcterms:modified xsi:type="dcterms:W3CDTF">2021-03-06T12:42:14Z</dcterms:modified>
</cp:coreProperties>
</file>