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2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8B2C-406E-4CFF-B34F-A1D4A5C6CEE6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B6188-CA48-4C6A-A71C-BC8B70CD88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Bookman Old Style" pitchFamily="18" charset="0"/>
              </a:rPr>
              <a:t>MALADIE  DE PAGET</a:t>
            </a:r>
            <a:br>
              <a:rPr lang="fr-FR" sz="3600" b="1" dirty="0" smtClean="0">
                <a:latin typeface="Bookman Old Style" pitchFamily="18" charset="0"/>
              </a:rPr>
            </a:br>
            <a:r>
              <a:rPr lang="fr-FR" sz="2400" b="1" dirty="0" err="1" smtClean="0">
                <a:latin typeface="Bookman Old Style" pitchFamily="18" charset="0"/>
              </a:rPr>
              <a:t>Pr.BOUDERSA</a:t>
            </a:r>
            <a:endParaRPr lang="fr-FR" sz="2400" b="1" dirty="0">
              <a:latin typeface="Bookman Old Style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Plan : 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Définition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Epidémiologie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Examen clinique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Diagnostic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Traitement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1. DEFINITION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Deuxième  maladie osseuse après  l’ostéoporose.</a:t>
            </a:r>
          </a:p>
          <a:p>
            <a:r>
              <a:rPr lang="fr-FR" sz="2400" b="1" dirty="0" smtClean="0"/>
              <a:t>Ostéite  déformante</a:t>
            </a:r>
          </a:p>
          <a:p>
            <a:r>
              <a:rPr lang="fr-FR" sz="2400" b="1" dirty="0" smtClean="0"/>
              <a:t>Maladie localisée , peut-être diffuse</a:t>
            </a:r>
          </a:p>
          <a:p>
            <a:r>
              <a:rPr lang="fr-FR" sz="2400" b="1" dirty="0" smtClean="0"/>
              <a:t>Résorption osseuse augmentée + formation osseuse anarchique et accélérée</a:t>
            </a:r>
          </a:p>
          <a:p>
            <a:r>
              <a:rPr lang="fr-FR" sz="2400" b="1" dirty="0" smtClean="0"/>
              <a:t>Os anormal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latin typeface="Bookman Old Style" pitchFamily="18" charset="0"/>
              </a:rPr>
              <a:t>2. EPIDEMIOLOGIE</a:t>
            </a:r>
            <a:endParaRPr lang="fr-FR" sz="2400" b="1" dirty="0">
              <a:latin typeface="Bookman Old Styl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/>
              <a:t>Incidence : 3 à 3.7 %</a:t>
            </a:r>
          </a:p>
          <a:p>
            <a:r>
              <a:rPr lang="fr-FR" sz="2800" b="1" dirty="0" smtClean="0"/>
              <a:t>Adulte &gt; 40 ans</a:t>
            </a:r>
          </a:p>
          <a:p>
            <a:r>
              <a:rPr lang="fr-FR" sz="2800" b="1" dirty="0" smtClean="0"/>
              <a:t>H = F</a:t>
            </a:r>
          </a:p>
          <a:p>
            <a:r>
              <a:rPr lang="fr-FR" sz="2800" b="1" dirty="0" smtClean="0"/>
              <a:t>Fréquent  chez les  anglo-saxons, rare en Asie  et en Scandinavie 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Bookman Old Style" pitchFamily="18" charset="0"/>
              </a:rPr>
              <a:t>3.EXAMEN  CLINIQUE</a:t>
            </a:r>
            <a:endParaRPr lang="fr-FR" sz="2800" b="1" dirty="0">
              <a:latin typeface="Bookman Old Styl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latin typeface="Bookman Old Style" pitchFamily="18" charset="0"/>
              </a:rPr>
              <a:t>Découverte  fortuitement = maladie longtemps asymptomatique  +++</a:t>
            </a:r>
          </a:p>
          <a:p>
            <a:r>
              <a:rPr lang="fr-FR" sz="2400" b="1" dirty="0" smtClean="0">
                <a:latin typeface="Bookman Old Style" pitchFamily="18" charset="0"/>
              </a:rPr>
              <a:t>Déformations osseuses douloureuses ( bassin, rachis, membres)</a:t>
            </a:r>
          </a:p>
          <a:p>
            <a:r>
              <a:rPr lang="fr-FR" sz="2400" b="1" dirty="0" smtClean="0">
                <a:latin typeface="Bookman Old Style" pitchFamily="18" charset="0"/>
              </a:rPr>
              <a:t>Atteinte péri-articulaire</a:t>
            </a:r>
          </a:p>
          <a:p>
            <a:r>
              <a:rPr lang="fr-FR" sz="2400" b="1" dirty="0" smtClean="0">
                <a:latin typeface="Bookman Old Style" pitchFamily="18" charset="0"/>
              </a:rPr>
              <a:t>Atteinte nerveuse compressive ( auditive, oculaire, radiculaire)</a:t>
            </a:r>
          </a:p>
          <a:p>
            <a:r>
              <a:rPr lang="fr-FR" sz="2400" b="1" dirty="0" smtClean="0">
                <a:latin typeface="Bookman Old Style" pitchFamily="18" charset="0"/>
              </a:rPr>
              <a:t>Insuffisance cardiaque : complication rare (forme diffuse)</a:t>
            </a:r>
          </a:p>
          <a:p>
            <a:r>
              <a:rPr lang="fr-FR" sz="2400" b="1" dirty="0" smtClean="0">
                <a:latin typeface="Bookman Old Style" pitchFamily="18" charset="0"/>
              </a:rPr>
              <a:t>Transformation sarcomateuse : rare  &lt; 1% </a:t>
            </a:r>
            <a:endParaRPr lang="fr-FR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Bookman Old Style" pitchFamily="18" charset="0"/>
              </a:rPr>
              <a:t>4. DIAGNOSTIC</a:t>
            </a:r>
            <a:endParaRPr lang="fr-FR" sz="2800" b="1" dirty="0">
              <a:latin typeface="Bookman Old Styl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 smtClean="0">
                <a:latin typeface="Bookman Old Style" pitchFamily="18" charset="0"/>
              </a:rPr>
              <a:t>Radiologique :</a:t>
            </a:r>
          </a:p>
          <a:p>
            <a:pPr>
              <a:buNone/>
            </a:pPr>
            <a:r>
              <a:rPr lang="fr-FR" sz="2400" b="1" dirty="0">
                <a:latin typeface="Bookman Old Style" pitchFamily="18" charset="0"/>
              </a:rPr>
              <a:t> </a:t>
            </a:r>
            <a:r>
              <a:rPr lang="fr-FR" sz="2400" b="1" dirty="0" smtClean="0">
                <a:latin typeface="Bookman Old Style" pitchFamily="18" charset="0"/>
              </a:rPr>
              <a:t>   -  RX: os augmenté de volume et déformé</a:t>
            </a:r>
          </a:p>
          <a:p>
            <a:pPr>
              <a:buNone/>
            </a:pPr>
            <a:r>
              <a:rPr lang="fr-FR" sz="2400" b="1" dirty="0">
                <a:latin typeface="Bookman Old Style" pitchFamily="18" charset="0"/>
              </a:rPr>
              <a:t> </a:t>
            </a:r>
            <a:r>
              <a:rPr lang="fr-FR" sz="2400" b="1" dirty="0" smtClean="0">
                <a:latin typeface="Bookman Old Style" pitchFamily="18" charset="0"/>
              </a:rPr>
              <a:t>             lyse + fissures osseuse</a:t>
            </a:r>
          </a:p>
          <a:p>
            <a:pPr>
              <a:buNone/>
            </a:pPr>
            <a:r>
              <a:rPr lang="fr-FR" sz="2400" b="1" dirty="0">
                <a:latin typeface="Bookman Old Style" pitchFamily="18" charset="0"/>
              </a:rPr>
              <a:t> </a:t>
            </a:r>
            <a:r>
              <a:rPr lang="fr-FR" sz="2400" b="1" dirty="0" smtClean="0">
                <a:latin typeface="Bookman Old Style" pitchFamily="18" charset="0"/>
              </a:rPr>
              <a:t>  </a:t>
            </a:r>
          </a:p>
          <a:p>
            <a:pPr>
              <a:buNone/>
            </a:pPr>
            <a:r>
              <a:rPr lang="fr-FR" sz="2400" b="1" dirty="0">
                <a:latin typeface="Bookman Old Style" pitchFamily="18" charset="0"/>
              </a:rPr>
              <a:t> </a:t>
            </a:r>
            <a:r>
              <a:rPr lang="fr-FR" sz="2400" b="1" dirty="0" smtClean="0">
                <a:latin typeface="Bookman Old Style" pitchFamily="18" charset="0"/>
              </a:rPr>
              <a:t>  -  scintigraphie: </a:t>
            </a:r>
            <a:r>
              <a:rPr lang="fr-FR" sz="2400" b="1" dirty="0" err="1" smtClean="0">
                <a:latin typeface="Bookman Old Style" pitchFamily="18" charset="0"/>
              </a:rPr>
              <a:t>dgc</a:t>
            </a:r>
            <a:r>
              <a:rPr lang="fr-FR" sz="2400" b="1" dirty="0" smtClean="0">
                <a:latin typeface="Bookman Old Style" pitchFamily="18" charset="0"/>
              </a:rPr>
              <a:t> différentiel avec les lésions dégénératives </a:t>
            </a:r>
          </a:p>
          <a:p>
            <a:pPr>
              <a:buNone/>
            </a:pPr>
            <a:r>
              <a:rPr lang="fr-FR" sz="2400" b="1" dirty="0">
                <a:latin typeface="Bookman Old Style" pitchFamily="18" charset="0"/>
              </a:rPr>
              <a:t> </a:t>
            </a:r>
            <a:r>
              <a:rPr lang="fr-FR" sz="2400" b="1" dirty="0" smtClean="0">
                <a:latin typeface="Bookman Old Style" pitchFamily="18" charset="0"/>
              </a:rPr>
              <a:t>                       bilan de suivi</a:t>
            </a:r>
          </a:p>
          <a:p>
            <a:pPr>
              <a:buNone/>
            </a:pPr>
            <a:r>
              <a:rPr lang="fr-FR" sz="2400" b="1" u="sng" dirty="0" smtClean="0">
                <a:latin typeface="Bookman Old Style" pitchFamily="18" charset="0"/>
              </a:rPr>
              <a:t>Biologique :</a:t>
            </a:r>
            <a:r>
              <a:rPr lang="fr-FR" sz="2400" b="1" dirty="0" smtClean="0">
                <a:latin typeface="Bookman Old Style" pitchFamily="18" charset="0"/>
              </a:rPr>
              <a:t>  phosphatases alcalines</a:t>
            </a:r>
            <a:r>
              <a:rPr lang="fr-FR" sz="2800" dirty="0" smtClean="0">
                <a:latin typeface="Bookman Old Style" pitchFamily="18" charset="0"/>
              </a:rPr>
              <a:t>↑</a:t>
            </a:r>
            <a:endParaRPr lang="fr-FR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Bookman Old Style" pitchFamily="18" charset="0"/>
              </a:rPr>
              <a:t>5.TRAITEMENT</a:t>
            </a:r>
            <a:endParaRPr lang="fr-FR" sz="2800" b="1" dirty="0">
              <a:latin typeface="Bookman Old Styl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 err="1" smtClean="0">
                <a:latin typeface="Bookman Old Style" pitchFamily="18" charset="0"/>
              </a:rPr>
              <a:t>Bisphosphonates</a:t>
            </a:r>
            <a:r>
              <a:rPr lang="fr-FR" sz="2400" b="1" dirty="0" smtClean="0">
                <a:latin typeface="Bookman Old Style" pitchFamily="18" charset="0"/>
              </a:rPr>
              <a:t> = </a:t>
            </a:r>
            <a:r>
              <a:rPr lang="fr-FR" sz="2400" b="1" dirty="0" err="1" smtClean="0">
                <a:latin typeface="Bookman Old Style" pitchFamily="18" charset="0"/>
              </a:rPr>
              <a:t>trt</a:t>
            </a:r>
            <a:r>
              <a:rPr lang="fr-FR" sz="2400" b="1" dirty="0" smtClean="0">
                <a:latin typeface="Bookman Old Style" pitchFamily="18" charset="0"/>
              </a:rPr>
              <a:t> de choix</a:t>
            </a:r>
          </a:p>
          <a:p>
            <a:pPr>
              <a:buNone/>
            </a:pPr>
            <a:r>
              <a:rPr lang="fr-FR" sz="2400" b="1" dirty="0" smtClean="0">
                <a:latin typeface="Bookman Old Style" pitchFamily="18" charset="0"/>
              </a:rPr>
              <a:t>     </a:t>
            </a:r>
            <a:r>
              <a:rPr lang="fr-FR" sz="2400" b="1" dirty="0" err="1" smtClean="0">
                <a:latin typeface="Bookman Old Style" pitchFamily="18" charset="0"/>
              </a:rPr>
              <a:t>Pamidronate</a:t>
            </a:r>
            <a:r>
              <a:rPr lang="fr-FR" sz="2400" b="1" dirty="0" smtClean="0">
                <a:latin typeface="Bookman Old Style" pitchFamily="18" charset="0"/>
              </a:rPr>
              <a:t>  </a:t>
            </a:r>
            <a:r>
              <a:rPr lang="fr-FR" sz="2400" b="1" dirty="0" err="1" smtClean="0">
                <a:latin typeface="Bookman Old Style" pitchFamily="18" charset="0"/>
              </a:rPr>
              <a:t>Aredia</a:t>
            </a:r>
            <a:r>
              <a:rPr lang="fr-FR" sz="2400" b="1" dirty="0" smtClean="0">
                <a:latin typeface="Bookman Old Style" pitchFamily="18" charset="0"/>
              </a:rPr>
              <a:t>® 60mg IV/j pour 2jours</a:t>
            </a:r>
          </a:p>
          <a:p>
            <a:pPr>
              <a:buNone/>
            </a:pPr>
            <a:r>
              <a:rPr lang="fr-FR" sz="2400" b="1" dirty="0" smtClean="0">
                <a:latin typeface="Bookman Old Style" pitchFamily="18" charset="0"/>
              </a:rPr>
              <a:t>     </a:t>
            </a:r>
            <a:r>
              <a:rPr lang="fr-FR" sz="2400" b="1" dirty="0" err="1" smtClean="0">
                <a:latin typeface="Bookman Old Style" pitchFamily="18" charset="0"/>
              </a:rPr>
              <a:t>Répéte</a:t>
            </a:r>
            <a:r>
              <a:rPr lang="fr-FR" sz="2400" b="1" dirty="0" smtClean="0">
                <a:latin typeface="Bookman Old Style" pitchFamily="18" charset="0"/>
              </a:rPr>
              <a:t> en cas de réactivation de la maladie</a:t>
            </a:r>
          </a:p>
          <a:p>
            <a:pPr>
              <a:buNone/>
            </a:pPr>
            <a:endParaRPr lang="fr-FR" sz="24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fr-FR" sz="2400" b="1" u="sng" dirty="0" smtClean="0">
                <a:latin typeface="Bookman Old Style" pitchFamily="18" charset="0"/>
              </a:rPr>
              <a:t>Antalgiques</a:t>
            </a:r>
          </a:p>
          <a:p>
            <a:pPr>
              <a:buNone/>
            </a:pPr>
            <a:r>
              <a:rPr lang="fr-FR" sz="2400" b="1" u="sng" dirty="0" smtClean="0">
                <a:latin typeface="Bookman Old Style" pitchFamily="18" charset="0"/>
              </a:rPr>
              <a:t>AINS</a:t>
            </a:r>
          </a:p>
          <a:p>
            <a:pPr>
              <a:buNone/>
            </a:pPr>
            <a:r>
              <a:rPr lang="fr-FR" sz="2400" b="1" u="sng" dirty="0" smtClean="0">
                <a:latin typeface="Bookman Old Style" pitchFamily="18" charset="0"/>
              </a:rPr>
              <a:t>Physiothérapie</a:t>
            </a:r>
            <a:endParaRPr lang="fr-FR" sz="2400" b="1" u="sng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178</Words>
  <Application>Microsoft Office PowerPoint</Application>
  <PresentationFormat>Affichage à l'écran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MALADIE  DE PAGET Pr.BOUDERSA</vt:lpstr>
      <vt:lpstr>1. DEFINITION</vt:lpstr>
      <vt:lpstr>2. EPIDEMIOLOGIE</vt:lpstr>
      <vt:lpstr>3.EXAMEN  CLINIQUE</vt:lpstr>
      <vt:lpstr>4. DIAGNOSTIC</vt:lpstr>
      <vt:lpstr>5.TRAITEMENT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  DE PAGET</dc:title>
  <dc:creator>SWEET</dc:creator>
  <cp:lastModifiedBy>maison</cp:lastModifiedBy>
  <cp:revision>17</cp:revision>
  <dcterms:created xsi:type="dcterms:W3CDTF">2014-03-11T09:15:01Z</dcterms:created>
  <dcterms:modified xsi:type="dcterms:W3CDTF">2021-02-21T06:58:16Z</dcterms:modified>
</cp:coreProperties>
</file>