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40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7772400" cy="1470025"/>
          </a:xfrm>
        </p:spPr>
        <p:txBody>
          <a:bodyPr/>
          <a:lstStyle/>
          <a:p>
            <a:r>
              <a:rPr lang="fr-FR" dirty="0" smtClean="0"/>
              <a:t>Maladie de Horton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403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r-FR" sz="1600" dirty="0"/>
              <a:t>1-Définition :</a:t>
            </a:r>
          </a:p>
          <a:p>
            <a:r>
              <a:rPr lang="fr-FR" sz="1600" dirty="0"/>
              <a:t>Une artérite : c’est une inflammation de la paroi de l’artère, en réalité inflammation de l’aorte et de</a:t>
            </a:r>
          </a:p>
          <a:p>
            <a:pPr marL="0" indent="0">
              <a:buNone/>
            </a:pPr>
            <a:r>
              <a:rPr lang="fr-FR" sz="1600" dirty="0"/>
              <a:t>ses branches, en particulier de l’artère carotide externe et de l’artère temporale, qui peut aboutir à</a:t>
            </a:r>
          </a:p>
          <a:p>
            <a:pPr marL="0" indent="0">
              <a:buNone/>
            </a:pPr>
            <a:r>
              <a:rPr lang="fr-FR" sz="1600" dirty="0"/>
              <a:t>l’occlusion des artères atteintes</a:t>
            </a:r>
            <a:r>
              <a:rPr lang="fr-FR" sz="1600" dirty="0" smtClean="0"/>
              <a:t>.</a:t>
            </a:r>
          </a:p>
          <a:p>
            <a:endParaRPr lang="fr-FR" sz="1600" dirty="0"/>
          </a:p>
          <a:p>
            <a:pPr marL="0" indent="0">
              <a:buNone/>
            </a:pPr>
            <a:r>
              <a:rPr lang="fr-FR" sz="1600" dirty="0"/>
              <a:t>Historique :</a:t>
            </a:r>
          </a:p>
          <a:p>
            <a:r>
              <a:rPr lang="fr-FR" sz="1600" dirty="0"/>
              <a:t>Elle était définit comme étant une inflammation de l’artère temporale seulement, qui devient</a:t>
            </a:r>
          </a:p>
          <a:p>
            <a:pPr marL="0" indent="0">
              <a:buNone/>
            </a:pPr>
            <a:r>
              <a:rPr lang="fr-FR" sz="1600" dirty="0"/>
              <a:t>sinueuse chez le sujet âgé et avec disparition du pouls (fréquence des troubles oculaires +++) puis on</a:t>
            </a:r>
          </a:p>
          <a:p>
            <a:pPr marL="0" indent="0">
              <a:buNone/>
            </a:pPr>
            <a:r>
              <a:rPr lang="fr-FR" sz="1600" dirty="0"/>
              <a:t>a découvert que la distribution est systémique.</a:t>
            </a:r>
          </a:p>
          <a:p>
            <a:r>
              <a:rPr lang="fr-FR" sz="1600" dirty="0"/>
              <a:t>C’est une urgence diagnostique et thérapeutique parce que risque de formation de thrombus, Si</a:t>
            </a:r>
          </a:p>
          <a:p>
            <a:pPr marL="0" indent="0">
              <a:buNone/>
            </a:pPr>
            <a:r>
              <a:rPr lang="fr-FR" sz="1600" dirty="0"/>
              <a:t>absence de PEC et TRT → ischémie irréversible</a:t>
            </a:r>
          </a:p>
          <a:p>
            <a:r>
              <a:rPr lang="fr-FR" sz="1600" dirty="0"/>
              <a:t>NB : urgence thérapeutique =c.à.d. on est autorisé à donner le traitement avant même d’avoir la</a:t>
            </a:r>
          </a:p>
          <a:p>
            <a:pPr marL="0" indent="0">
              <a:buNone/>
            </a:pPr>
            <a:r>
              <a:rPr lang="fr-FR" sz="1600" dirty="0"/>
              <a:t>certitude du diagnostic</a:t>
            </a:r>
          </a:p>
          <a:p>
            <a:pPr marL="0" indent="0">
              <a:buNone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5268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2-Epidémiologie :</a:t>
            </a:r>
          </a:p>
          <a:p>
            <a:pPr marL="0" indent="0">
              <a:buNone/>
            </a:pPr>
            <a:r>
              <a:rPr lang="fr-FR" sz="2000" dirty="0"/>
              <a:t>Presque le même profil épidémiologique que la PPR</a:t>
            </a:r>
          </a:p>
          <a:p>
            <a:pPr marL="0" indent="0">
              <a:buNone/>
            </a:pPr>
            <a:r>
              <a:rPr lang="fr-FR" sz="2000" dirty="0"/>
              <a:t>Personne âgé : &gt;50 ans</a:t>
            </a:r>
          </a:p>
          <a:p>
            <a:pPr marL="0" indent="0">
              <a:buNone/>
            </a:pPr>
            <a:r>
              <a:rPr lang="fr-FR" sz="2000" dirty="0"/>
              <a:t>Pic &gt;80 </a:t>
            </a:r>
            <a:r>
              <a:rPr lang="fr-FR" sz="2000" dirty="0" smtClean="0"/>
              <a:t>ans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3-Anapath :</a:t>
            </a:r>
          </a:p>
          <a:p>
            <a:r>
              <a:rPr lang="fr-FR" sz="2000" dirty="0"/>
              <a:t>Une </a:t>
            </a:r>
            <a:r>
              <a:rPr lang="fr-FR" sz="2000" dirty="0" smtClean="0"/>
              <a:t>pan-artérite </a:t>
            </a:r>
            <a:r>
              <a:rPr lang="fr-FR" sz="2000" dirty="0"/>
              <a:t>inflammatoire avec atteinte des 3 tuniques de la </a:t>
            </a:r>
            <a:r>
              <a:rPr lang="fr-FR" sz="2000" dirty="0" smtClean="0"/>
              <a:t>paroi artérielle </a:t>
            </a:r>
            <a:r>
              <a:rPr lang="fr-FR" sz="2000" dirty="0"/>
              <a:t>(media, intima </a:t>
            </a:r>
            <a:r>
              <a:rPr lang="fr-FR" sz="2000" dirty="0" smtClean="0"/>
              <a:t>et adventice</a:t>
            </a:r>
            <a:r>
              <a:rPr lang="fr-FR" sz="2000" dirty="0"/>
              <a:t>), l’atteinte est segmentaire et focale : un foyer d’atteint, paroi saine, un foyer d’atteinte</a:t>
            </a:r>
            <a:r>
              <a:rPr lang="fr-FR" sz="2000" dirty="0" smtClean="0"/>
              <a:t>, paroi </a:t>
            </a:r>
            <a:r>
              <a:rPr lang="fr-FR" sz="2000" dirty="0"/>
              <a:t>saine… (Au début mais après peut devenir diffuse)</a:t>
            </a:r>
          </a:p>
          <a:p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9042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8864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600" dirty="0"/>
              <a:t>4-Clinique :</a:t>
            </a:r>
          </a:p>
          <a:p>
            <a:pPr marL="0" indent="0">
              <a:buNone/>
            </a:pPr>
            <a:r>
              <a:rPr lang="fr-FR" sz="1600" dirty="0"/>
              <a:t>● Céphalée importante+++</a:t>
            </a:r>
          </a:p>
          <a:p>
            <a:pPr marL="0" indent="0">
              <a:buNone/>
            </a:pPr>
            <a:r>
              <a:rPr lang="fr-FR" sz="1600" dirty="0"/>
              <a:t>● Faiblesse ou absence du pouls au niveau des tempes (même au stéthoscope : silence)</a:t>
            </a:r>
          </a:p>
          <a:p>
            <a:pPr marL="0" indent="0">
              <a:buNone/>
            </a:pPr>
            <a:r>
              <a:rPr lang="fr-FR" sz="1600" dirty="0"/>
              <a:t>● Trouble de la vision avec au maximum : une cécité (névrite du nerf optique, occlusion de</a:t>
            </a:r>
          </a:p>
          <a:p>
            <a:pPr marL="0" indent="0">
              <a:buNone/>
            </a:pPr>
            <a:r>
              <a:rPr lang="fr-FR" sz="1600" dirty="0"/>
              <a:t>l’artère rétinienne….)</a:t>
            </a:r>
          </a:p>
          <a:p>
            <a:pPr marL="0" indent="0">
              <a:buNone/>
            </a:pPr>
            <a:r>
              <a:rPr lang="fr-FR" sz="1600" dirty="0"/>
              <a:t>↓↓de l’acuité visuelle : un signe précoce et constitue l’urgence de la maladie (en majorité</a:t>
            </a:r>
          </a:p>
          <a:p>
            <a:pPr marL="0" indent="0">
              <a:buNone/>
            </a:pPr>
            <a:r>
              <a:rPr lang="fr-FR" sz="1600" dirty="0"/>
              <a:t>l’urgence est ophtalmique au cours de la maladie de Horton)</a:t>
            </a:r>
          </a:p>
          <a:p>
            <a:pPr marL="0" indent="0">
              <a:buNone/>
            </a:pPr>
            <a:r>
              <a:rPr lang="fr-FR" sz="1600" dirty="0"/>
              <a:t>● Trouble de la mastication et claudication de la mâchoire</a:t>
            </a:r>
          </a:p>
          <a:p>
            <a:pPr marL="0" indent="0">
              <a:buNone/>
            </a:pPr>
            <a:r>
              <a:rPr lang="fr-FR" sz="1600" dirty="0"/>
              <a:t>● Hyperesthésie du cuir chevelu (il n’arrive pas à le toucher)</a:t>
            </a:r>
          </a:p>
          <a:p>
            <a:pPr marL="0" indent="0">
              <a:buNone/>
            </a:pPr>
            <a:r>
              <a:rPr lang="fr-FR" sz="1600" dirty="0"/>
              <a:t>● Le tableau clinique de la </a:t>
            </a:r>
            <a:r>
              <a:rPr lang="fr-FR" sz="1600" dirty="0" smtClean="0"/>
              <a:t>PPR</a:t>
            </a:r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r>
              <a:rPr lang="fr-FR" sz="1600" dirty="0"/>
              <a:t>Autres signes systémiques :</a:t>
            </a:r>
          </a:p>
          <a:p>
            <a:pPr marL="0" indent="0">
              <a:buNone/>
            </a:pPr>
            <a:r>
              <a:rPr lang="fr-FR" sz="1600" dirty="0"/>
              <a:t>En rapport avec la topographie du territoire de l’artère atteinte</a:t>
            </a:r>
          </a:p>
          <a:p>
            <a:pPr marL="0" indent="0">
              <a:buNone/>
            </a:pPr>
            <a:r>
              <a:rPr lang="fr-FR" sz="1600" dirty="0"/>
              <a:t>● Claudication intermittente des membres supérieurs ou inférieurs</a:t>
            </a:r>
          </a:p>
          <a:p>
            <a:pPr marL="0" indent="0">
              <a:buNone/>
            </a:pPr>
            <a:r>
              <a:rPr lang="fr-FR" sz="1600" dirty="0"/>
              <a:t>● Infarctus mésentérique</a:t>
            </a:r>
          </a:p>
          <a:p>
            <a:pPr marL="0" indent="0">
              <a:buNone/>
            </a:pPr>
            <a:r>
              <a:rPr lang="fr-FR" sz="1600" dirty="0"/>
              <a:t>● AVC ischémique</a:t>
            </a:r>
          </a:p>
          <a:p>
            <a:pPr marL="0" indent="0">
              <a:buNone/>
            </a:pPr>
            <a:r>
              <a:rPr lang="fr-FR" sz="1600" dirty="0"/>
              <a:t>● Un syndrome coronarien voire un IDM</a:t>
            </a:r>
          </a:p>
          <a:p>
            <a:pPr marL="0" indent="0">
              <a:buNone/>
            </a:pPr>
            <a:r>
              <a:rPr lang="fr-FR" sz="1600" dirty="0"/>
              <a:t>● HTA par atteinte des artères rénales</a:t>
            </a:r>
          </a:p>
          <a:p>
            <a:pPr marL="0" indent="0">
              <a:buNone/>
            </a:pPr>
            <a:r>
              <a:rPr lang="fr-FR" sz="1600" dirty="0"/>
              <a:t>NB 1 : c’est en fonction de l’artère touchée que le patient atteint de la maladie de Horton peut</a:t>
            </a:r>
          </a:p>
          <a:p>
            <a:pPr marL="0" indent="0">
              <a:buNone/>
            </a:pPr>
            <a:r>
              <a:rPr lang="fr-FR" sz="1600" dirty="0"/>
              <a:t>s’orienter vers tous les services : lorsque la PPR n’est pas fortement exprimée</a:t>
            </a:r>
          </a:p>
          <a:p>
            <a:pPr marL="0" indent="0">
              <a:buNone/>
            </a:pPr>
            <a:r>
              <a:rPr lang="fr-FR" sz="1600" dirty="0"/>
              <a:t>NB 2 : la maladie de Horton doit être recherchée devant un tableau clinique de PPR isolée.</a:t>
            </a:r>
          </a:p>
        </p:txBody>
      </p:sp>
    </p:spTree>
    <p:extLst>
      <p:ext uri="{BB962C8B-B14F-4D97-AF65-F5344CB8AC3E}">
        <p14:creationId xmlns:p14="http://schemas.microsoft.com/office/powerpoint/2010/main" val="42624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dirty="0"/>
              <a:t>5-Biologie :</a:t>
            </a:r>
          </a:p>
          <a:p>
            <a:pPr marL="0" indent="0">
              <a:buNone/>
            </a:pPr>
            <a:r>
              <a:rPr lang="fr-FR" sz="2200" dirty="0"/>
              <a:t>✔ Syndrome inflammatoire important : VS &gt;100 mm à la 1 ère heure</a:t>
            </a:r>
          </a:p>
          <a:p>
            <a:pPr marL="0" indent="0">
              <a:buNone/>
            </a:pPr>
            <a:r>
              <a:rPr lang="fr-FR" sz="2200" dirty="0"/>
              <a:t>✔ Biopsie de l’artère temporale : peut ramener le diagnostic de certitude, mais une biopsie</a:t>
            </a:r>
          </a:p>
          <a:p>
            <a:pPr marL="0" indent="0">
              <a:buNone/>
            </a:pPr>
            <a:r>
              <a:rPr lang="fr-FR" sz="2200" dirty="0"/>
              <a:t>négative n’élimine pas le diagnostic</a:t>
            </a:r>
          </a:p>
          <a:p>
            <a:pPr marL="0" indent="0">
              <a:buNone/>
            </a:pPr>
            <a:r>
              <a:rPr lang="fr-FR" sz="2200" dirty="0"/>
              <a:t>6-Imagerie :</a:t>
            </a:r>
          </a:p>
          <a:p>
            <a:pPr marL="0" indent="0">
              <a:buNone/>
            </a:pPr>
            <a:r>
              <a:rPr lang="fr-FR" sz="2200" dirty="0"/>
              <a:t>Echo-Doppler : un halo lumineux : en rapport avec l’inflammation (typique de la maladie)</a:t>
            </a:r>
          </a:p>
          <a:p>
            <a:pPr marL="0" indent="0">
              <a:buNone/>
            </a:pPr>
            <a:r>
              <a:rPr lang="fr-FR" sz="2200" dirty="0"/>
              <a:t>NB : la pratique de la biopsie de l’artère temporale sous contrôle échographique rapporte </a:t>
            </a:r>
            <a:r>
              <a:rPr lang="fr-FR" sz="2200" dirty="0" smtClean="0"/>
              <a:t>de meilleurs </a:t>
            </a:r>
            <a:r>
              <a:rPr lang="fr-FR" sz="2200" dirty="0"/>
              <a:t>résultats (parce que l’atteinte est focale)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397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sz="4000" dirty="0"/>
              <a:t>7-Traitement :</a:t>
            </a:r>
          </a:p>
          <a:p>
            <a:pPr marL="0" indent="0">
              <a:buNone/>
            </a:pPr>
            <a:r>
              <a:rPr lang="fr-FR" sz="4000" dirty="0"/>
              <a:t>Corticoïdes à forte dose selon la clinique mais en général 1 mg/kg/j en l’absence de </a:t>
            </a:r>
            <a:r>
              <a:rPr lang="fr-FR" sz="4000" dirty="0" smtClean="0"/>
              <a:t>contre-indication</a:t>
            </a:r>
            <a:endParaRPr lang="fr-FR" sz="4000" dirty="0"/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r>
              <a:rPr lang="fr-FR" sz="4000" dirty="0"/>
              <a:t>Si contre-indication au corticoïde : traitement à base d’immunosuppresseurs</a:t>
            </a:r>
          </a:p>
          <a:p>
            <a:pPr marL="0" indent="0">
              <a:buNone/>
            </a:pPr>
            <a:r>
              <a:rPr lang="fr-FR" sz="4000" dirty="0"/>
              <a:t>Durée de la dose pleine idem que PPR puis dégression progressive</a:t>
            </a:r>
          </a:p>
          <a:p>
            <a:pPr marL="0" indent="0">
              <a:buNone/>
            </a:pPr>
            <a:r>
              <a:rPr lang="fr-FR" sz="4000" dirty="0"/>
              <a:t>En cas d’association PPR et maladie de Horton : la dose choisie des corticoïdes est celle de la</a:t>
            </a:r>
          </a:p>
          <a:p>
            <a:pPr marL="0" indent="0">
              <a:buNone/>
            </a:pPr>
            <a:r>
              <a:rPr lang="fr-FR" sz="4000" dirty="0"/>
              <a:t>maladie de Horton (la plus forte)</a:t>
            </a:r>
          </a:p>
          <a:p>
            <a:pPr marL="0" indent="0">
              <a:buNone/>
            </a:pPr>
            <a:r>
              <a:rPr lang="fr-FR" sz="4000" dirty="0"/>
              <a:t>Actuellement il existerait une alternative avec l’immunothérapie mais c’est pas encore des</a:t>
            </a:r>
          </a:p>
          <a:p>
            <a:pPr marL="0" indent="0">
              <a:buNone/>
            </a:pPr>
            <a:r>
              <a:rPr lang="fr-FR" sz="4000" dirty="0"/>
              <a:t>stratégies thérapeutiques recommandées à l’échelle médicale et généralisée.</a:t>
            </a:r>
          </a:p>
          <a:p>
            <a:pPr marL="0" indent="0">
              <a:buNone/>
            </a:pPr>
            <a:r>
              <a:rPr lang="fr-FR" sz="4000" dirty="0"/>
              <a:t>NB :</a:t>
            </a:r>
          </a:p>
          <a:p>
            <a:pPr marL="0" indent="0">
              <a:buNone/>
            </a:pPr>
            <a:r>
              <a:rPr lang="fr-FR" sz="4000" dirty="0"/>
              <a:t>La PPR s’accompagne de la maladie de Horton dans 20 à 25 % des cas et la maladie de Horton</a:t>
            </a:r>
          </a:p>
          <a:p>
            <a:pPr marL="0" indent="0">
              <a:buNone/>
            </a:pPr>
            <a:r>
              <a:rPr lang="fr-FR" sz="4000" dirty="0"/>
              <a:t>s’accompagne de PPR dans 60 à 65 % des cas à l’échelle clinique mais à l’échelle histologique, des</a:t>
            </a:r>
          </a:p>
          <a:p>
            <a:pPr marL="0" indent="0">
              <a:buNone/>
            </a:pPr>
            <a:r>
              <a:rPr lang="fr-FR" sz="4000" dirty="0"/>
              <a:t>études disent qu’il existe une atteinte infra clinique dans pratiquement 100 % des cas de PPR</a:t>
            </a:r>
          </a:p>
          <a:p>
            <a:pPr marL="0" indent="0">
              <a:buNone/>
            </a:pPr>
            <a:r>
              <a:rPr lang="fr-FR" sz="4000" dirty="0"/>
              <a:t>NB :</a:t>
            </a:r>
          </a:p>
          <a:p>
            <a:pPr marL="0" indent="0">
              <a:buNone/>
            </a:pPr>
            <a:r>
              <a:rPr lang="fr-FR" sz="4000" dirty="0"/>
              <a:t>Pour la durée du traitement dans la maladie de Horton il faut être très prudent dans la décision de</a:t>
            </a:r>
          </a:p>
          <a:p>
            <a:pPr marL="0" indent="0">
              <a:buNone/>
            </a:pPr>
            <a:r>
              <a:rPr lang="fr-FR" sz="4000" dirty="0"/>
              <a:t>dégression parce que l’atteinte infra clinique peut être toujours présente (certains auteurs </a:t>
            </a:r>
            <a:r>
              <a:rPr lang="fr-FR" sz="4000" dirty="0" smtClean="0"/>
              <a:t>préconisent</a:t>
            </a:r>
            <a:endParaRPr lang="fr-FR" sz="4000" dirty="0"/>
          </a:p>
          <a:p>
            <a:pPr marL="0" indent="0">
              <a:buNone/>
            </a:pPr>
            <a:r>
              <a:rPr lang="fr-FR" sz="4000" dirty="0"/>
              <a:t>un traitement à vie et d’autre une dégression très lente et prudente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320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667</Words>
  <Application>Microsoft Office PowerPoint</Application>
  <PresentationFormat>Affichage à l'écran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Maladie de Horton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Maladie de Horton </dc:title>
  <dc:creator>MAGI TECH</dc:creator>
  <cp:lastModifiedBy>MAGI TECH</cp:lastModifiedBy>
  <cp:revision>8</cp:revision>
  <dcterms:created xsi:type="dcterms:W3CDTF">2021-05-17T20:06:23Z</dcterms:created>
  <dcterms:modified xsi:type="dcterms:W3CDTF">2021-06-29T14:21:45Z</dcterms:modified>
</cp:coreProperties>
</file>