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83" r:id="rId13"/>
    <p:sldId id="266" r:id="rId14"/>
    <p:sldId id="267" r:id="rId15"/>
    <p:sldId id="270" r:id="rId16"/>
    <p:sldId id="268" r:id="rId17"/>
    <p:sldId id="269" r:id="rId18"/>
    <p:sldId id="271" r:id="rId19"/>
    <p:sldId id="272" r:id="rId20"/>
    <p:sldId id="273" r:id="rId21"/>
    <p:sldId id="281" r:id="rId22"/>
    <p:sldId id="282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4A84A-4B1B-4478-8E21-DF8671D69AAD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D5946-C356-42A7-976C-770D5D29839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7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D5946-C356-42A7-976C-770D5D2983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8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48BC5A-CAA7-456A-A4BB-7F0DACD12CF0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2FA511-D260-4640-9322-DD1E4B5810B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ctrTitle"/>
          </p:nvPr>
        </p:nvSpPr>
        <p:spPr>
          <a:xfrm>
            <a:off x="4283968" y="2420888"/>
            <a:ext cx="4320480" cy="31237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Lombosciatiques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communes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4716016" y="404664"/>
            <a:ext cx="3456384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Dr  A. Benzina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Maitre assistant en Rhumatologie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CHU Constantine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76000"/>
              <a:buFont typeface="Wingdings 2" pitchFamily="18" charset="2"/>
              <a:buNone/>
              <a:tabLst/>
              <a:defRPr/>
            </a:pPr>
            <a:endParaRPr kumimoji="0" lang="fr-FR" sz="1800" b="1" i="0" u="none" strike="noStrike" kern="120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76000"/>
              <a:buFont typeface="Wingdings 2" pitchFamily="18" charset="2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" y="2289481"/>
            <a:ext cx="4063595" cy="25512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/>
          <p:cNvSpPr txBox="1">
            <a:spLocks/>
          </p:cNvSpPr>
          <p:nvPr/>
        </p:nvSpPr>
        <p:spPr>
          <a:xfrm>
            <a:off x="1835696" y="620688"/>
            <a:ext cx="5486400" cy="4114800"/>
          </a:xfrm>
          <a:prstGeom prst="rect">
            <a:avLst/>
          </a:prstGeom>
        </p:spPr>
      </p:sp>
      <p:pic>
        <p:nvPicPr>
          <p:cNvPr id="10" name="Espace réservé du contenu 9" descr="https://encrypted-tbn1.gstatic.com/images?q=tbn:ANd9GcT_6uiqINHj2xo1_3G0u5gYCWeJ_kMHnDWZBVe92NKycC-T25kBlQ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5857916" cy="55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676456" cy="633670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sz="2800" dirty="0" smtClean="0"/>
              <a:t>Rythme</a:t>
            </a:r>
            <a:r>
              <a:rPr lang="fr-FR" sz="2800" dirty="0"/>
              <a:t> : mécanique (diurne, augmentant avec l’activité) ou inflammatoire( nocturne, réveil matinal prématuré).</a:t>
            </a:r>
            <a:endParaRPr lang="en-US" sz="2800" dirty="0"/>
          </a:p>
          <a:p>
            <a:pPr lvl="0">
              <a:buFont typeface="Wingdings" pitchFamily="2" charset="2"/>
              <a:buChar char="Ø"/>
            </a:pPr>
            <a:r>
              <a:rPr lang="fr-FR" sz="2800" dirty="0"/>
              <a:t>Mode de début : brutal après un effort, exacerbée par l’éternuement, la toux et la défécation.</a:t>
            </a:r>
            <a:endParaRPr lang="en-US" sz="2800" dirty="0"/>
          </a:p>
          <a:p>
            <a:pPr lvl="0">
              <a:buFont typeface="Wingdings" pitchFamily="2" charset="2"/>
              <a:buChar char="Ø"/>
            </a:pPr>
            <a:r>
              <a:rPr lang="fr-FR" sz="2800" dirty="0"/>
              <a:t>Evolution : d’emblée maximale, parfois intenses rebelles au traitement , dites </a:t>
            </a:r>
            <a:r>
              <a:rPr lang="fr-FR" sz="2800" b="1" dirty="0"/>
              <a:t>hyperalgiques.</a:t>
            </a:r>
            <a:endParaRPr lang="en-US" sz="2800" dirty="0"/>
          </a:p>
          <a:p>
            <a:pPr lvl="0">
              <a:buFont typeface="Wingdings" pitchFamily="2" charset="2"/>
              <a:buChar char="Ø"/>
            </a:pPr>
            <a:r>
              <a:rPr lang="fr-FR" sz="2800" dirty="0"/>
              <a:t>Type : décharge électrique, broiement, crampe, piqure, brulure ou tiraillement.</a:t>
            </a:r>
            <a:endParaRPr lang="en-US" sz="2800" dirty="0"/>
          </a:p>
          <a:p>
            <a:pPr lvl="0">
              <a:buFont typeface="Wingdings" pitchFamily="2" charset="2"/>
              <a:buChar char="Ø"/>
            </a:pPr>
            <a:r>
              <a:rPr lang="fr-FR" sz="2800" dirty="0"/>
              <a:t>Symptômes associées, troubles sphinctériens (miction impérieuse) → syndrome de la queue de cheval.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Important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7030A0"/>
                </a:solidFill>
              </a:rPr>
              <a:t>Rechercher systématiquement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Les éléments orientant vers une étiologie secondaire:  </a:t>
            </a:r>
          </a:p>
          <a:p>
            <a:r>
              <a:rPr lang="fr-FR" dirty="0" smtClean="0"/>
              <a:t>Trauma récent.</a:t>
            </a:r>
          </a:p>
          <a:p>
            <a:r>
              <a:rPr lang="fr-FR" dirty="0" smtClean="0"/>
              <a:t>Age: &lt; 20 ans, </a:t>
            </a:r>
            <a:r>
              <a:rPr lang="fr-FR" dirty="0" smtClean="0">
                <a:solidFill>
                  <a:srgbClr val="FF0000"/>
                </a:solidFill>
              </a:rPr>
              <a:t>&gt; 55 ans.</a:t>
            </a:r>
          </a:p>
          <a:p>
            <a:r>
              <a:rPr lang="fr-FR" dirty="0" smtClean="0"/>
              <a:t>Douleur à caractère </a:t>
            </a:r>
            <a:r>
              <a:rPr lang="fr-FR" dirty="0" smtClean="0">
                <a:solidFill>
                  <a:srgbClr val="FF0000"/>
                </a:solidFill>
              </a:rPr>
              <a:t>inflammatoire</a:t>
            </a:r>
            <a:r>
              <a:rPr lang="fr-FR" dirty="0" smtClean="0"/>
              <a:t>, douleur constante et progressive non mécanique.</a:t>
            </a:r>
          </a:p>
          <a:p>
            <a:r>
              <a:rPr lang="fr-FR" dirty="0" smtClean="0"/>
              <a:t> Douleur dorsale.</a:t>
            </a:r>
          </a:p>
          <a:p>
            <a:r>
              <a:rPr lang="fr-FR" dirty="0" smtClean="0"/>
              <a:t>Antécédent de tumeur maligne.</a:t>
            </a:r>
          </a:p>
          <a:p>
            <a:r>
              <a:rPr lang="fr-FR" dirty="0" smtClean="0"/>
              <a:t>Utilisation prolongée de corticoïdes.</a:t>
            </a:r>
          </a:p>
          <a:p>
            <a:r>
              <a:rPr lang="fr-FR" dirty="0" smtClean="0"/>
              <a:t>Toxicomanie, immunodépression, HIV</a:t>
            </a:r>
          </a:p>
          <a:p>
            <a:r>
              <a:rPr lang="fr-FR" dirty="0" smtClean="0"/>
              <a:t>Mauvais état général, amaigrissement inexpliqué.</a:t>
            </a:r>
          </a:p>
          <a:p>
            <a:r>
              <a:rPr lang="fr-FR" dirty="0" smtClean="0"/>
              <a:t>Fièvre.</a:t>
            </a:r>
          </a:p>
          <a:p>
            <a:r>
              <a:rPr lang="fr-FR" dirty="0" smtClean="0"/>
              <a:t>Déficit neurologique (troubles sphinctériens)</a:t>
            </a:r>
          </a:p>
          <a:p>
            <a:r>
              <a:rPr lang="fr-FR" dirty="0" smtClean="0"/>
              <a:t>Absence de syndrome </a:t>
            </a:r>
            <a:r>
              <a:rPr lang="fr-FR" dirty="0" err="1" smtClean="0"/>
              <a:t>lombo</a:t>
            </a:r>
            <a:r>
              <a:rPr lang="fr-FR" dirty="0" smtClean="0"/>
              <a:t>-vertébral.</a:t>
            </a:r>
          </a:p>
          <a:p>
            <a:r>
              <a:rPr lang="fr-FR" dirty="0" smtClean="0"/>
              <a:t>Déformations  structurales.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39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2-Examen </a:t>
            </a:r>
            <a:r>
              <a:rPr lang="fr-FR" b="1" dirty="0"/>
              <a:t>clinique :</a:t>
            </a:r>
            <a:endParaRPr lang="en-US" b="1" dirty="0"/>
          </a:p>
          <a:p>
            <a:pPr lvl="0"/>
            <a:r>
              <a:rPr lang="fr-FR" dirty="0"/>
              <a:t>Examen du rachis : 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Une attitude antalgique en scoliose ou </a:t>
            </a:r>
            <a:r>
              <a:rPr lang="fr-FR" dirty="0" smtClean="0"/>
              <a:t>latéroflexion</a:t>
            </a:r>
            <a:r>
              <a:rPr lang="fr-FR" dirty="0"/>
              <a:t> ; un effacement de la lordose lombaire voir cyphose lombaire.</a:t>
            </a:r>
            <a:endParaRPr lang="en-US" dirty="0"/>
          </a:p>
          <a:p>
            <a:pPr lvl="0">
              <a:buNone/>
            </a:pPr>
            <a:r>
              <a:rPr lang="fr-FR" dirty="0"/>
              <a:t>L5 : inclinaison du cote </a:t>
            </a:r>
            <a:r>
              <a:rPr lang="fr-FR" dirty="0" smtClean="0"/>
              <a:t>opposé </a:t>
            </a:r>
            <a:r>
              <a:rPr lang="fr-FR" dirty="0"/>
              <a:t>a la hernie.</a:t>
            </a:r>
            <a:endParaRPr lang="en-US" dirty="0"/>
          </a:p>
          <a:p>
            <a:pPr lvl="0">
              <a:buNone/>
            </a:pPr>
            <a:r>
              <a:rPr lang="fr-FR" dirty="0"/>
              <a:t>S1 : inclinaison du même </a:t>
            </a:r>
            <a:r>
              <a:rPr lang="fr-FR" dirty="0" smtClean="0"/>
              <a:t>coté.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Etudier la mobilité du rachis dorsolombaire à la recherche d’une raideur rachidienne.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Flexion antérieure est appréciée par l’indice de Schobert qui est ≥ 10-13 cm.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19268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Les </a:t>
            </a:r>
            <a:r>
              <a:rPr lang="fr-FR" dirty="0"/>
              <a:t>inclinaisons latérales peuvent retrouver le signe de la cassure qui témoigne de l’impossibilité à s’incliner latéralement de façon opposée a l’inflexion antalgique.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Points </a:t>
            </a:r>
            <a:r>
              <a:rPr lang="fr-FR" dirty="0"/>
              <a:t>de Valleix sont rechercher par la palpation du trajet du nerf sciatique. Signe de la sonnette rechercher </a:t>
            </a:r>
            <a:r>
              <a:rPr lang="fr-FR" dirty="0" smtClean="0"/>
              <a:t>à </a:t>
            </a:r>
            <a:r>
              <a:rPr lang="fr-FR" dirty="0"/>
              <a:t>la palpation des points inter épineux ou para épineux des disques L4-L5 et L5-S1.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 </a:t>
            </a:r>
            <a:r>
              <a:rPr lang="fr-FR" dirty="0"/>
              <a:t>signe de Lasègue : se recherche en décubitus dorsal .fait de façon bilatérale. Il consiste </a:t>
            </a:r>
            <a:r>
              <a:rPr lang="fr-FR" dirty="0" smtClean="0"/>
              <a:t>à  </a:t>
            </a:r>
            <a:r>
              <a:rPr lang="fr-FR" dirty="0"/>
              <a:t>élever le membre inferieur douloureux, le genou en extension . il est positif s’il provoque une douleur sciatique </a:t>
            </a:r>
            <a:r>
              <a:rPr lang="fr-FR" dirty="0" smtClean="0"/>
              <a:t>à  </a:t>
            </a:r>
            <a:r>
              <a:rPr lang="fr-FR" dirty="0"/>
              <a:t>partir d’un certain angle généralement  ≤ 70°.s’il est ≤ 30° il est dit </a:t>
            </a:r>
            <a:r>
              <a:rPr lang="fr-FR" dirty="0" smtClean="0"/>
              <a:t>serré </a:t>
            </a:r>
            <a:r>
              <a:rPr lang="fr-FR" dirty="0"/>
              <a:t>et très spécifique.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ttps://i.ytimg.com/vi/vWrBNK94XO8/mqdefault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7704" y="1268760"/>
            <a:ext cx="504056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32656"/>
            <a:ext cx="8352928" cy="6264696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Examen neurologique :</a:t>
            </a:r>
            <a:endParaRPr lang="en-US" b="1" dirty="0"/>
          </a:p>
          <a:p>
            <a:r>
              <a:rPr lang="fr-FR" dirty="0"/>
              <a:t> </a:t>
            </a:r>
            <a:r>
              <a:rPr lang="fr-FR" dirty="0" smtClean="0"/>
              <a:t>Recherchera </a:t>
            </a:r>
            <a:r>
              <a:rPr lang="fr-FR" dirty="0"/>
              <a:t>des signes déficitaires moteurs, sensitifs, des troubles  </a:t>
            </a:r>
            <a:r>
              <a:rPr lang="fr-FR" dirty="0" smtClean="0"/>
              <a:t>des </a:t>
            </a:r>
            <a:r>
              <a:rPr lang="fr-FR" dirty="0"/>
              <a:t>reflexes. Confirmera le caractère mono radiculaire de la lombosciatique  .</a:t>
            </a:r>
            <a:endParaRPr lang="en-US" dirty="0"/>
          </a:p>
          <a:p>
            <a:r>
              <a:rPr lang="fr-FR" dirty="0"/>
              <a:t>A la marche ;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Sur les talons pour explorer un déficit de la loge </a:t>
            </a:r>
            <a:r>
              <a:rPr lang="fr-FR" dirty="0" err="1"/>
              <a:t>antéro</a:t>
            </a:r>
            <a:r>
              <a:rPr lang="fr-FR" dirty="0"/>
              <a:t> externe de la jambe (L5).Si </a:t>
            </a:r>
            <a:r>
              <a:rPr lang="fr-FR" dirty="0">
                <a:solidFill>
                  <a:srgbClr val="C00000"/>
                </a:solidFill>
              </a:rPr>
              <a:t>steppage</a:t>
            </a:r>
            <a:r>
              <a:rPr lang="fr-FR" dirty="0"/>
              <a:t> → déficit des releveurs du pied.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Sur la pointe des pieds à la recherche d’un déficit des triceps suraux (S1).</a:t>
            </a:r>
            <a:endParaRPr lang="en-US" dirty="0"/>
          </a:p>
          <a:p>
            <a:r>
              <a:rPr lang="fr-FR" dirty="0"/>
              <a:t>Amyotrophie, hypotonie.</a:t>
            </a:r>
            <a:endParaRPr lang="en-US" dirty="0"/>
          </a:p>
          <a:p>
            <a:r>
              <a:rPr lang="fr-FR" dirty="0"/>
              <a:t>Testing musculaire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fr-FR" dirty="0" smtClean="0"/>
              <a:t>Déficit sensitif au touché et a la piqure (hypoesthésie en bande pour L5, S1), étudier la sensibilité de la région périnéale à la recherche d’une hypoesthésie en selle.</a:t>
            </a:r>
            <a:endParaRPr lang="en-US" dirty="0" smtClean="0"/>
          </a:p>
          <a:p>
            <a:r>
              <a:rPr lang="fr-FR" dirty="0" smtClean="0"/>
              <a:t>Etudier </a:t>
            </a:r>
            <a:r>
              <a:rPr lang="fr-FR" dirty="0"/>
              <a:t>les reflexes à la recherche d’une diminution voir abolition .</a:t>
            </a:r>
            <a:endParaRPr lang="en-US" dirty="0"/>
          </a:p>
          <a:p>
            <a:r>
              <a:rPr lang="fr-FR" dirty="0"/>
              <a:t>Reflexe </a:t>
            </a:r>
            <a:r>
              <a:rPr lang="fr-FR" dirty="0" err="1" smtClean="0"/>
              <a:t>achilléin</a:t>
            </a:r>
            <a:r>
              <a:rPr lang="fr-FR" dirty="0" smtClean="0"/>
              <a:t> </a:t>
            </a:r>
            <a:r>
              <a:rPr lang="fr-FR" dirty="0"/>
              <a:t>S1, rotulien pour L3-L4 parfois L5.</a:t>
            </a:r>
            <a:endParaRPr lang="en-US" dirty="0"/>
          </a:p>
          <a:p>
            <a:r>
              <a:rPr lang="fr-FR" dirty="0"/>
              <a:t>Reflexe </a:t>
            </a:r>
            <a:r>
              <a:rPr lang="fr-FR" dirty="0" smtClean="0"/>
              <a:t>cutané </a:t>
            </a:r>
            <a:r>
              <a:rPr lang="fr-FR" dirty="0"/>
              <a:t>plantaire et les </a:t>
            </a:r>
            <a:r>
              <a:rPr lang="fr-FR" dirty="0" smtClean="0"/>
              <a:t>cutanés </a:t>
            </a:r>
            <a:r>
              <a:rPr lang="fr-FR" dirty="0"/>
              <a:t>abdominaux.</a:t>
            </a:r>
            <a:endParaRPr lang="en-US" dirty="0"/>
          </a:p>
          <a:p>
            <a:r>
              <a:rPr lang="fr-FR" dirty="0" smtClean="0"/>
              <a:t>Compléter </a:t>
            </a:r>
            <a:r>
              <a:rPr lang="fr-FR" dirty="0"/>
              <a:t>par un examen somatique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28092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/>
              <a:t>E-Biologie</a:t>
            </a:r>
            <a:endParaRPr lang="en-US" dirty="0"/>
          </a:p>
          <a:p>
            <a:pPr>
              <a:buNone/>
            </a:pPr>
            <a:r>
              <a:rPr lang="fr-FR" dirty="0"/>
              <a:t>La </a:t>
            </a:r>
            <a:r>
              <a:rPr lang="fr-FR" dirty="0" smtClean="0"/>
              <a:t>sciatique commune </a:t>
            </a:r>
            <a:r>
              <a:rPr lang="fr-FR" dirty="0"/>
              <a:t>étant d'origine mécanique et dégénérative, elle ne s'accompagne d'aucune modification biologique.</a:t>
            </a:r>
            <a:endParaRPr lang="en-US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F-Radiologie</a:t>
            </a:r>
            <a:endParaRPr lang="en-US" dirty="0"/>
          </a:p>
          <a:p>
            <a:r>
              <a:rPr lang="fr-FR" u="sng" dirty="0">
                <a:solidFill>
                  <a:srgbClr val="C00000"/>
                </a:solidFill>
              </a:rPr>
              <a:t>Bilan radiologique standard</a:t>
            </a:r>
            <a:r>
              <a:rPr lang="fr-FR" dirty="0">
                <a:solidFill>
                  <a:srgbClr val="C00000"/>
                </a:solidFill>
              </a:rPr>
              <a:t> d'une sciatique présumée discale: il est effectué devant une sciatique ne répondant pas ou peu au traitement médical et comporte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fr-FR" b="1" dirty="0"/>
              <a:t>Un cliché </a:t>
            </a:r>
            <a:r>
              <a:rPr lang="fr-FR" b="1" dirty="0" err="1"/>
              <a:t>dorso</a:t>
            </a:r>
            <a:r>
              <a:rPr lang="fr-FR" b="1" dirty="0"/>
              <a:t>-</a:t>
            </a:r>
            <a:r>
              <a:rPr lang="fr-FR" b="1" dirty="0" err="1"/>
              <a:t>lombo</a:t>
            </a:r>
            <a:r>
              <a:rPr lang="fr-FR" b="1" dirty="0"/>
              <a:t>-</a:t>
            </a:r>
            <a:r>
              <a:rPr lang="fr-FR" b="1" dirty="0" err="1"/>
              <a:t>pelvi</a:t>
            </a:r>
            <a:r>
              <a:rPr lang="fr-FR" b="1" dirty="0"/>
              <a:t>-fémoral de face (incidence de de </a:t>
            </a:r>
            <a:r>
              <a:rPr lang="fr-FR" b="1" dirty="0" err="1"/>
              <a:t>Sèze</a:t>
            </a:r>
            <a:r>
              <a:rPr lang="fr-FR" b="1" dirty="0"/>
              <a:t>), un cliché du rachis lombaire debout de profil et un cliché de face centré sur L5-S1.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r>
              <a:rPr lang="fr-FR" dirty="0"/>
              <a:t>Ces radiographies standards ont principalement pour but d'éliminer toute anomalie osseuse ou des parties molles, et en particulier une lésion tumorale ou infectieuse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fr-FR" dirty="0"/>
              <a:t>Ces radiographies peuvent être normales bien  que permettant de constater dans la  majorité des cas: </a:t>
            </a:r>
            <a:endParaRPr lang="en-US" dirty="0"/>
          </a:p>
          <a:p>
            <a:pPr>
              <a:buNone/>
            </a:pPr>
            <a:r>
              <a:rPr lang="fr-FR" dirty="0"/>
              <a:t>-une discopathie dégénérative (pincement discal, discarthrose débutante);</a:t>
            </a:r>
            <a:endParaRPr lang="en-US" dirty="0"/>
          </a:p>
          <a:p>
            <a:pPr>
              <a:buNone/>
            </a:pPr>
            <a:r>
              <a:rPr lang="fr-FR" dirty="0"/>
              <a:t>-un bâillement postérieur évocateur d'une pathologie discale herniaire.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r>
              <a:rPr lang="fr-FR" dirty="0"/>
              <a:t>Elles permettent par ailleurs de préciser l'existence d'une éventuelle malformation de charnière et de suspecter un canal lombaire étroit associé.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</p:spPr>
        <p:txBody>
          <a:bodyPr/>
          <a:lstStyle/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   A-Definition</a:t>
            </a:r>
            <a:r>
              <a:rPr lang="en-US" b="1" dirty="0"/>
              <a:t>:</a:t>
            </a:r>
            <a:endParaRPr lang="en-US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La </a:t>
            </a:r>
            <a:r>
              <a:rPr lang="fr-FR" dirty="0"/>
              <a:t>lombosciatique commune est définie </a:t>
            </a:r>
            <a:r>
              <a:rPr lang="fr-FR" dirty="0" smtClean="0"/>
              <a:t>comme une </a:t>
            </a:r>
            <a:r>
              <a:rPr lang="fr-FR" dirty="0"/>
              <a:t>douleur </a:t>
            </a:r>
            <a:r>
              <a:rPr lang="fr-FR" dirty="0" err="1"/>
              <a:t>lomboradiculaire</a:t>
            </a:r>
            <a:r>
              <a:rPr lang="fr-FR" dirty="0"/>
              <a:t>, de rythme mécanique, le long du trajet du nerf sciatique, liée à une compression ou irritation du nerf par une hernie discale.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fr-FR" b="1" u="sng" dirty="0"/>
              <a:t>Tomodensitométrie (scanner)</a:t>
            </a:r>
            <a:endParaRPr lang="en-US" b="1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</a:t>
            </a:r>
            <a:r>
              <a:rPr lang="fr-FR" dirty="0"/>
              <a:t>scanner ne doit être demandé sans avoir préalablement évalué la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réponse </a:t>
            </a:r>
            <a:r>
              <a:rPr lang="fr-FR" dirty="0"/>
              <a:t>au traitement médical d'une </a:t>
            </a:r>
            <a:r>
              <a:rPr lang="fr-FR" b="1" dirty="0"/>
              <a:t>durée moyenne de 4 à 8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semaines</a:t>
            </a:r>
            <a:r>
              <a:rPr lang="fr-FR" b="1" dirty="0"/>
              <a:t>.</a:t>
            </a:r>
            <a:r>
              <a:rPr lang="fr-FR" dirty="0"/>
              <a:t> </a:t>
            </a:r>
            <a:endParaRPr lang="en-US" dirty="0"/>
          </a:p>
          <a:p>
            <a:pPr>
              <a:buNone/>
            </a:pPr>
            <a:r>
              <a:rPr lang="fr-FR" dirty="0"/>
              <a:t>Il comporte des coupes passant par L3-L4, L4-L5 et L5-S1. </a:t>
            </a:r>
            <a:endParaRPr lang="en-US" dirty="0"/>
          </a:p>
          <a:p>
            <a:pPr>
              <a:buNone/>
            </a:pPr>
            <a:r>
              <a:rPr lang="fr-FR" dirty="0" smtClean="0"/>
              <a:t>C'est </a:t>
            </a:r>
            <a:r>
              <a:rPr lang="fr-FR" dirty="0"/>
              <a:t>un examen très performant qui permet de mettre en évidence la hernie discale.</a:t>
            </a:r>
            <a:endParaRPr lang="en-US" dirty="0"/>
          </a:p>
          <a:p>
            <a:pPr>
              <a:buNone/>
            </a:pPr>
            <a:endParaRPr lang="fr-FR" u="sng" dirty="0" smtClean="0"/>
          </a:p>
          <a:p>
            <a:r>
              <a:rPr lang="fr-FR" b="1" u="sng" dirty="0" smtClean="0"/>
              <a:t>La </a:t>
            </a:r>
            <a:r>
              <a:rPr lang="fr-FR" b="1" u="sng" dirty="0" err="1"/>
              <a:t>saccoradiculographie</a:t>
            </a:r>
            <a:endParaRPr lang="en-US" b="1" dirty="0"/>
          </a:p>
          <a:p>
            <a:pPr>
              <a:buNone/>
            </a:pPr>
            <a:r>
              <a:rPr lang="ar-SA" dirty="0"/>
              <a:t> </a:t>
            </a:r>
            <a:endParaRPr lang="en-US" dirty="0"/>
          </a:p>
          <a:p>
            <a:pPr>
              <a:buNone/>
            </a:pPr>
            <a:r>
              <a:rPr lang="fr-FR" dirty="0"/>
              <a:t>Ce procédé est moins utilisé depuis l'introduction du scanner.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r>
              <a:rPr lang="fr-FR" u="sng" dirty="0"/>
              <a:t>Imagerie par résonance magnétique (I.R.M.)</a:t>
            </a:r>
            <a:endParaRPr lang="en-US" dirty="0"/>
          </a:p>
          <a:p>
            <a:pPr>
              <a:buNone/>
            </a:pPr>
            <a:r>
              <a:rPr lang="fr-FR" dirty="0"/>
              <a:t>Permet de mettre en évidence la hernie et les fissures discales.</a:t>
            </a:r>
            <a:r>
              <a:rPr lang="fr-FR" b="1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der\Desktop\H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052736"/>
            <a:ext cx="4176463" cy="4392488"/>
          </a:xfrm>
          <a:prstGeom prst="rect">
            <a:avLst/>
          </a:prstGeom>
          <a:noFill/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99592" y="2564904"/>
            <a:ext cx="3008313" cy="1224136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Tomodensitométrie (scanner)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899592" y="4293096"/>
            <a:ext cx="3008313" cy="1440159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 smtClean="0"/>
              <a:t>Coupe axiale L4-L5 ; </a:t>
            </a:r>
            <a:r>
              <a:rPr lang="fr-FR" sz="2000" dirty="0" err="1" smtClean="0"/>
              <a:t>protrusion</a:t>
            </a:r>
            <a:r>
              <a:rPr lang="fr-FR" sz="2000" dirty="0" smtClean="0"/>
              <a:t> globale du disque par distension de l’anneau fibreux et du ligament 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Kader\Desktop\HD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620688"/>
            <a:ext cx="3672408" cy="5616624"/>
          </a:xfrm>
          <a:prstGeom prst="rect">
            <a:avLst/>
          </a:prstGeom>
          <a:noFill/>
        </p:spPr>
      </p:pic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3008313" cy="1296144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Imagerie par résonance magnétique (I.R.M.)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2"/>
          </p:nvPr>
        </p:nvSpPr>
        <p:spPr>
          <a:xfrm>
            <a:off x="899592" y="4797152"/>
            <a:ext cx="3008313" cy="72008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Fenêtre</a:t>
            </a:r>
            <a:r>
              <a:rPr lang="en-US" sz="2000" dirty="0" smtClean="0"/>
              <a:t> sagitale T2: Hernie discale L4-L5.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G-Formes cliniques </a:t>
            </a:r>
            <a:endParaRPr lang="en-US" dirty="0"/>
          </a:p>
          <a:p>
            <a:pPr>
              <a:buNone/>
            </a:pPr>
            <a:r>
              <a:rPr lang="fr-FR" dirty="0"/>
              <a:t>-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Forme hyperalgique</a:t>
            </a:r>
            <a:r>
              <a:rPr lang="fr-FR" dirty="0"/>
              <a:t> : non chirurgicale, le traitement comporte des morphiniques ou </a:t>
            </a:r>
            <a:r>
              <a:rPr lang="fr-FR" dirty="0" err="1"/>
              <a:t>ctc</a:t>
            </a:r>
            <a:r>
              <a:rPr lang="fr-FR" dirty="0"/>
              <a:t> a forte dose durant quelques jours.</a:t>
            </a:r>
            <a:endParaRPr lang="en-US" dirty="0"/>
          </a:p>
          <a:p>
            <a:pPr>
              <a:buNone/>
            </a:pPr>
            <a:r>
              <a:rPr lang="fr-FR" dirty="0"/>
              <a:t>-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Sciatique paralysante</a:t>
            </a:r>
            <a:r>
              <a:rPr lang="fr-FR" dirty="0"/>
              <a:t> : déficit portant sur l’ensembles des muscles du territoire L5 (extenseur des orteils, </a:t>
            </a:r>
            <a:r>
              <a:rPr lang="fr-FR" dirty="0" err="1"/>
              <a:t>peroniers</a:t>
            </a:r>
            <a:r>
              <a:rPr lang="fr-FR" dirty="0"/>
              <a:t> </a:t>
            </a:r>
            <a:r>
              <a:rPr lang="fr-FR" dirty="0" err="1"/>
              <a:t>latereaux</a:t>
            </a:r>
            <a:r>
              <a:rPr lang="fr-FR" dirty="0"/>
              <a:t>, moyens fessiers→ </a:t>
            </a:r>
            <a:r>
              <a:rPr lang="fr-FR" dirty="0">
                <a:solidFill>
                  <a:srgbClr val="C00000"/>
                </a:solidFill>
              </a:rPr>
              <a:t>steppage</a:t>
            </a:r>
            <a:r>
              <a:rPr lang="fr-FR" dirty="0"/>
              <a:t>, marche sur le talon est impossible).rarement S1 (triceps sural, </a:t>
            </a:r>
            <a:r>
              <a:rPr lang="fr-FR" dirty="0" err="1"/>
              <a:t>flechisseur</a:t>
            </a:r>
            <a:r>
              <a:rPr lang="fr-FR" dirty="0"/>
              <a:t> des orteils, </a:t>
            </a:r>
            <a:r>
              <a:rPr lang="fr-FR" dirty="0" err="1"/>
              <a:t>ischiojambiers</a:t>
            </a:r>
            <a:r>
              <a:rPr lang="fr-FR" dirty="0"/>
              <a:t>→</a:t>
            </a:r>
            <a:r>
              <a:rPr lang="fr-FR" dirty="0">
                <a:solidFill>
                  <a:srgbClr val="C00000"/>
                </a:solidFill>
              </a:rPr>
              <a:t>talonnage,</a:t>
            </a:r>
            <a:r>
              <a:rPr lang="fr-FR" dirty="0"/>
              <a:t> </a:t>
            </a:r>
            <a:r>
              <a:rPr lang="fr-FR" dirty="0" smtClean="0"/>
              <a:t>marche </a:t>
            </a:r>
            <a:r>
              <a:rPr lang="fr-FR" dirty="0"/>
              <a:t>sur la pointe impossible.)</a:t>
            </a:r>
            <a:endParaRPr lang="en-US" dirty="0"/>
          </a:p>
          <a:p>
            <a:pPr>
              <a:buNone/>
            </a:pPr>
            <a:r>
              <a:rPr lang="fr-FR" dirty="0"/>
              <a:t>-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Forme avec atteinte de la queue de cheval</a:t>
            </a:r>
            <a:r>
              <a:rPr lang="fr-FR" dirty="0"/>
              <a:t> :</a:t>
            </a:r>
            <a:endParaRPr lang="en-US" dirty="0"/>
          </a:p>
          <a:p>
            <a:pPr>
              <a:buNone/>
            </a:pPr>
            <a:r>
              <a:rPr lang="fr-FR" dirty="0"/>
              <a:t>Apparition de parésie flasque du membre inferieur, troubles sphinctériens, anesthésie périnéale en selle.</a:t>
            </a:r>
            <a:r>
              <a:rPr lang="fr-FR" b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676456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H-Evolution</a:t>
            </a:r>
            <a:endParaRPr lang="en-US" dirty="0"/>
          </a:p>
          <a:p>
            <a:pPr>
              <a:buNone/>
            </a:pPr>
            <a:r>
              <a:rPr lang="fr-FR" b="1" dirty="0"/>
              <a:t> 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La </a:t>
            </a:r>
            <a:r>
              <a:rPr lang="fr-FR" dirty="0"/>
              <a:t>sciatique commune est une maladie bénigne. Elle guérit en quelques </a:t>
            </a:r>
            <a:r>
              <a:rPr lang="fr-FR" dirty="0" smtClean="0"/>
              <a:t>semaines, dans </a:t>
            </a:r>
            <a:r>
              <a:rPr lang="fr-FR" dirty="0"/>
              <a:t>certains </a:t>
            </a:r>
            <a:r>
              <a:rPr lang="fr-FR" dirty="0" smtClean="0"/>
              <a:t>cas </a:t>
            </a:r>
            <a:r>
              <a:rPr lang="fr-FR" dirty="0"/>
              <a:t>elle peut durer plusieurs mois. 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5 </a:t>
            </a:r>
            <a:r>
              <a:rPr lang="fr-FR" dirty="0"/>
              <a:t>à 10 % des sciatiques sont sévères, rebelles, durent plus de 6 mois, et font discuter un traitement chirurgical </a:t>
            </a:r>
            <a:r>
              <a:rPr lang="fr-FR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Une fois la sciatique guérit, 1/3 des sujets gardent des lombalgies qui peuvent les obliger à changer de métier.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Les récidives sont fréquentes (1/4 des cas ).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</a:t>
            </a:r>
            <a:r>
              <a:rPr lang="fr-FR" dirty="0"/>
              <a:t>rechutes ne sont pas plus graves que les épisodes initiaux.</a:t>
            </a: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I-TRAITEMENT</a:t>
            </a:r>
            <a:endParaRPr lang="en-US" dirty="0"/>
          </a:p>
          <a:p>
            <a:pPr>
              <a:buNone/>
            </a:pPr>
            <a:r>
              <a:rPr lang="ar-SA" b="1" dirty="0"/>
              <a:t> </a:t>
            </a:r>
            <a:endParaRPr lang="en-US" dirty="0"/>
          </a:p>
          <a:p>
            <a:pPr>
              <a:buNone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Traitement médical conservateur</a:t>
            </a:r>
            <a:r>
              <a:rPr lang="fr-FR" b="1" dirty="0"/>
              <a:t>: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pPr>
              <a:buNone/>
            </a:pPr>
            <a:r>
              <a:rPr lang="fr-FR" dirty="0"/>
              <a:t>En l'absence d'atteinte nerveuse grave obligeant à réaliser en urgence une décompression chirurgicale, tous les patients atteints de lombosciatique commune doivent bénéficier d'un traitement médical conservateur qui suffit, le plus souvent pour obtenir la guérison. Il comporte:</a:t>
            </a:r>
            <a:endParaRPr lang="en-US" dirty="0"/>
          </a:p>
          <a:p>
            <a:pPr>
              <a:buNone/>
            </a:pPr>
            <a:r>
              <a:rPr lang="fr-FR" dirty="0"/>
              <a:t>1) le repos strict sur plan dur pendant 10 à 15 jours.</a:t>
            </a:r>
            <a:endParaRPr lang="en-US" dirty="0"/>
          </a:p>
          <a:p>
            <a:pPr>
              <a:buNone/>
            </a:pPr>
            <a:r>
              <a:rPr lang="fr-FR" dirty="0"/>
              <a:t>2) les AINS, les antalgiques, les myorelaxants (</a:t>
            </a:r>
            <a:r>
              <a:rPr lang="fr-FR" dirty="0" err="1"/>
              <a:t>mydocalm</a:t>
            </a:r>
            <a:r>
              <a:rPr lang="fr-FR" dirty="0"/>
              <a:t>, valium), infiltration locale de corticoïde.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r-FR" dirty="0"/>
              <a:t>On réexamine le patient après 2 semaines; </a:t>
            </a:r>
            <a:endParaRPr lang="en-US" dirty="0"/>
          </a:p>
          <a:p>
            <a:pPr>
              <a:buNone/>
            </a:pPr>
            <a:r>
              <a:rPr lang="fr-FR" dirty="0"/>
              <a:t>* Si bonne évolution: début de la rééducation ( physiothérapie - infra rouge-,massage , assouplissement lombaire, renforcement de la musculature abdominale et spinale, apprentissage  des règles d'hygiène de vie -apprentissage du verrouillage lombaire- …). </a:t>
            </a:r>
            <a:endParaRPr lang="en-US" dirty="0"/>
          </a:p>
          <a:p>
            <a:pPr>
              <a:buNone/>
            </a:pPr>
            <a:r>
              <a:rPr lang="fr-FR" dirty="0"/>
              <a:t>* dans le cas où la guérison est incomplète on préconise une orthèse de contention </a:t>
            </a:r>
            <a:r>
              <a:rPr lang="fr-FR" dirty="0" smtClean="0"/>
              <a:t>lombaire.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556792"/>
            <a:ext cx="6777317" cy="3508977"/>
          </a:xfrm>
        </p:spPr>
        <p:txBody>
          <a:bodyPr>
            <a:normAutofit/>
          </a:bodyPr>
          <a:lstStyle/>
          <a:p>
            <a:r>
              <a:rPr lang="fr-FR" b="1" dirty="0"/>
              <a:t>Traitement radical: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pPr>
              <a:buNone/>
            </a:pPr>
            <a:r>
              <a:rPr lang="fr-FR" dirty="0" smtClean="0"/>
              <a:t>    En </a:t>
            </a:r>
            <a:r>
              <a:rPr lang="fr-FR" dirty="0"/>
              <a:t>cas d'échec du traitement </a:t>
            </a:r>
            <a:r>
              <a:rPr lang="fr-FR" dirty="0" smtClean="0"/>
              <a:t>conservateur, répercussion </a:t>
            </a:r>
            <a:r>
              <a:rPr lang="fr-FR" dirty="0"/>
              <a:t>fonctionnelle importante ou de signes neurologiques déficitaires. Le traitement radical comporte: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3"/>
            <a:ext cx="8219256" cy="46085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r-FR" sz="2800" dirty="0" smtClean="0"/>
          </a:p>
          <a:p>
            <a:pPr marL="514350" indent="-514350">
              <a:buNone/>
            </a:pPr>
            <a:r>
              <a:rPr lang="fr-FR" sz="2800" smtClean="0"/>
              <a:t>La </a:t>
            </a:r>
            <a:r>
              <a:rPr lang="fr-FR" sz="2800" dirty="0"/>
              <a:t>chirurgie ( </a:t>
            </a:r>
            <a:r>
              <a:rPr lang="fr-FR" sz="2800" b="1" dirty="0" err="1"/>
              <a:t>discectomie</a:t>
            </a:r>
            <a:r>
              <a:rPr lang="fr-FR" sz="2800" dirty="0"/>
              <a:t> ou </a:t>
            </a:r>
            <a:r>
              <a:rPr lang="fr-FR" sz="2800" b="1" dirty="0" err="1"/>
              <a:t>microdiscectomie</a:t>
            </a:r>
            <a:r>
              <a:rPr lang="fr-FR" sz="2800" b="1" dirty="0"/>
              <a:t> ).</a:t>
            </a:r>
            <a:endParaRPr lang="en-US" sz="2800" dirty="0"/>
          </a:p>
          <a:p>
            <a:pPr marL="514350" indent="-514350">
              <a:buNone/>
            </a:pPr>
            <a:endParaRPr lang="fr-FR" sz="2800" dirty="0" smtClean="0"/>
          </a:p>
          <a:p>
            <a:pPr marL="514350" indent="-514350">
              <a:buNone/>
            </a:pPr>
            <a:endParaRPr lang="fr-FR" sz="2800" dirty="0" smtClean="0"/>
          </a:p>
          <a:p>
            <a:pPr marL="514350" indent="-514350"/>
            <a:r>
              <a:rPr lang="fr-FR" sz="2800" b="1" dirty="0" smtClean="0"/>
              <a:t>La rééducation fonctionnelle </a:t>
            </a:r>
          </a:p>
          <a:p>
            <a:pPr marL="514350" indent="-514350">
              <a:buNone/>
            </a:pPr>
            <a:r>
              <a:rPr lang="fr-FR" sz="2800" dirty="0" smtClean="0"/>
              <a:t> </a:t>
            </a:r>
            <a:r>
              <a:rPr lang="fr-FR" sz="2800" dirty="0"/>
              <a:t>indiquée à distance </a:t>
            </a:r>
            <a:r>
              <a:rPr lang="fr-FR" sz="2800" dirty="0" smtClean="0"/>
              <a:t>de </a:t>
            </a:r>
            <a:r>
              <a:rPr lang="fr-FR" sz="2800" dirty="0"/>
              <a:t>l'acte opératoire.</a:t>
            </a:r>
            <a:endParaRPr lang="en-US" sz="2800" dirty="0"/>
          </a:p>
          <a:p>
            <a:pPr marL="514350" indent="-514350">
              <a:buNone/>
            </a:pPr>
            <a:r>
              <a:rPr lang="fr-FR" sz="2800" dirty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B-Epidémiologie</a:t>
            </a:r>
            <a:r>
              <a:rPr lang="fr-FR" b="1" dirty="0"/>
              <a:t> :</a:t>
            </a:r>
            <a:endParaRPr lang="en-US" dirty="0"/>
          </a:p>
          <a:p>
            <a:r>
              <a:rPr lang="fr-FR" dirty="0"/>
              <a:t>Age = 50-60 ans.	</a:t>
            </a:r>
            <a:endParaRPr lang="en-US" dirty="0"/>
          </a:p>
          <a:p>
            <a:r>
              <a:rPr lang="fr-FR" dirty="0"/>
              <a:t>Sexe= légère prédominance masculine.</a:t>
            </a:r>
            <a:endParaRPr lang="en-US" dirty="0"/>
          </a:p>
          <a:p>
            <a:r>
              <a:rPr lang="fr-FR" dirty="0"/>
              <a:t>Facteurs favorisants :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Troubles </a:t>
            </a:r>
            <a:r>
              <a:rPr lang="fr-FR" dirty="0"/>
              <a:t>statiques (scoliose).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Anomalies transitionnelles ( </a:t>
            </a:r>
            <a:r>
              <a:rPr lang="fr-FR" dirty="0" err="1"/>
              <a:t>spondylolisthésis</a:t>
            </a:r>
            <a:r>
              <a:rPr lang="fr-FR" dirty="0"/>
              <a:t>).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Profession à risques (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soulèvement de charge lourde).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fr-FR" dirty="0"/>
              <a:t>Antécédents traumatiques du rachis.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C-Physiopathologie :</a:t>
            </a:r>
            <a:endParaRPr lang="en-US" dirty="0"/>
          </a:p>
          <a:p>
            <a:r>
              <a:rPr lang="fr-FR" dirty="0"/>
              <a:t>Le disque intervertébral est </a:t>
            </a:r>
            <a:r>
              <a:rPr lang="fr-FR" dirty="0" smtClean="0"/>
              <a:t>constitué </a:t>
            </a:r>
            <a:r>
              <a:rPr lang="fr-FR" dirty="0"/>
              <a:t>de deux parties : un noyau central ou «nucleus pulposus» et un anneau périphérique «annulus fibrosus».</a:t>
            </a:r>
            <a:endParaRPr lang="en-US" dirty="0"/>
          </a:p>
          <a:p>
            <a:r>
              <a:rPr lang="fr-FR" dirty="0"/>
              <a:t>Le nucleus pulposus est une structure gélatineuse, incompressible, située en arrière du centre du disque. Elle se déplace en fonction des mouvements du rachis.</a:t>
            </a:r>
            <a:endParaRPr lang="en-US" dirty="0"/>
          </a:p>
          <a:p>
            <a:r>
              <a:rPr lang="fr-FR" dirty="0"/>
              <a:t>L’ annulus fibrosus entoure le nucleus pulposus, il a une structure lamellaire, concentrique, de consistance ferme et résistante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https://encrypted-tbn3.gstatic.com/images?q=tbn:ANd9GcTuz5xJk4cS8X2gf-NTPE_swqfYsd9wg7xTOi8hTTKxKjJe11Ou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628800"/>
            <a:ext cx="576063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6165304"/>
          </a:xfrm>
        </p:spPr>
        <p:txBody>
          <a:bodyPr/>
          <a:lstStyle/>
          <a:p>
            <a:r>
              <a:rPr lang="fr-FR" dirty="0" smtClean="0"/>
              <a:t>Le disque intervertébral n’est pas vascularisé, et il est innervé à sa partie postérieure.</a:t>
            </a:r>
            <a:endParaRPr lang="en-US" dirty="0" smtClean="0"/>
          </a:p>
          <a:p>
            <a:r>
              <a:rPr lang="fr-FR" dirty="0" smtClean="0"/>
              <a:t>Le soutien des vertèbres et du disque intervertébral est assuré par deux ligaments (ligament vertébral longitudinal commun antérieur et le  ligament vertébral longitudinal commun postérieur).</a:t>
            </a:r>
            <a:endParaRPr lang="en-US" dirty="0" smtClean="0"/>
          </a:p>
          <a:p>
            <a:r>
              <a:rPr lang="fr-FR" dirty="0" smtClean="0"/>
              <a:t>Le disque intervertébral peut se détériorer, l’anneau fibreux se fissure, laissant passer une partie du noyau central et forme une hernie discale.( hernie sous ligamentaire, </a:t>
            </a:r>
            <a:r>
              <a:rPr lang="fr-FR" dirty="0" err="1" smtClean="0"/>
              <a:t>transligamentaire</a:t>
            </a:r>
            <a:r>
              <a:rPr lang="fr-FR" dirty="0" smtClean="0"/>
              <a:t>, exclue ou non.)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858218"/>
          </a:xfrm>
        </p:spPr>
        <p:txBody>
          <a:bodyPr>
            <a:normAutofit/>
          </a:bodyPr>
          <a:lstStyle/>
          <a:p>
            <a:r>
              <a:rPr lang="fr-FR" sz="2400" dirty="0"/>
              <a:t>Le mécanisme de la douleur au cours de la sciatique est d’une part mécanique (liée à la compression ,traction de la racine) </a:t>
            </a:r>
            <a:r>
              <a:rPr lang="fr-FR" sz="2400" dirty="0" smtClean="0"/>
              <a:t>et chimique </a:t>
            </a:r>
            <a:r>
              <a:rPr lang="fr-FR" sz="2400" dirty="0"/>
              <a:t>par libération de cytokines par contact racine </a:t>
            </a:r>
            <a:r>
              <a:rPr lang="fr-FR" sz="2400" dirty="0" smtClean="0"/>
              <a:t>et  </a:t>
            </a:r>
            <a:r>
              <a:rPr lang="fr-FR" sz="2400" dirty="0"/>
              <a:t>hernie discale.</a:t>
            </a:r>
            <a:endParaRPr lang="en-US" sz="2400" dirty="0"/>
          </a:p>
        </p:txBody>
      </p:sp>
      <p:pic>
        <p:nvPicPr>
          <p:cNvPr id="6" name="Espace réservé du contenu 5" descr="https://encrypted-tbn3.gstatic.com/images?q=tbn:ANd9GcTuz5xJk4cS8X2gf-NTPE_swqfYsd9wg7xTOi8hTTKxKjJe11Ou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36094" y="3259137"/>
            <a:ext cx="27908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D-Clinique :</a:t>
            </a:r>
            <a:endParaRPr lang="en-US" dirty="0"/>
          </a:p>
          <a:p>
            <a:r>
              <a:rPr lang="fr-FR" dirty="0"/>
              <a:t>Généralement l’examen clinique </a:t>
            </a:r>
            <a:r>
              <a:rPr lang="fr-FR" dirty="0">
                <a:solidFill>
                  <a:srgbClr val="FF0000"/>
                </a:solidFill>
              </a:rPr>
              <a:t>permet a lui seul de poser le diagnostic.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fr-FR" dirty="0"/>
              <a:t>Objectifs :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Confirmer le diagnostic de sciatique et déterminer le trajet radiculaire.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Rechercher des arguments en faveur de l’origine disco vertébrale commune de la sciatique.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Dépister les signes en faveur d’une sciatique symptomatique.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Identifier les situations d’urgence et planifier leur prise en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1-Interrogatoire</a:t>
            </a:r>
            <a:r>
              <a:rPr lang="fr-FR" b="1" dirty="0"/>
              <a:t> :</a:t>
            </a:r>
            <a:endParaRPr lang="en-US" b="1" dirty="0"/>
          </a:p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Antécédents </a:t>
            </a:r>
            <a:r>
              <a:rPr lang="fr-FR" dirty="0"/>
              <a:t>: âge, profession, facteurs déclenchant, lombalgies(épisodes douloureux régressifs peu invalidants).</a:t>
            </a:r>
            <a:endParaRPr lang="en-US" dirty="0"/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Caractère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de la douleur </a:t>
            </a:r>
            <a:r>
              <a:rPr lang="fr-FR" dirty="0"/>
              <a:t>: 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    Trajet:      </a:t>
            </a:r>
            <a:r>
              <a:rPr lang="fr-FR" b="1" dirty="0" smtClean="0"/>
              <a:t>L5</a:t>
            </a:r>
            <a:r>
              <a:rPr lang="fr-FR" b="1" dirty="0"/>
              <a:t> </a:t>
            </a:r>
            <a:r>
              <a:rPr lang="fr-FR" dirty="0"/>
              <a:t>; fesse, postéro-externe de la cuisse, externe du genou, externe ou </a:t>
            </a:r>
            <a:r>
              <a:rPr lang="fr-FR" dirty="0" err="1"/>
              <a:t>antéro</a:t>
            </a:r>
            <a:r>
              <a:rPr lang="fr-FR" dirty="0"/>
              <a:t>-externe du genou, malléole externe ou gouttière </a:t>
            </a:r>
            <a:r>
              <a:rPr lang="fr-FR" dirty="0" err="1"/>
              <a:t>prémalléolaire</a:t>
            </a:r>
            <a:r>
              <a:rPr lang="fr-FR" dirty="0"/>
              <a:t>, dos du pied, gros orteil ou les deux a trois premiers orteils</a:t>
            </a:r>
            <a:r>
              <a:rPr lang="fr-FR" b="1" dirty="0"/>
              <a:t>.</a:t>
            </a:r>
            <a:endParaRPr lang="en-US" dirty="0"/>
          </a:p>
          <a:p>
            <a:pPr>
              <a:buNone/>
            </a:pPr>
            <a:r>
              <a:rPr lang="fr-FR" b="1" dirty="0"/>
              <a:t>                      S1</a:t>
            </a:r>
            <a:r>
              <a:rPr lang="fr-FR" dirty="0"/>
              <a:t>; fesse, postérieure de la cuisse, creux poplité, face postérieure de la jambe (mollet), tendon d’Achille ou retro malléolaire externe, talon, plante ou bord externe du pied jusqu’au 5eme orteil.</a:t>
            </a:r>
            <a:endParaRPr lang="en-US" dirty="0"/>
          </a:p>
          <a:p>
            <a:pPr>
              <a:buNone/>
            </a:pPr>
            <a:r>
              <a:rPr lang="fr-FR" dirty="0"/>
              <a:t>                    Plus imprécis quand l’irradiation ne va pas jusqu’au pied (trajet </a:t>
            </a:r>
            <a:r>
              <a:rPr lang="fr-FR" dirty="0" smtClean="0"/>
              <a:t>tronqué). </a:t>
            </a:r>
            <a:r>
              <a:rPr lang="fr-FR" dirty="0"/>
              <a:t>Il faut rechercher des dysesthésies qui ont une valeur localisatrice.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1022</TotalTime>
  <Words>677</Words>
  <Application>Microsoft Office PowerPoint</Application>
  <PresentationFormat>Affichage à l'écran (4:3)</PresentationFormat>
  <Paragraphs>149</Paragraphs>
  <Slides>28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Austin</vt:lpstr>
      <vt:lpstr>Lombosciatiques communes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mécanisme de la douleur au cours de la sciatique est d’une part mécanique (liée à la compression ,traction de la racine) et chimique par libération de cytokines par contact racine et  hernie discale.</vt:lpstr>
      <vt:lpstr>Présentation PowerPoint</vt:lpstr>
      <vt:lpstr>Présentation PowerPoint</vt:lpstr>
      <vt:lpstr>Présentation PowerPoint</vt:lpstr>
      <vt:lpstr>Présentation PowerPoint</vt:lpstr>
      <vt:lpstr>Important  Rechercher systématiquement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Tomodensitométrie (scanner) </vt:lpstr>
      <vt:lpstr>Imagerie par résonance magnétique (I.R.M.)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Lombosciatiques communes</dc:title>
  <dc:creator>Kader</dc:creator>
  <cp:lastModifiedBy>MAGI TECH</cp:lastModifiedBy>
  <cp:revision>78</cp:revision>
  <dcterms:created xsi:type="dcterms:W3CDTF">2014-01-18T20:00:28Z</dcterms:created>
  <dcterms:modified xsi:type="dcterms:W3CDTF">2021-06-30T19:38:42Z</dcterms:modified>
</cp:coreProperties>
</file>