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7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35" autoAdjust="0"/>
    <p:restoredTop sz="86398" autoAdjust="0"/>
  </p:normalViewPr>
  <p:slideViewPr>
    <p:cSldViewPr>
      <p:cViewPr>
        <p:scale>
          <a:sx n="70" d="100"/>
          <a:sy n="70" d="100"/>
        </p:scale>
        <p:origin x="175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577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87FB82-8DBB-4524-B20B-524614CF7A42}" type="datetimeFigureOut">
              <a:rPr lang="fr-FR" smtClean="0"/>
              <a:pPr/>
              <a:t>05/03/2021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CB7EC0-C29D-475F-B390-997C390DF93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fr-FR" sz="5400" dirty="0" smtClean="0"/>
              <a:t>La lombosciatique commune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Pr. BOUDERSA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86172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1. Définition:   </a:t>
            </a:r>
            <a:br>
              <a:rPr lang="fr-FR" dirty="0" smtClean="0"/>
            </a:br>
            <a:r>
              <a:rPr lang="fr-FR" dirty="0" smtClean="0"/>
              <a:t>  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- Névralgie du nerf sciatique </a:t>
            </a:r>
          </a:p>
          <a:p>
            <a:r>
              <a:rPr lang="fr-FR" sz="3200" dirty="0" smtClean="0"/>
              <a:t> - syndrome  radiculaire </a:t>
            </a:r>
          </a:p>
          <a:p>
            <a:r>
              <a:rPr lang="fr-FR" sz="3200" dirty="0" smtClean="0"/>
              <a:t>- conflit  disco-vertébral  </a:t>
            </a:r>
          </a:p>
          <a:p>
            <a:r>
              <a:rPr lang="fr-FR" sz="3200" dirty="0" smtClean="0"/>
              <a:t>- compression  des racines L5, S1 du nerf</a:t>
            </a:r>
          </a:p>
          <a:p>
            <a:r>
              <a:rPr lang="fr-FR" sz="3200" dirty="0" smtClean="0"/>
              <a:t>- Hernie discale  au niveau  L4-L5, L5-S1  </a:t>
            </a:r>
            <a:endParaRPr lang="ar-D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3428" cy="1143000"/>
          </a:xfrm>
        </p:spPr>
        <p:txBody>
          <a:bodyPr/>
          <a:lstStyle/>
          <a:p>
            <a:r>
              <a:rPr lang="fr-FR" dirty="0" smtClean="0"/>
              <a:t>2. </a:t>
            </a:r>
            <a:r>
              <a:rPr lang="fr-FR" dirty="0" err="1" smtClean="0"/>
              <a:t>Epidémio</a:t>
            </a:r>
            <a:r>
              <a:rPr lang="fr-FR" dirty="0" smtClean="0"/>
              <a:t>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 seulement 20% des  hernies discales  sont douloureuses</a:t>
            </a:r>
          </a:p>
          <a:p>
            <a:r>
              <a:rPr lang="fr-FR" dirty="0" smtClean="0"/>
              <a:t>- la plupart des syndromes radiculaires sont d’origine disco-radiculaire</a:t>
            </a:r>
          </a:p>
          <a:p>
            <a:r>
              <a:rPr lang="fr-FR" dirty="0" smtClean="0"/>
              <a:t>-autres causes  de syndrome radiculaire  = les sciatiques  secondaires : rétrécissement  dégénératif  du foramen intervertébral, néoplasie</a:t>
            </a:r>
          </a:p>
          <a:p>
            <a:r>
              <a:rPr lang="fr-FR" dirty="0" smtClean="0"/>
              <a:t>- 30 – 60 ans</a:t>
            </a:r>
          </a:p>
          <a:p>
            <a:r>
              <a:rPr lang="fr-FR" dirty="0" smtClean="0"/>
              <a:t>- prédominance masculine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00750" cy="1143000"/>
          </a:xfrm>
        </p:spPr>
        <p:txBody>
          <a:bodyPr/>
          <a:lstStyle/>
          <a:p>
            <a:r>
              <a:rPr lang="fr-FR" dirty="0" smtClean="0"/>
              <a:t>3. Physiopathologie 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-Disque  intervertébral  est composé d’une partie centrale  ( nucléus </a:t>
            </a:r>
            <a:r>
              <a:rPr lang="fr-FR" dirty="0" err="1" smtClean="0"/>
              <a:t>pulposus</a:t>
            </a:r>
            <a:r>
              <a:rPr lang="fr-FR" dirty="0" smtClean="0"/>
              <a:t>) gélatineuse et d’une partie périphérique </a:t>
            </a:r>
            <a:r>
              <a:rPr lang="fr-FR" dirty="0" err="1" smtClean="0"/>
              <a:t>fibrocartilagineuse</a:t>
            </a:r>
            <a:r>
              <a:rPr lang="fr-FR" dirty="0" smtClean="0"/>
              <a:t> </a:t>
            </a:r>
          </a:p>
          <a:p>
            <a:r>
              <a:rPr lang="fr-FR" dirty="0" smtClean="0"/>
              <a:t>- la douleur radiculaire est causée par l’irritation locale conditionnée par l’inflammation  liée à la pression</a:t>
            </a:r>
          </a:p>
          <a:p>
            <a:r>
              <a:rPr lang="fr-FR" dirty="0" smtClean="0"/>
              <a:t>Rarement la compression entraine une parésie    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00750" cy="1143000"/>
          </a:xfrm>
        </p:spPr>
        <p:txBody>
          <a:bodyPr/>
          <a:lstStyle/>
          <a:p>
            <a:r>
              <a:rPr lang="fr-FR" dirty="0" smtClean="0"/>
              <a:t>4. Clinique 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-1. douleur tranchante  aigues  lombaire basse de nature  mécanique</a:t>
            </a:r>
          </a:p>
          <a:p>
            <a:r>
              <a:rPr lang="fr-FR" dirty="0" smtClean="0"/>
              <a:t>-   irradiation  selon un trajet radiculaire </a:t>
            </a:r>
          </a:p>
          <a:p>
            <a:r>
              <a:rPr lang="fr-FR" dirty="0" smtClean="0"/>
              <a:t>- dysesthésies et fourmillements</a:t>
            </a:r>
          </a:p>
          <a:p>
            <a:r>
              <a:rPr lang="fr-FR" dirty="0" smtClean="0"/>
              <a:t>- attitude antalgique  avec déviation latérale  fonctionnelle de la colonne vertébrale</a:t>
            </a:r>
          </a:p>
          <a:p>
            <a:r>
              <a:rPr lang="fr-FR" dirty="0" smtClean="0"/>
              <a:t>- augmentation de la douleur en flexion</a:t>
            </a:r>
          </a:p>
          <a:p>
            <a:r>
              <a:rPr lang="fr-FR" dirty="0" smtClean="0"/>
              <a:t>- signe de la sonnette </a:t>
            </a:r>
          </a:p>
          <a:p>
            <a:r>
              <a:rPr lang="fr-FR" dirty="0" smtClean="0"/>
              <a:t>- manœuvre de Lasègue positive</a:t>
            </a:r>
          </a:p>
          <a:p>
            <a:r>
              <a:rPr lang="fr-FR" dirty="0" smtClean="0"/>
              <a:t>- recherche de signes de déficit neurologique et l’état des  réflexes tibial post  et achilléen 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5. Moyens diagnostiques:</a:t>
            </a:r>
            <a:br>
              <a:rPr lang="fr-FR" dirty="0" smtClean="0"/>
            </a:b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demandés après le second épisode</a:t>
            </a:r>
          </a:p>
          <a:p>
            <a:r>
              <a:rPr lang="fr-FR" dirty="0" smtClean="0"/>
              <a:t>- VSG</a:t>
            </a:r>
          </a:p>
          <a:p>
            <a:r>
              <a:rPr lang="fr-FR" dirty="0" smtClean="0"/>
              <a:t> - TDM ou IRM</a:t>
            </a:r>
          </a:p>
          <a:p>
            <a:r>
              <a:rPr lang="fr-FR" dirty="0" smtClean="0"/>
              <a:t> - EMG 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1143000"/>
          </a:xfrm>
        </p:spPr>
        <p:txBody>
          <a:bodyPr/>
          <a:lstStyle/>
          <a:p>
            <a:r>
              <a:rPr lang="fr-FR" dirty="0" smtClean="0"/>
              <a:t>6. Traitement:</a:t>
            </a:r>
            <a:endParaRPr lang="ar-DZ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 REPOS STRICT SUR PLAN DUR</a:t>
            </a:r>
          </a:p>
          <a:p>
            <a:r>
              <a:rPr lang="fr-FR" dirty="0" smtClean="0"/>
              <a:t>- antalgiques</a:t>
            </a:r>
          </a:p>
          <a:p>
            <a:r>
              <a:rPr lang="fr-FR" dirty="0" smtClean="0"/>
              <a:t>- AINS et AIS</a:t>
            </a:r>
          </a:p>
          <a:p>
            <a:r>
              <a:rPr lang="fr-FR" dirty="0" smtClean="0"/>
              <a:t>- infiltration péridurale de </a:t>
            </a:r>
            <a:r>
              <a:rPr lang="fr-FR" dirty="0" err="1" smtClean="0"/>
              <a:t>corticoide</a:t>
            </a:r>
            <a:r>
              <a:rPr lang="fr-FR" dirty="0" smtClean="0"/>
              <a:t> </a:t>
            </a:r>
          </a:p>
          <a:p>
            <a:r>
              <a:rPr lang="fr-FR" dirty="0" smtClean="0"/>
              <a:t>- indications chirurgicales : pour les formes avec parésie sévère récente ou progressive, formes  hyperalgique, </a:t>
            </a:r>
          </a:p>
          <a:p>
            <a:r>
              <a:rPr lang="fr-FR" dirty="0" smtClean="0"/>
              <a:t>- les formes avec syndrome de la queue de cheval est une urgence neurochirurgicale</a:t>
            </a:r>
            <a:endParaRPr lang="ar-D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Words>269</Words>
  <Application>Microsoft Office PowerPoint</Application>
  <PresentationFormat>Affichage à l'écran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Book Antiqua</vt:lpstr>
      <vt:lpstr>Lucida Sans</vt:lpstr>
      <vt:lpstr>Tahoma</vt:lpstr>
      <vt:lpstr>Times New Roman</vt:lpstr>
      <vt:lpstr>Wingdings</vt:lpstr>
      <vt:lpstr>Wingdings 2</vt:lpstr>
      <vt:lpstr>Wingdings 3</vt:lpstr>
      <vt:lpstr>Apex</vt:lpstr>
      <vt:lpstr>La lombosciatique commune  Pr. BOUDERSA</vt:lpstr>
      <vt:lpstr>1. Définition:      </vt:lpstr>
      <vt:lpstr>2. Epidémio:</vt:lpstr>
      <vt:lpstr>3. Physiopathologie :</vt:lpstr>
      <vt:lpstr>4. Clinique :</vt:lpstr>
      <vt:lpstr>5. Moyens diagnostiques: </vt:lpstr>
      <vt:lpstr>6. Traitement: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Lupus neuro PSYCHIATRIQUE</dc:title>
  <dc:creator>SWEET</dc:creator>
  <cp:lastModifiedBy>ency-education.com website</cp:lastModifiedBy>
  <cp:revision>38</cp:revision>
  <dcterms:created xsi:type="dcterms:W3CDTF">2016-04-09T06:56:08Z</dcterms:created>
  <dcterms:modified xsi:type="dcterms:W3CDTF">2021-03-05T19:25:48Z</dcterms:modified>
</cp:coreProperties>
</file>