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4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5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6.xml" ContentType="application/vnd.openxmlformats-officedocument.theme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7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theme/theme8.xml" ContentType="application/vnd.openxmlformats-officedocument.theme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  <p:sldMasterId id="2147483686" r:id="rId2"/>
    <p:sldMasterId id="2147483704" r:id="rId3"/>
    <p:sldMasterId id="2147483722" r:id="rId4"/>
    <p:sldMasterId id="2147483740" r:id="rId5"/>
    <p:sldMasterId id="2147483758" r:id="rId6"/>
    <p:sldMasterId id="2147483776" r:id="rId7"/>
    <p:sldMasterId id="2147483794" r:id="rId8"/>
    <p:sldMasterId id="2147483812" r:id="rId9"/>
  </p:sldMasterIdLst>
  <p:sldIdLst>
    <p:sldId id="257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256" y="1447802"/>
            <a:ext cx="8827957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256" y="4777380"/>
            <a:ext cx="882795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109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4800587"/>
            <a:ext cx="882795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5256" y="685800"/>
            <a:ext cx="8827957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7" y="5367325"/>
            <a:ext cx="882795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97621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633" y="4250949"/>
            <a:ext cx="294081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633" y="2209800"/>
            <a:ext cx="294081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633" y="4827213"/>
            <a:ext cx="294081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90389" y="4250949"/>
            <a:ext cx="29312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90388" y="2209800"/>
            <a:ext cx="293128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9035" y="4827212"/>
            <a:ext cx="29351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4250949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6555" y="2209800"/>
            <a:ext cx="2932877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6433" y="4827210"/>
            <a:ext cx="293676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92483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14255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6377" y="430215"/>
            <a:ext cx="1753057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633" y="773205"/>
            <a:ext cx="7425083" cy="548313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18817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256" y="1447802"/>
            <a:ext cx="8827957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256" y="4777380"/>
            <a:ext cx="882795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13850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5464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2861735"/>
            <a:ext cx="8827956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04723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601" y="2060577"/>
            <a:ext cx="4397484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5967" y="2056093"/>
            <a:ext cx="4397487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13411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1905000"/>
            <a:ext cx="439748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601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5969" y="1905000"/>
            <a:ext cx="43974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5969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49430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458398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36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6" y="1447800"/>
            <a:ext cx="8827957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3657600"/>
            <a:ext cx="8827957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98254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1447800"/>
            <a:ext cx="3401949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5863" y="1447800"/>
            <a:ext cx="5197351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129282"/>
            <a:ext cx="3401949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29684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208" y="1854192"/>
            <a:ext cx="5094232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51357" y="1143000"/>
            <a:ext cx="320123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657600"/>
            <a:ext cx="5086304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32141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4800587"/>
            <a:ext cx="882795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5256" y="685800"/>
            <a:ext cx="8827957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7" y="5367325"/>
            <a:ext cx="882795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88771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6" y="1447800"/>
            <a:ext cx="8827957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3657600"/>
            <a:ext cx="8827957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24826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213" y="1447801"/>
            <a:ext cx="800139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9374" y="3765449"/>
            <a:ext cx="7266495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4350657"/>
            <a:ext cx="8827957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8530" y="971253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sz="12200" dirty="0">
                <a:solidFill>
                  <a:srgbClr val="ACD433"/>
                </a:solidFill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2921" y="2613787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sz="12200" dirty="0">
                <a:solidFill>
                  <a:srgbClr val="ACD433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794420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3124201"/>
            <a:ext cx="88279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92633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113" y="1981200"/>
            <a:ext cx="29476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633" y="2667000"/>
            <a:ext cx="2928112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4672" y="1981200"/>
            <a:ext cx="29370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4116" y="2667000"/>
            <a:ext cx="294756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1981200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6556" y="2667000"/>
            <a:ext cx="2932877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18502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633" y="4250949"/>
            <a:ext cx="294081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633" y="2209800"/>
            <a:ext cx="294081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633" y="4827213"/>
            <a:ext cx="294081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90389" y="4250949"/>
            <a:ext cx="29312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90388" y="2209800"/>
            <a:ext cx="293128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9035" y="4827212"/>
            <a:ext cx="29351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4250949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6555" y="2209800"/>
            <a:ext cx="2932877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6433" y="4827210"/>
            <a:ext cx="293676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92129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10940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6377" y="430215"/>
            <a:ext cx="1753057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633" y="773205"/>
            <a:ext cx="7425083" cy="548313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70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213" y="1447801"/>
            <a:ext cx="800139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9374" y="3765449"/>
            <a:ext cx="7266495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4350657"/>
            <a:ext cx="8827957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8530" y="971253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sz="12200" dirty="0">
                <a:solidFill>
                  <a:srgbClr val="ACD433"/>
                </a:solidFill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2921" y="2613787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sz="12200" dirty="0">
                <a:solidFill>
                  <a:srgbClr val="ACD433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493436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256" y="1447802"/>
            <a:ext cx="8827957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256" y="4777380"/>
            <a:ext cx="882795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88723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564993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2861735"/>
            <a:ext cx="8827956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27201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601" y="2060577"/>
            <a:ext cx="4397484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5967" y="2056093"/>
            <a:ext cx="4397487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00386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1905000"/>
            <a:ext cx="439748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601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5969" y="1905000"/>
            <a:ext cx="43974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5969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341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99085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1745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1447800"/>
            <a:ext cx="3401949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5863" y="1447800"/>
            <a:ext cx="5197351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129282"/>
            <a:ext cx="3401949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87445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208" y="1854192"/>
            <a:ext cx="5094232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51357" y="1143000"/>
            <a:ext cx="320123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657600"/>
            <a:ext cx="5086304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984342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4800587"/>
            <a:ext cx="882795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5256" y="685800"/>
            <a:ext cx="8827957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7" y="5367325"/>
            <a:ext cx="882795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15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3124201"/>
            <a:ext cx="88279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596319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6" y="1447800"/>
            <a:ext cx="8827957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3657600"/>
            <a:ext cx="8827957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29200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213" y="1447801"/>
            <a:ext cx="800139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9374" y="3765449"/>
            <a:ext cx="7266495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4350657"/>
            <a:ext cx="8827957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8530" y="971253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sz="12200" dirty="0">
                <a:solidFill>
                  <a:srgbClr val="ACD433"/>
                </a:solidFill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2921" y="2613787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sz="12200" dirty="0">
                <a:solidFill>
                  <a:srgbClr val="ACD433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3927842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3124201"/>
            <a:ext cx="88279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355796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113" y="1981200"/>
            <a:ext cx="29476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633" y="2667000"/>
            <a:ext cx="2928112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4672" y="1981200"/>
            <a:ext cx="29370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4116" y="2667000"/>
            <a:ext cx="294756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1981200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6556" y="2667000"/>
            <a:ext cx="2932877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575337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633" y="4250949"/>
            <a:ext cx="294081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633" y="2209800"/>
            <a:ext cx="294081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633" y="4827213"/>
            <a:ext cx="294081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90389" y="4250949"/>
            <a:ext cx="29312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90388" y="2209800"/>
            <a:ext cx="293128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9035" y="4827212"/>
            <a:ext cx="29351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4250949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6555" y="2209800"/>
            <a:ext cx="2932877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6433" y="4827210"/>
            <a:ext cx="293676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850048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112260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6377" y="430215"/>
            <a:ext cx="1753057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633" y="773205"/>
            <a:ext cx="7425083" cy="548313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232280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256" y="1447802"/>
            <a:ext cx="8827957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256" y="4777380"/>
            <a:ext cx="882795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408821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079052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2861735"/>
            <a:ext cx="8827956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887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113" y="1981200"/>
            <a:ext cx="29476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633" y="2667000"/>
            <a:ext cx="2928112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4672" y="1981200"/>
            <a:ext cx="29370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4116" y="2667000"/>
            <a:ext cx="294756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1981200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6556" y="2667000"/>
            <a:ext cx="2932877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795953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601" y="2060577"/>
            <a:ext cx="4397484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5967" y="2056093"/>
            <a:ext cx="4397487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833742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1905000"/>
            <a:ext cx="439748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601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5969" y="1905000"/>
            <a:ext cx="43974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5969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17502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599631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974305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1447800"/>
            <a:ext cx="3401949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5863" y="1447800"/>
            <a:ext cx="5197351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129282"/>
            <a:ext cx="3401949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763166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208" y="1854192"/>
            <a:ext cx="5094232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51357" y="1143000"/>
            <a:ext cx="320123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657600"/>
            <a:ext cx="5086304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158119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4800587"/>
            <a:ext cx="882795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5256" y="685800"/>
            <a:ext cx="8827957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7" y="5367325"/>
            <a:ext cx="882795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78419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6" y="1447800"/>
            <a:ext cx="8827957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3657600"/>
            <a:ext cx="8827957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159282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213" y="1447801"/>
            <a:ext cx="800139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9374" y="3765449"/>
            <a:ext cx="7266495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4350657"/>
            <a:ext cx="8827957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8530" y="971253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sz="12200" dirty="0">
                <a:solidFill>
                  <a:srgbClr val="ACD433"/>
                </a:solidFill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2921" y="2613787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sz="12200" dirty="0">
                <a:solidFill>
                  <a:srgbClr val="ACD433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9034799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3124201"/>
            <a:ext cx="88279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659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633" y="4250949"/>
            <a:ext cx="294081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633" y="2209800"/>
            <a:ext cx="294081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633" y="4827213"/>
            <a:ext cx="294081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90389" y="4250949"/>
            <a:ext cx="29312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90388" y="2209800"/>
            <a:ext cx="293128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9035" y="4827212"/>
            <a:ext cx="29351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4250949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6555" y="2209800"/>
            <a:ext cx="2932877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6433" y="4827210"/>
            <a:ext cx="293676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209602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113" y="1981200"/>
            <a:ext cx="29476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633" y="2667000"/>
            <a:ext cx="2928112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4672" y="1981200"/>
            <a:ext cx="29370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4116" y="2667000"/>
            <a:ext cx="294756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1981200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6556" y="2667000"/>
            <a:ext cx="2932877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613615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633" y="4250949"/>
            <a:ext cx="294081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633" y="2209800"/>
            <a:ext cx="294081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633" y="4827213"/>
            <a:ext cx="294081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90389" y="4250949"/>
            <a:ext cx="29312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90388" y="2209800"/>
            <a:ext cx="293128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9035" y="4827212"/>
            <a:ext cx="29351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4250949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6555" y="2209800"/>
            <a:ext cx="2932877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6433" y="4827210"/>
            <a:ext cx="293676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161128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2149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6377" y="430215"/>
            <a:ext cx="1753057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633" y="773205"/>
            <a:ext cx="7425083" cy="548313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770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02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6377" y="430215"/>
            <a:ext cx="1753057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633" y="773205"/>
            <a:ext cx="7425083" cy="548313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118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256" y="1447802"/>
            <a:ext cx="8827957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256" y="4777380"/>
            <a:ext cx="882795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503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24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4634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2861735"/>
            <a:ext cx="8827956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2824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601" y="2060577"/>
            <a:ext cx="4397484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5967" y="2056093"/>
            <a:ext cx="4397487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831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1905000"/>
            <a:ext cx="439748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601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5969" y="1905000"/>
            <a:ext cx="43974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5969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7869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9126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9695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1447800"/>
            <a:ext cx="3401949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5863" y="1447800"/>
            <a:ext cx="5197351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129282"/>
            <a:ext cx="3401949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2728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208" y="1854192"/>
            <a:ext cx="5094232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51357" y="1143000"/>
            <a:ext cx="320123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657600"/>
            <a:ext cx="5086304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6567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4800587"/>
            <a:ext cx="882795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5256" y="685800"/>
            <a:ext cx="8827957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7" y="5367325"/>
            <a:ext cx="882795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2402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6" y="1447800"/>
            <a:ext cx="8827957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3657600"/>
            <a:ext cx="8827957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3651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213" y="1447801"/>
            <a:ext cx="800139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9374" y="3765449"/>
            <a:ext cx="7266495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4350657"/>
            <a:ext cx="8827957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8530" y="971253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sz="12200" dirty="0">
                <a:solidFill>
                  <a:srgbClr val="ACD433"/>
                </a:solidFill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2921" y="2613787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sz="12200" dirty="0">
                <a:solidFill>
                  <a:srgbClr val="ACD433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805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2861735"/>
            <a:ext cx="8827956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3064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3124201"/>
            <a:ext cx="88279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8026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113" y="1981200"/>
            <a:ext cx="29476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633" y="2667000"/>
            <a:ext cx="2928112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4672" y="1981200"/>
            <a:ext cx="29370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4116" y="2667000"/>
            <a:ext cx="294756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1981200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6556" y="2667000"/>
            <a:ext cx="2932877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2375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633" y="4250949"/>
            <a:ext cx="294081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633" y="2209800"/>
            <a:ext cx="294081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633" y="4827213"/>
            <a:ext cx="294081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90389" y="4250949"/>
            <a:ext cx="29312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90388" y="2209800"/>
            <a:ext cx="293128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9035" y="4827212"/>
            <a:ext cx="29351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4250949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6555" y="2209800"/>
            <a:ext cx="2932877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6433" y="4827210"/>
            <a:ext cx="293676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5205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3627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6377" y="430215"/>
            <a:ext cx="1753057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633" y="773205"/>
            <a:ext cx="7425083" cy="548313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0651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256" y="1447802"/>
            <a:ext cx="8827957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256" y="4777380"/>
            <a:ext cx="882795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9573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4833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2861735"/>
            <a:ext cx="8827956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5524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601" y="2060577"/>
            <a:ext cx="4397484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5967" y="2056093"/>
            <a:ext cx="4397487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446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1905000"/>
            <a:ext cx="439748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601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5969" y="1905000"/>
            <a:ext cx="43974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5969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76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601" y="2060577"/>
            <a:ext cx="4397484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5967" y="2056093"/>
            <a:ext cx="4397487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1948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2917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219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1447800"/>
            <a:ext cx="3401949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5863" y="1447800"/>
            <a:ext cx="5197351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129282"/>
            <a:ext cx="3401949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8937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208" y="1854192"/>
            <a:ext cx="5094232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51357" y="1143000"/>
            <a:ext cx="320123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657600"/>
            <a:ext cx="5086304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44024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4800587"/>
            <a:ext cx="882795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5256" y="685800"/>
            <a:ext cx="8827957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7" y="5367325"/>
            <a:ext cx="882795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2854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6" y="1447800"/>
            <a:ext cx="8827957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3657600"/>
            <a:ext cx="8827957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95458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213" y="1447801"/>
            <a:ext cx="800139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9374" y="3765449"/>
            <a:ext cx="7266495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4350657"/>
            <a:ext cx="8827957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8530" y="971253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sz="12200" dirty="0">
                <a:solidFill>
                  <a:srgbClr val="ACD433"/>
                </a:solidFill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2921" y="2613787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sz="12200" dirty="0">
                <a:solidFill>
                  <a:srgbClr val="ACD433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94940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3124201"/>
            <a:ext cx="88279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5555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113" y="1981200"/>
            <a:ext cx="29476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633" y="2667000"/>
            <a:ext cx="2928112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4672" y="1981200"/>
            <a:ext cx="29370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4116" y="2667000"/>
            <a:ext cx="294756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1981200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6556" y="2667000"/>
            <a:ext cx="2932877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50290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633" y="4250949"/>
            <a:ext cx="294081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633" y="2209800"/>
            <a:ext cx="294081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633" y="4827213"/>
            <a:ext cx="294081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90389" y="4250949"/>
            <a:ext cx="29312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90388" y="2209800"/>
            <a:ext cx="293128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9035" y="4827212"/>
            <a:ext cx="29351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4250949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6555" y="2209800"/>
            <a:ext cx="2932877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6433" y="4827210"/>
            <a:ext cx="293676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19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1905000"/>
            <a:ext cx="439748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601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5969" y="1905000"/>
            <a:ext cx="43974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5969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2595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62148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6377" y="430215"/>
            <a:ext cx="1753057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633" y="773205"/>
            <a:ext cx="7425083" cy="548313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61574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256" y="1447802"/>
            <a:ext cx="8827957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256" y="4777380"/>
            <a:ext cx="882795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82281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68744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2861735"/>
            <a:ext cx="8827956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11053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601" y="2060577"/>
            <a:ext cx="4397484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5967" y="2056093"/>
            <a:ext cx="4397487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73619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1905000"/>
            <a:ext cx="439748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601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5969" y="1905000"/>
            <a:ext cx="43974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5969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04093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13049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08863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1447800"/>
            <a:ext cx="3401949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5863" y="1447800"/>
            <a:ext cx="5197351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129282"/>
            <a:ext cx="3401949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462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79141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208" y="1854192"/>
            <a:ext cx="5094232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51357" y="1143000"/>
            <a:ext cx="320123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657600"/>
            <a:ext cx="5086304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74821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4800587"/>
            <a:ext cx="882795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5256" y="685800"/>
            <a:ext cx="8827957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7" y="5367325"/>
            <a:ext cx="882795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51881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6" y="1447800"/>
            <a:ext cx="8827957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3657600"/>
            <a:ext cx="8827957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37253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213" y="1447801"/>
            <a:ext cx="800139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9374" y="3765449"/>
            <a:ext cx="7266495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4350657"/>
            <a:ext cx="8827957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8530" y="971253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sz="12200" dirty="0">
                <a:solidFill>
                  <a:srgbClr val="ACD433"/>
                </a:solidFill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2921" y="2613787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sz="12200" dirty="0">
                <a:solidFill>
                  <a:srgbClr val="ACD433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887058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3124201"/>
            <a:ext cx="88279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0178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113" y="1981200"/>
            <a:ext cx="29476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633" y="2667000"/>
            <a:ext cx="2928112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4672" y="1981200"/>
            <a:ext cx="29370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4116" y="2667000"/>
            <a:ext cx="294756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1981200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6556" y="2667000"/>
            <a:ext cx="2932877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8393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633" y="4250949"/>
            <a:ext cx="294081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633" y="2209800"/>
            <a:ext cx="294081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633" y="4827213"/>
            <a:ext cx="294081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90389" y="4250949"/>
            <a:ext cx="29312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90388" y="2209800"/>
            <a:ext cx="293128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9035" y="4827212"/>
            <a:ext cx="29351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4250949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6555" y="2209800"/>
            <a:ext cx="2932877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6433" y="4827210"/>
            <a:ext cx="293676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70934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31069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6377" y="430215"/>
            <a:ext cx="1753057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633" y="773205"/>
            <a:ext cx="7425083" cy="548313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13320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256" y="1447802"/>
            <a:ext cx="8827957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256" y="4777380"/>
            <a:ext cx="882795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940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398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80931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2861735"/>
            <a:ext cx="8827956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3809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601" y="2060577"/>
            <a:ext cx="4397484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5967" y="2056093"/>
            <a:ext cx="4397487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73572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1905000"/>
            <a:ext cx="439748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601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5969" y="1905000"/>
            <a:ext cx="43974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5969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06055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30720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75474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1447800"/>
            <a:ext cx="3401949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5863" y="1447800"/>
            <a:ext cx="5197351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129282"/>
            <a:ext cx="3401949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81098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208" y="1854192"/>
            <a:ext cx="5094232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51357" y="1143000"/>
            <a:ext cx="320123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657600"/>
            <a:ext cx="5086304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26557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4800587"/>
            <a:ext cx="882795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5256" y="685800"/>
            <a:ext cx="8827957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7" y="5367325"/>
            <a:ext cx="882795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46566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6" y="1447800"/>
            <a:ext cx="8827957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3657600"/>
            <a:ext cx="8827957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314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1447800"/>
            <a:ext cx="3401949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5863" y="1447800"/>
            <a:ext cx="5197351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129282"/>
            <a:ext cx="3401949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28455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213" y="1447801"/>
            <a:ext cx="800139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9374" y="3765449"/>
            <a:ext cx="7266495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4350657"/>
            <a:ext cx="8827957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8530" y="971253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sz="12200" dirty="0">
                <a:solidFill>
                  <a:srgbClr val="ACD433"/>
                </a:solidFill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2921" y="2613787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sz="12200" dirty="0">
                <a:solidFill>
                  <a:srgbClr val="ACD433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469671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3124201"/>
            <a:ext cx="88279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37960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113" y="1981200"/>
            <a:ext cx="29476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633" y="2667000"/>
            <a:ext cx="2928112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4672" y="1981200"/>
            <a:ext cx="29370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4116" y="2667000"/>
            <a:ext cx="294756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1981200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6556" y="2667000"/>
            <a:ext cx="2932877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58688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633" y="4250949"/>
            <a:ext cx="294081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633" y="2209800"/>
            <a:ext cx="294081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633" y="4827213"/>
            <a:ext cx="294081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90389" y="4250949"/>
            <a:ext cx="29312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90388" y="2209800"/>
            <a:ext cx="293128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9035" y="4827212"/>
            <a:ext cx="29351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4250949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6555" y="2209800"/>
            <a:ext cx="2932877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6433" y="4827210"/>
            <a:ext cx="293676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4713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57883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6377" y="430215"/>
            <a:ext cx="1753057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633" y="773205"/>
            <a:ext cx="7425083" cy="548313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5721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256" y="1447802"/>
            <a:ext cx="8827957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256" y="4777380"/>
            <a:ext cx="882795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80009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99870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2861735"/>
            <a:ext cx="8827956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38838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601" y="2060577"/>
            <a:ext cx="4397484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5967" y="2056093"/>
            <a:ext cx="4397487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33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208" y="1854192"/>
            <a:ext cx="5094232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51357" y="1143000"/>
            <a:ext cx="320123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657600"/>
            <a:ext cx="5086304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25315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1905000"/>
            <a:ext cx="439748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601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5969" y="1905000"/>
            <a:ext cx="43974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5969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32870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02998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03644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1447800"/>
            <a:ext cx="3401949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5863" y="1447800"/>
            <a:ext cx="5197351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129282"/>
            <a:ext cx="3401949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04655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208" y="1854192"/>
            <a:ext cx="5094232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51357" y="1143000"/>
            <a:ext cx="320123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657600"/>
            <a:ext cx="5086304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6812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4800587"/>
            <a:ext cx="882795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5256" y="685800"/>
            <a:ext cx="8827957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7" y="5367325"/>
            <a:ext cx="882795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85900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6" y="1447800"/>
            <a:ext cx="8827957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3657600"/>
            <a:ext cx="8827957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79716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213" y="1447801"/>
            <a:ext cx="800139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9374" y="3765449"/>
            <a:ext cx="7266495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4350657"/>
            <a:ext cx="8827957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8530" y="971253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sz="12200" dirty="0">
                <a:solidFill>
                  <a:srgbClr val="ACD433"/>
                </a:solidFill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2921" y="2613787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sz="12200" dirty="0">
                <a:solidFill>
                  <a:srgbClr val="ACD433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72413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3124201"/>
            <a:ext cx="88279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93781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113" y="1981200"/>
            <a:ext cx="29476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633" y="2667000"/>
            <a:ext cx="2928112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4672" y="1981200"/>
            <a:ext cx="29370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4116" y="2667000"/>
            <a:ext cx="294756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1981200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6556" y="2667000"/>
            <a:ext cx="2932877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83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slideLayout" Target="../slideLayouts/slideLayout81.xml"/><Relationship Id="rId18" Type="http://schemas.openxmlformats.org/officeDocument/2006/relationships/theme" Target="../theme/theme5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17" Type="http://schemas.openxmlformats.org/officeDocument/2006/relationships/slideLayout" Target="../slideLayouts/slideLayout85.xml"/><Relationship Id="rId2" Type="http://schemas.openxmlformats.org/officeDocument/2006/relationships/slideLayout" Target="../slideLayouts/slideLayout70.xml"/><Relationship Id="rId16" Type="http://schemas.openxmlformats.org/officeDocument/2006/relationships/slideLayout" Target="../slideLayouts/slideLayout84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slideLayout" Target="../slideLayouts/slideLayout8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3.xml"/><Relationship Id="rId13" Type="http://schemas.openxmlformats.org/officeDocument/2006/relationships/slideLayout" Target="../slideLayouts/slideLayout98.xml"/><Relationship Id="rId18" Type="http://schemas.openxmlformats.org/officeDocument/2006/relationships/theme" Target="../theme/theme6.xml"/><Relationship Id="rId3" Type="http://schemas.openxmlformats.org/officeDocument/2006/relationships/slideLayout" Target="../slideLayouts/slideLayout88.xml"/><Relationship Id="rId7" Type="http://schemas.openxmlformats.org/officeDocument/2006/relationships/slideLayout" Target="../slideLayouts/slideLayout92.xml"/><Relationship Id="rId12" Type="http://schemas.openxmlformats.org/officeDocument/2006/relationships/slideLayout" Target="../slideLayouts/slideLayout97.xml"/><Relationship Id="rId17" Type="http://schemas.openxmlformats.org/officeDocument/2006/relationships/slideLayout" Target="../slideLayouts/slideLayout102.xml"/><Relationship Id="rId2" Type="http://schemas.openxmlformats.org/officeDocument/2006/relationships/slideLayout" Target="../slideLayouts/slideLayout87.xml"/><Relationship Id="rId16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86.xml"/><Relationship Id="rId6" Type="http://schemas.openxmlformats.org/officeDocument/2006/relationships/slideLayout" Target="../slideLayouts/slideLayout91.xml"/><Relationship Id="rId11" Type="http://schemas.openxmlformats.org/officeDocument/2006/relationships/slideLayout" Target="../slideLayouts/slideLayout96.xml"/><Relationship Id="rId5" Type="http://schemas.openxmlformats.org/officeDocument/2006/relationships/slideLayout" Target="../slideLayouts/slideLayout90.xml"/><Relationship Id="rId15" Type="http://schemas.openxmlformats.org/officeDocument/2006/relationships/slideLayout" Target="../slideLayouts/slideLayout100.xml"/><Relationship Id="rId10" Type="http://schemas.openxmlformats.org/officeDocument/2006/relationships/slideLayout" Target="../slideLayouts/slideLayout95.xml"/><Relationship Id="rId4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4.xml"/><Relationship Id="rId14" Type="http://schemas.openxmlformats.org/officeDocument/2006/relationships/slideLayout" Target="../slideLayouts/slideLayout9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0.xml"/><Relationship Id="rId13" Type="http://schemas.openxmlformats.org/officeDocument/2006/relationships/slideLayout" Target="../slideLayouts/slideLayout115.xml"/><Relationship Id="rId18" Type="http://schemas.openxmlformats.org/officeDocument/2006/relationships/theme" Target="../theme/theme7.xml"/><Relationship Id="rId3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9.xml"/><Relationship Id="rId12" Type="http://schemas.openxmlformats.org/officeDocument/2006/relationships/slideLayout" Target="../slideLayouts/slideLayout114.xml"/><Relationship Id="rId1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4.xml"/><Relationship Id="rId16" Type="http://schemas.openxmlformats.org/officeDocument/2006/relationships/slideLayout" Target="../slideLayouts/slideLayout118.xml"/><Relationship Id="rId1" Type="http://schemas.openxmlformats.org/officeDocument/2006/relationships/slideLayout" Target="../slideLayouts/slideLayout103.xml"/><Relationship Id="rId6" Type="http://schemas.openxmlformats.org/officeDocument/2006/relationships/slideLayout" Target="../slideLayouts/slideLayout108.xml"/><Relationship Id="rId11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07.xml"/><Relationship Id="rId15" Type="http://schemas.openxmlformats.org/officeDocument/2006/relationships/slideLayout" Target="../slideLayouts/slideLayout117.xml"/><Relationship Id="rId10" Type="http://schemas.openxmlformats.org/officeDocument/2006/relationships/slideLayout" Target="../slideLayouts/slideLayout112.xml"/><Relationship Id="rId4" Type="http://schemas.openxmlformats.org/officeDocument/2006/relationships/slideLayout" Target="../slideLayouts/slideLayout106.xml"/><Relationship Id="rId9" Type="http://schemas.openxmlformats.org/officeDocument/2006/relationships/slideLayout" Target="../slideLayouts/slideLayout111.xml"/><Relationship Id="rId14" Type="http://schemas.openxmlformats.org/officeDocument/2006/relationships/slideLayout" Target="../slideLayouts/slideLayout11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13" Type="http://schemas.openxmlformats.org/officeDocument/2006/relationships/slideLayout" Target="../slideLayouts/slideLayout132.xml"/><Relationship Id="rId18" Type="http://schemas.openxmlformats.org/officeDocument/2006/relationships/theme" Target="../theme/theme8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slideLayout" Target="../slideLayouts/slideLayout131.xml"/><Relationship Id="rId17" Type="http://schemas.openxmlformats.org/officeDocument/2006/relationships/slideLayout" Target="../slideLayouts/slideLayout136.xml"/><Relationship Id="rId2" Type="http://schemas.openxmlformats.org/officeDocument/2006/relationships/slideLayout" Target="../slideLayouts/slideLayout121.xml"/><Relationship Id="rId16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5" Type="http://schemas.openxmlformats.org/officeDocument/2006/relationships/slideLayout" Target="../slideLayouts/slideLayout13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Relationship Id="rId14" Type="http://schemas.openxmlformats.org/officeDocument/2006/relationships/slideLayout" Target="../slideLayouts/slideLayout13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4.xml"/><Relationship Id="rId13" Type="http://schemas.openxmlformats.org/officeDocument/2006/relationships/slideLayout" Target="../slideLayouts/slideLayout149.xml"/><Relationship Id="rId18" Type="http://schemas.openxmlformats.org/officeDocument/2006/relationships/theme" Target="../theme/theme9.xml"/><Relationship Id="rId3" Type="http://schemas.openxmlformats.org/officeDocument/2006/relationships/slideLayout" Target="../slideLayouts/slideLayout139.xml"/><Relationship Id="rId7" Type="http://schemas.openxmlformats.org/officeDocument/2006/relationships/slideLayout" Target="../slideLayouts/slideLayout143.xml"/><Relationship Id="rId12" Type="http://schemas.openxmlformats.org/officeDocument/2006/relationships/slideLayout" Target="../slideLayouts/slideLayout148.xml"/><Relationship Id="rId17" Type="http://schemas.openxmlformats.org/officeDocument/2006/relationships/slideLayout" Target="../slideLayouts/slideLayout153.xml"/><Relationship Id="rId2" Type="http://schemas.openxmlformats.org/officeDocument/2006/relationships/slideLayout" Target="../slideLayouts/slideLayout138.xml"/><Relationship Id="rId16" Type="http://schemas.openxmlformats.org/officeDocument/2006/relationships/slideLayout" Target="../slideLayouts/slideLayout152.xml"/><Relationship Id="rId1" Type="http://schemas.openxmlformats.org/officeDocument/2006/relationships/slideLayout" Target="../slideLayouts/slideLayout137.xml"/><Relationship Id="rId6" Type="http://schemas.openxmlformats.org/officeDocument/2006/relationships/slideLayout" Target="../slideLayouts/slideLayout142.xml"/><Relationship Id="rId11" Type="http://schemas.openxmlformats.org/officeDocument/2006/relationships/slideLayout" Target="../slideLayouts/slideLayout147.xml"/><Relationship Id="rId5" Type="http://schemas.openxmlformats.org/officeDocument/2006/relationships/slideLayout" Target="../slideLayouts/slideLayout141.xml"/><Relationship Id="rId15" Type="http://schemas.openxmlformats.org/officeDocument/2006/relationships/slideLayout" Target="../slideLayouts/slideLayout151.xml"/><Relationship Id="rId10" Type="http://schemas.openxmlformats.org/officeDocument/2006/relationships/slideLayout" Target="../slideLayouts/slideLayout146.xml"/><Relationship Id="rId4" Type="http://schemas.openxmlformats.org/officeDocument/2006/relationships/slideLayout" Target="../slideLayouts/slideLayout140.xml"/><Relationship Id="rId9" Type="http://schemas.openxmlformats.org/officeDocument/2006/relationships/slideLayout" Target="../slideLayouts/slideLayout145.xml"/><Relationship Id="rId14" Type="http://schemas.openxmlformats.org/officeDocument/2006/relationships/slideLayout" Target="../slideLayouts/slideLayout1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8399243" y="1676400"/>
            <a:ext cx="37592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7586443" y="-457200"/>
            <a:ext cx="21336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8399243" y="6096000"/>
            <a:ext cx="13208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205317" y="2667000"/>
            <a:ext cx="5588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1119717" y="2895600"/>
            <a:ext cx="31496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10327525" y="0"/>
            <a:ext cx="9144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280" y="452718"/>
            <a:ext cx="940717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2052925"/>
            <a:ext cx="8948872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8419" y="1790661"/>
            <a:ext cx="990599" cy="30487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 defTabSz="914400"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4413" y="3225261"/>
            <a:ext cx="3859795" cy="304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 defTabSz="914400"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5608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8399243" y="1676400"/>
            <a:ext cx="37592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7586443" y="-457200"/>
            <a:ext cx="21336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8399243" y="6096000"/>
            <a:ext cx="13208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205317" y="2667000"/>
            <a:ext cx="5588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1119717" y="2895600"/>
            <a:ext cx="31496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10327525" y="0"/>
            <a:ext cx="9144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280" y="452718"/>
            <a:ext cx="940717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2052925"/>
            <a:ext cx="8948872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8419" y="1790661"/>
            <a:ext cx="990599" cy="30487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 defTabSz="914400"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4413" y="3225261"/>
            <a:ext cx="3859795" cy="304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 defTabSz="914400"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1858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8399243" y="1676400"/>
            <a:ext cx="37592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7586443" y="-457200"/>
            <a:ext cx="21336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8399243" y="6096000"/>
            <a:ext cx="13208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205317" y="2667000"/>
            <a:ext cx="5588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1119717" y="2895600"/>
            <a:ext cx="31496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10327525" y="0"/>
            <a:ext cx="9144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280" y="452718"/>
            <a:ext cx="940717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2052925"/>
            <a:ext cx="8948872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8419" y="1790661"/>
            <a:ext cx="990599" cy="30487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 defTabSz="914400"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4413" y="3225261"/>
            <a:ext cx="3859795" cy="304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 defTabSz="914400"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4078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8399243" y="1676400"/>
            <a:ext cx="37592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7586443" y="-457200"/>
            <a:ext cx="21336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8399243" y="6096000"/>
            <a:ext cx="13208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205317" y="2667000"/>
            <a:ext cx="5588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1119717" y="2895600"/>
            <a:ext cx="31496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10327525" y="0"/>
            <a:ext cx="9144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280" y="452718"/>
            <a:ext cx="940717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2052925"/>
            <a:ext cx="8948872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8419" y="1790661"/>
            <a:ext cx="990599" cy="30487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 defTabSz="914400"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4413" y="3225261"/>
            <a:ext cx="3859795" cy="304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 defTabSz="914400"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9413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  <p:sldLayoutId id="214748373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8399243" y="1676400"/>
            <a:ext cx="37592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7586443" y="-457200"/>
            <a:ext cx="21336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8399243" y="6096000"/>
            <a:ext cx="13208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205317" y="2667000"/>
            <a:ext cx="5588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1119717" y="2895600"/>
            <a:ext cx="31496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10327525" y="0"/>
            <a:ext cx="9144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280" y="452718"/>
            <a:ext cx="940717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2052925"/>
            <a:ext cx="8948872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8419" y="1790661"/>
            <a:ext cx="990599" cy="30487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 defTabSz="914400"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4413" y="3225261"/>
            <a:ext cx="3859795" cy="304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 defTabSz="914400"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3806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  <p:sldLayoutId id="214748375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8399243" y="1676400"/>
            <a:ext cx="37592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7586443" y="-457200"/>
            <a:ext cx="21336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8399243" y="6096000"/>
            <a:ext cx="13208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205317" y="2667000"/>
            <a:ext cx="5588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1119717" y="2895600"/>
            <a:ext cx="31496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10327525" y="0"/>
            <a:ext cx="9144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280" y="452718"/>
            <a:ext cx="940717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2052925"/>
            <a:ext cx="8948872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8419" y="1790661"/>
            <a:ext cx="990599" cy="30487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 defTabSz="914400"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4413" y="3225261"/>
            <a:ext cx="3859795" cy="304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 defTabSz="914400"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2327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  <p:sldLayoutId id="21474837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8399243" y="1676400"/>
            <a:ext cx="37592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7586443" y="-457200"/>
            <a:ext cx="21336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8399243" y="6096000"/>
            <a:ext cx="13208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205317" y="2667000"/>
            <a:ext cx="5588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1119717" y="2895600"/>
            <a:ext cx="31496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10327525" y="0"/>
            <a:ext cx="9144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280" y="452718"/>
            <a:ext cx="940717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2052925"/>
            <a:ext cx="8948872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8419" y="1790661"/>
            <a:ext cx="990599" cy="30487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 defTabSz="914400"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4413" y="3225261"/>
            <a:ext cx="3859795" cy="304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 defTabSz="914400"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2674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  <p:sldLayoutId id="21474837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8399243" y="1676400"/>
            <a:ext cx="37592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7586443" y="-457200"/>
            <a:ext cx="21336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8399243" y="6096000"/>
            <a:ext cx="13208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205317" y="2667000"/>
            <a:ext cx="5588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1119717" y="2895600"/>
            <a:ext cx="31496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10327525" y="0"/>
            <a:ext cx="9144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280" y="452718"/>
            <a:ext cx="940717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2052925"/>
            <a:ext cx="8948872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8419" y="1790661"/>
            <a:ext cx="990599" cy="30487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 defTabSz="914400"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4413" y="3225261"/>
            <a:ext cx="3859795" cy="304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 defTabSz="914400"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9047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  <p:sldLayoutId id="214748381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8399243" y="1676400"/>
            <a:ext cx="37592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7586443" y="-457200"/>
            <a:ext cx="21336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8399243" y="6096000"/>
            <a:ext cx="13208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205317" y="2667000"/>
            <a:ext cx="5588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1119717" y="2895600"/>
            <a:ext cx="31496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10327525" y="0"/>
            <a:ext cx="9144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280" y="452718"/>
            <a:ext cx="940717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2052925"/>
            <a:ext cx="8948872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8419" y="1790661"/>
            <a:ext cx="990599" cy="30487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fld id="{C20B766E-70CA-4BBE-8A25-0C8A47CDAEE1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 defTabSz="914400"/>
              <a:t>04/03/2021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4413" y="3225261"/>
            <a:ext cx="3859795" cy="304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AD69B83-73DD-4990-809A-B687EAB2675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 defTabSz="914400"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4731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  <p:sldLayoutId id="2147483827" r:id="rId15"/>
    <p:sldLayoutId id="2147483828" r:id="rId16"/>
    <p:sldLayoutId id="214748382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39616" y="274638"/>
            <a:ext cx="7056784" cy="1143000"/>
          </a:xfrm>
        </p:spPr>
        <p:txBody>
          <a:bodyPr/>
          <a:lstStyle/>
          <a:p>
            <a:r>
              <a:rPr lang="fr-FR" b="1" dirty="0" smtClean="0">
                <a:latin typeface="Cambria" panose="02040503050406030204" pitchFamily="18" charset="0"/>
              </a:rPr>
              <a:t>La Goutte</a:t>
            </a:r>
            <a:r>
              <a:rPr lang="fr-FR" b="1" dirty="0">
                <a:latin typeface="Cambria" panose="02040503050406030204" pitchFamily="18" charset="0"/>
              </a:rPr>
              <a:t/>
            </a:r>
            <a:br>
              <a:rPr lang="fr-FR" b="1" dirty="0">
                <a:latin typeface="Cambria" panose="02040503050406030204" pitchFamily="18" charset="0"/>
              </a:rPr>
            </a:br>
            <a:r>
              <a:rPr lang="fr-FR" b="1" dirty="0" smtClean="0">
                <a:latin typeface="Cambria" panose="02040503050406030204" pitchFamily="18" charset="0"/>
              </a:rPr>
              <a:t>                                   </a:t>
            </a:r>
            <a:r>
              <a:rPr lang="fr-FR" sz="2400" b="1" dirty="0">
                <a:latin typeface="Cambria" panose="02040503050406030204" pitchFamily="18" charset="0"/>
              </a:rPr>
              <a:t>PR. BOUDERSA</a:t>
            </a:r>
            <a:endParaRPr lang="fr-FR" sz="2400" b="1" dirty="0">
              <a:latin typeface="Cambria" panose="020405030504060302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3752" y="2052926"/>
            <a:ext cx="5199602" cy="4195481"/>
          </a:xfrm>
        </p:spPr>
        <p:txBody>
          <a:bodyPr/>
          <a:lstStyle/>
          <a:p>
            <a:r>
              <a:rPr lang="fr-FR" dirty="0" smtClean="0"/>
              <a:t>1. Définition</a:t>
            </a:r>
          </a:p>
          <a:p>
            <a:r>
              <a:rPr lang="fr-FR" dirty="0" smtClean="0"/>
              <a:t>2. Epidémiologie</a:t>
            </a:r>
          </a:p>
          <a:p>
            <a:r>
              <a:rPr lang="fr-FR" dirty="0" smtClean="0"/>
              <a:t>3. Physiopathologie</a:t>
            </a:r>
          </a:p>
          <a:p>
            <a:r>
              <a:rPr lang="fr-FR" dirty="0" smtClean="0"/>
              <a:t>4.Etiologies</a:t>
            </a:r>
          </a:p>
          <a:p>
            <a:r>
              <a:rPr lang="fr-FR" dirty="0" smtClean="0"/>
              <a:t>5.Clinique</a:t>
            </a:r>
          </a:p>
          <a:p>
            <a:r>
              <a:rPr lang="fr-FR" dirty="0" smtClean="0"/>
              <a:t>6. Diagnostic</a:t>
            </a:r>
          </a:p>
          <a:p>
            <a:r>
              <a:rPr lang="fr-FR" dirty="0" smtClean="0"/>
              <a:t>7. Traitement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0606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08710" y="452718"/>
            <a:ext cx="7055380" cy="744034"/>
          </a:xfrm>
        </p:spPr>
        <p:txBody>
          <a:bodyPr/>
          <a:lstStyle/>
          <a:p>
            <a:r>
              <a:rPr lang="fr-FR" sz="3600" dirty="0">
                <a:latin typeface="Cambria" panose="02040503050406030204" pitchFamily="18" charset="0"/>
              </a:rPr>
              <a:t>1.Définition</a:t>
            </a:r>
            <a:endParaRPr lang="fr-FR" sz="3600" dirty="0">
              <a:latin typeface="Cambria" panose="020405030504060302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51700" y="1700808"/>
            <a:ext cx="6711654" cy="4547599"/>
          </a:xfrm>
        </p:spPr>
        <p:txBody>
          <a:bodyPr/>
          <a:lstStyle/>
          <a:p>
            <a:r>
              <a:rPr lang="fr-FR" dirty="0" smtClean="0"/>
              <a:t>Maladie microcristalline en rapport avec un trouble du métabolisme des purines entrainant une hyper uricémie</a:t>
            </a:r>
          </a:p>
          <a:p>
            <a:r>
              <a:rPr lang="fr-FR" dirty="0" smtClean="0"/>
              <a:t>Poussées récidivantes d’arthrite</a:t>
            </a:r>
          </a:p>
          <a:p>
            <a:r>
              <a:rPr lang="fr-FR" dirty="0" smtClean="0"/>
              <a:t>Dépôts des cristaux d’urate de sodium dans les articulations ( accès goutteux et arthropathie chronique), dans les parties molles ( Tophus) et parfois le rein (insuffisance rénale)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7957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mbria" panose="02040503050406030204" pitchFamily="18" charset="0"/>
              </a:rPr>
              <a:t>3. Physiopathologie</a:t>
            </a:r>
            <a:endParaRPr lang="fr-FR" dirty="0">
              <a:latin typeface="Cambria" panose="020405030504060302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51700" y="1556793"/>
            <a:ext cx="6711654" cy="4691614"/>
          </a:xfrm>
        </p:spPr>
        <p:txBody>
          <a:bodyPr/>
          <a:lstStyle/>
          <a:p>
            <a:r>
              <a:rPr lang="fr-FR" b="1" dirty="0" smtClean="0"/>
              <a:t>Origine</a:t>
            </a:r>
            <a:r>
              <a:rPr lang="fr-FR" dirty="0" smtClean="0"/>
              <a:t> :   Catabolisme des acides nucléiques   </a:t>
            </a:r>
            <a:r>
              <a:rPr lang="fr-FR" dirty="0" err="1" smtClean="0"/>
              <a:t>alimentaies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                  Catabolisme des acides nucléiques cellulaires</a:t>
            </a:r>
          </a:p>
          <a:p>
            <a:pPr marL="0" indent="0">
              <a:buNone/>
            </a:pPr>
            <a:r>
              <a:rPr lang="fr-FR" dirty="0" smtClean="0"/>
              <a:t>                    </a:t>
            </a:r>
            <a:r>
              <a:rPr lang="fr-FR" dirty="0" err="1" smtClean="0"/>
              <a:t>Purinosynthèse</a:t>
            </a:r>
            <a:r>
              <a:rPr lang="fr-FR" dirty="0" smtClean="0"/>
              <a:t> de novo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/>
              <a:t>Elimination </a:t>
            </a:r>
            <a:r>
              <a:rPr lang="fr-FR" dirty="0" smtClean="0"/>
              <a:t>: -- urinaire : 600 mg/24 h</a:t>
            </a:r>
            <a:r>
              <a:rPr lang="fr-FR" dirty="0"/>
              <a:t> 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-- </a:t>
            </a:r>
            <a:r>
              <a:rPr lang="fr-FR" dirty="0" err="1" smtClean="0"/>
              <a:t>uricolyse</a:t>
            </a:r>
            <a:r>
              <a:rPr lang="fr-FR" dirty="0" smtClean="0"/>
              <a:t> intestinale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8335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08710" y="452718"/>
            <a:ext cx="7055380" cy="960058"/>
          </a:xfrm>
        </p:spPr>
        <p:txBody>
          <a:bodyPr/>
          <a:lstStyle/>
          <a:p>
            <a:r>
              <a:rPr lang="fr-FR" dirty="0" smtClean="0">
                <a:latin typeface="Cambria" panose="02040503050406030204" pitchFamily="18" charset="0"/>
              </a:rPr>
              <a:t>4.Etiologies :</a:t>
            </a:r>
            <a:endParaRPr lang="fr-FR" dirty="0">
              <a:latin typeface="Cambria" panose="020405030504060302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51700" y="1412777"/>
            <a:ext cx="6711654" cy="4835630"/>
          </a:xfrm>
        </p:spPr>
        <p:txBody>
          <a:bodyPr/>
          <a:lstStyle/>
          <a:p>
            <a:r>
              <a:rPr lang="fr-FR" b="1" dirty="0" smtClean="0"/>
              <a:t>Goutte primitive :  </a:t>
            </a:r>
            <a:r>
              <a:rPr lang="fr-FR" dirty="0" smtClean="0"/>
              <a:t>- idiopathique  98%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     - déficit en enzyme </a:t>
            </a:r>
            <a:r>
              <a:rPr lang="fr-FR" dirty="0" err="1" smtClean="0"/>
              <a:t>hypoxanthine</a:t>
            </a:r>
            <a:r>
              <a:rPr lang="fr-FR" dirty="0" smtClean="0"/>
              <a:t>- guanine </a:t>
            </a:r>
            <a:r>
              <a:rPr lang="fr-FR" dirty="0" err="1" smtClean="0"/>
              <a:t>phosphoribosyl</a:t>
            </a:r>
            <a:r>
              <a:rPr lang="fr-FR" dirty="0" smtClean="0"/>
              <a:t>-transférase HGPRT ( héréditaire, syndrome de </a:t>
            </a:r>
            <a:r>
              <a:rPr lang="fr-FR" dirty="0" err="1" smtClean="0"/>
              <a:t>Lesh-Nyhan</a:t>
            </a:r>
            <a:r>
              <a:rPr lang="fr-FR" dirty="0" smtClean="0"/>
              <a:t> et goutte primitive )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   - hyperactivité de la </a:t>
            </a:r>
            <a:r>
              <a:rPr lang="fr-FR" dirty="0" err="1" smtClean="0"/>
              <a:t>phosphoribosyl</a:t>
            </a:r>
            <a:r>
              <a:rPr lang="fr-FR" dirty="0" smtClean="0"/>
              <a:t> pyrophosphate  synthétase PRPP</a:t>
            </a:r>
          </a:p>
          <a:p>
            <a:pPr marL="0" indent="0">
              <a:buNone/>
            </a:pPr>
            <a:r>
              <a:rPr lang="fr-FR" dirty="0" smtClean="0"/>
              <a:t>Maladie récessive liée à l’X</a:t>
            </a:r>
          </a:p>
          <a:p>
            <a:r>
              <a:rPr lang="fr-FR" b="1" dirty="0" smtClean="0"/>
              <a:t>Goutte secondaire : </a:t>
            </a:r>
            <a:r>
              <a:rPr lang="fr-FR" dirty="0" smtClean="0"/>
              <a:t>- IRC , Hémopathies, psoriasis étendu, médicamenteuse : diurétiques, aspirine à faible dose, </a:t>
            </a:r>
            <a:r>
              <a:rPr lang="fr-FR" dirty="0" err="1" smtClean="0"/>
              <a:t>pyrazinamide</a:t>
            </a:r>
            <a:r>
              <a:rPr lang="fr-FR" dirty="0" smtClean="0"/>
              <a:t>, </a:t>
            </a:r>
            <a:r>
              <a:rPr lang="fr-FR" dirty="0" err="1" smtClean="0"/>
              <a:t>éthambutol</a:t>
            </a:r>
            <a:r>
              <a:rPr lang="fr-FR" dirty="0" smtClean="0"/>
              <a:t>, chimiothérapies.</a:t>
            </a:r>
            <a:r>
              <a:rPr lang="fr-FR" b="1" dirty="0" smtClean="0"/>
              <a:t> 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965358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mbria" panose="02040503050406030204" pitchFamily="18" charset="0"/>
              </a:rPr>
              <a:t>5.Clinique:</a:t>
            </a:r>
            <a:endParaRPr lang="fr-FR" dirty="0">
              <a:latin typeface="Cambria" panose="020405030504060302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51700" y="1412777"/>
            <a:ext cx="6711654" cy="4835630"/>
          </a:xfrm>
        </p:spPr>
        <p:txBody>
          <a:bodyPr/>
          <a:lstStyle/>
          <a:p>
            <a:r>
              <a:rPr lang="fr-FR" b="1" dirty="0" smtClean="0"/>
              <a:t>Accès goutteux </a:t>
            </a:r>
            <a:r>
              <a:rPr lang="fr-FR" dirty="0" smtClean="0"/>
              <a:t>: </a:t>
            </a:r>
            <a:r>
              <a:rPr lang="fr-FR" dirty="0" err="1" smtClean="0"/>
              <a:t>monoarthrite</a:t>
            </a:r>
            <a:r>
              <a:rPr lang="fr-FR" dirty="0" smtClean="0"/>
              <a:t> MTP du gros orteil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- circonstances: repas copieux, infection, traumatisme, médicament</a:t>
            </a:r>
          </a:p>
          <a:p>
            <a:pPr marL="0" indent="0">
              <a:buNone/>
            </a:pPr>
            <a:r>
              <a:rPr lang="fr-FR" dirty="0" smtClean="0"/>
              <a:t>-prodromes: fièvre, </a:t>
            </a:r>
            <a:r>
              <a:rPr lang="fr-FR" dirty="0" err="1" smtClean="0"/>
              <a:t>malaise,insomnie</a:t>
            </a:r>
            <a:r>
              <a:rPr lang="fr-FR" dirty="0" smtClean="0"/>
              <a:t>, troubles digestifs</a:t>
            </a:r>
          </a:p>
          <a:p>
            <a:pPr marL="0" indent="0">
              <a:buNone/>
            </a:pPr>
            <a:r>
              <a:rPr lang="fr-FR" dirty="0" smtClean="0"/>
              <a:t>- douleur intense, </a:t>
            </a:r>
            <a:r>
              <a:rPr lang="fr-FR" dirty="0" err="1" smtClean="0"/>
              <a:t>permanente,lancinante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- impotence fonctionnelle majeure</a:t>
            </a:r>
          </a:p>
          <a:p>
            <a:pPr marL="0" indent="0">
              <a:buNone/>
            </a:pPr>
            <a:r>
              <a:rPr lang="fr-FR" dirty="0" smtClean="0"/>
              <a:t>-fièvre: 38, agitation</a:t>
            </a:r>
          </a:p>
          <a:p>
            <a:pPr marL="0" indent="0">
              <a:buNone/>
            </a:pPr>
            <a:r>
              <a:rPr lang="fr-FR" dirty="0" smtClean="0"/>
              <a:t>- </a:t>
            </a:r>
            <a:r>
              <a:rPr lang="fr-FR" dirty="0" err="1" smtClean="0"/>
              <a:t>regression</a:t>
            </a:r>
            <a:r>
              <a:rPr lang="fr-FR" dirty="0" smtClean="0"/>
              <a:t> spontanée dans 5 à 10 jours, </a:t>
            </a:r>
          </a:p>
          <a:p>
            <a:pPr marL="0" indent="0">
              <a:buNone/>
            </a:pPr>
            <a:r>
              <a:rPr lang="fr-FR" dirty="0" smtClean="0"/>
              <a:t>- récidive </a:t>
            </a:r>
          </a:p>
          <a:p>
            <a:pPr marL="0" indent="0">
              <a:buNone/>
            </a:pPr>
            <a:r>
              <a:rPr lang="fr-FR" dirty="0" smtClean="0"/>
              <a:t>- test à la colchicine positif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4176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51700" y="332657"/>
            <a:ext cx="6711654" cy="5915751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Autres articulation : genou, cheville, main, coude, </a:t>
            </a:r>
          </a:p>
          <a:p>
            <a:r>
              <a:rPr lang="fr-FR" dirty="0" smtClean="0"/>
              <a:t>Siège </a:t>
            </a:r>
            <a:r>
              <a:rPr lang="fr-FR" dirty="0" err="1" smtClean="0"/>
              <a:t>ab-articulaire</a:t>
            </a:r>
            <a:r>
              <a:rPr lang="fr-FR" dirty="0" smtClean="0"/>
              <a:t>: tendon, bourse</a:t>
            </a:r>
          </a:p>
          <a:p>
            <a:endParaRPr lang="fr-FR" dirty="0" smtClean="0"/>
          </a:p>
          <a:p>
            <a:r>
              <a:rPr lang="fr-FR" b="1" dirty="0" smtClean="0"/>
              <a:t>2. Goutte chronique</a:t>
            </a:r>
            <a:r>
              <a:rPr lang="fr-FR" dirty="0" smtClean="0"/>
              <a:t>: </a:t>
            </a:r>
          </a:p>
          <a:p>
            <a:r>
              <a:rPr lang="fr-FR" dirty="0"/>
              <a:t> </a:t>
            </a:r>
            <a:r>
              <a:rPr lang="fr-FR" dirty="0" smtClean="0"/>
              <a:t>       </a:t>
            </a:r>
            <a:r>
              <a:rPr lang="fr-FR" b="1" dirty="0" smtClean="0"/>
              <a:t>a. Tophus</a:t>
            </a:r>
            <a:r>
              <a:rPr lang="fr-FR" dirty="0" smtClean="0"/>
              <a:t>: dépôt s/c, blanc </a:t>
            </a:r>
            <a:r>
              <a:rPr lang="fr-FR" dirty="0" err="1" smtClean="0"/>
              <a:t>jaunatre</a:t>
            </a:r>
            <a:r>
              <a:rPr lang="fr-FR" dirty="0" smtClean="0"/>
              <a:t>, dure, indolore, juxta-articulaire (IPP,MCP), juxta-tendineux(Achille), bourses séreuses ( </a:t>
            </a:r>
            <a:r>
              <a:rPr lang="fr-FR" dirty="0" err="1" smtClean="0"/>
              <a:t>olécranre</a:t>
            </a:r>
            <a:r>
              <a:rPr lang="fr-FR" dirty="0" smtClean="0"/>
              <a:t>), parties molles ( hélix de l’oreille). </a:t>
            </a:r>
          </a:p>
          <a:p>
            <a:r>
              <a:rPr lang="fr-FR" b="1" dirty="0"/>
              <a:t> </a:t>
            </a:r>
            <a:r>
              <a:rPr lang="fr-FR" b="1" dirty="0" smtClean="0"/>
              <a:t>       b. Arthropathie chronique </a:t>
            </a:r>
            <a:r>
              <a:rPr lang="fr-FR" dirty="0" smtClean="0"/>
              <a:t>: mono ou </a:t>
            </a:r>
            <a:r>
              <a:rPr lang="fr-FR" dirty="0" err="1" smtClean="0"/>
              <a:t>oligo</a:t>
            </a:r>
            <a:r>
              <a:rPr lang="fr-FR" dirty="0" smtClean="0"/>
              <a:t>-arthrite des MP et parfois une polyarthrite chronique</a:t>
            </a:r>
          </a:p>
          <a:p>
            <a:r>
              <a:rPr lang="fr-FR" dirty="0"/>
              <a:t> </a:t>
            </a:r>
            <a:r>
              <a:rPr lang="fr-FR" dirty="0" smtClean="0"/>
              <a:t>        c. Atteinte rénale :                    </a:t>
            </a:r>
          </a:p>
          <a:p>
            <a:r>
              <a:rPr lang="fr-FR" dirty="0"/>
              <a:t> </a:t>
            </a:r>
            <a:r>
              <a:rPr lang="fr-FR" dirty="0" smtClean="0"/>
              <a:t>                      - lithiase rénale : petite taille, </a:t>
            </a:r>
            <a:r>
              <a:rPr lang="fr-FR" dirty="0" err="1" smtClean="0"/>
              <a:t>Rx</a:t>
            </a:r>
            <a:r>
              <a:rPr lang="fr-FR" dirty="0" smtClean="0"/>
              <a:t> transparente, colique néphrétique et infection urinaire</a:t>
            </a:r>
          </a:p>
          <a:p>
            <a:r>
              <a:rPr lang="fr-FR" dirty="0"/>
              <a:t> </a:t>
            </a:r>
            <a:r>
              <a:rPr lang="fr-FR" dirty="0" smtClean="0"/>
              <a:t>                     - néphropathie goutteuse : protéinurie, </a:t>
            </a:r>
            <a:r>
              <a:rPr lang="fr-FR" dirty="0" err="1" smtClean="0"/>
              <a:t>leucocyturie,hématurie</a:t>
            </a:r>
            <a:r>
              <a:rPr lang="fr-FR" dirty="0" smtClean="0"/>
              <a:t> microscopique, IR par atteinte </a:t>
            </a:r>
            <a:r>
              <a:rPr lang="fr-FR" dirty="0" err="1" smtClean="0"/>
              <a:t>tubulo-intersticielle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4737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mbria" panose="02040503050406030204" pitchFamily="18" charset="0"/>
              </a:rPr>
              <a:t>6. Para-clinique 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51700" y="1484785"/>
            <a:ext cx="6711654" cy="4763622"/>
          </a:xfrm>
        </p:spPr>
        <p:txBody>
          <a:bodyPr/>
          <a:lstStyle/>
          <a:p>
            <a:r>
              <a:rPr lang="fr-FR" dirty="0" smtClean="0"/>
              <a:t>Accès aigu : VS, NFS, Uricémie , </a:t>
            </a:r>
            <a:r>
              <a:rPr lang="fr-FR" dirty="0" err="1" smtClean="0"/>
              <a:t>Rx</a:t>
            </a:r>
            <a:r>
              <a:rPr lang="fr-FR" dirty="0" smtClean="0"/>
              <a:t> : N</a:t>
            </a:r>
          </a:p>
          <a:p>
            <a:r>
              <a:rPr lang="fr-FR" dirty="0" smtClean="0"/>
              <a:t>Arthropathie chronique : </a:t>
            </a:r>
            <a:r>
              <a:rPr lang="fr-FR" dirty="0" err="1" smtClean="0"/>
              <a:t>Rx</a:t>
            </a:r>
            <a:r>
              <a:rPr lang="fr-FR" dirty="0" smtClean="0"/>
              <a:t> : pincement, </a:t>
            </a:r>
            <a:r>
              <a:rPr lang="fr-FR" dirty="0" err="1" smtClean="0"/>
              <a:t>ostéophytose</a:t>
            </a:r>
            <a:r>
              <a:rPr lang="fr-FR" dirty="0" smtClean="0"/>
              <a:t> marginale, condensation sous </a:t>
            </a:r>
            <a:r>
              <a:rPr lang="fr-FR" dirty="0" err="1" smtClean="0"/>
              <a:t>chondrale</a:t>
            </a:r>
            <a:r>
              <a:rPr lang="fr-FR" dirty="0" smtClean="0"/>
              <a:t> et géodes à l’emporte pièce</a:t>
            </a:r>
          </a:p>
          <a:p>
            <a:pPr marL="0" indent="0">
              <a:buNone/>
            </a:pPr>
            <a:r>
              <a:rPr lang="fr-FR" dirty="0" smtClean="0"/>
              <a:t>              Pieds : aspect hérissé du dos du pied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Mains : érosions irrégulières et asymétriques du carpe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Genoux : gonarthrose sévère </a:t>
            </a:r>
          </a:p>
          <a:p>
            <a:r>
              <a:rPr lang="fr-FR" dirty="0" smtClean="0"/>
              <a:t>Liquide synovial : inflammatoire ( 5000 GB/mm³ ) et présence de cristaux d’urate de sodium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440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08710" y="452718"/>
            <a:ext cx="7055380" cy="888050"/>
          </a:xfrm>
        </p:spPr>
        <p:txBody>
          <a:bodyPr/>
          <a:lstStyle/>
          <a:p>
            <a:r>
              <a:rPr lang="fr-FR" dirty="0" smtClean="0">
                <a:latin typeface="Cambria" panose="02040503050406030204" pitchFamily="18" charset="0"/>
              </a:rPr>
              <a:t>7. Diagnostic:</a:t>
            </a:r>
            <a:endParaRPr lang="fr-FR" dirty="0">
              <a:latin typeface="Cambria" panose="020405030504060302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51700" y="1340769"/>
            <a:ext cx="7416708" cy="4907638"/>
          </a:xfrm>
        </p:spPr>
        <p:txBody>
          <a:bodyPr/>
          <a:lstStyle/>
          <a:p>
            <a:r>
              <a:rPr lang="fr-FR" b="1" dirty="0" smtClean="0">
                <a:latin typeface="Cambria" panose="02040503050406030204" pitchFamily="18" charset="0"/>
              </a:rPr>
              <a:t>1. Positif </a:t>
            </a:r>
            <a:r>
              <a:rPr lang="fr-FR" dirty="0" smtClean="0">
                <a:latin typeface="Cambria" panose="02040503050406030204" pitchFamily="18" charset="0"/>
              </a:rPr>
              <a:t>: clinique , radiologique, biologique et liquide synovial</a:t>
            </a:r>
          </a:p>
          <a:p>
            <a:r>
              <a:rPr lang="fr-FR" b="1" dirty="0" smtClean="0">
                <a:latin typeface="Cambria" panose="02040503050406030204" pitchFamily="18" charset="0"/>
              </a:rPr>
              <a:t>2. Différentiel </a:t>
            </a:r>
            <a:r>
              <a:rPr lang="fr-FR" dirty="0" smtClean="0">
                <a:latin typeface="Cambria" panose="02040503050406030204" pitchFamily="18" charset="0"/>
              </a:rPr>
              <a:t>: </a:t>
            </a:r>
          </a:p>
          <a:p>
            <a:pPr marL="0" indent="0">
              <a:buNone/>
            </a:pPr>
            <a:r>
              <a:rPr lang="fr-FR" dirty="0">
                <a:latin typeface="Cambria" panose="02040503050406030204" pitchFamily="18" charset="0"/>
              </a:rPr>
              <a:t> </a:t>
            </a:r>
            <a:r>
              <a:rPr lang="fr-FR" dirty="0" smtClean="0">
                <a:latin typeface="Cambria" panose="02040503050406030204" pitchFamily="18" charset="0"/>
              </a:rPr>
              <a:t>         a. </a:t>
            </a:r>
            <a:r>
              <a:rPr lang="fr-FR" b="1" dirty="0" smtClean="0">
                <a:latin typeface="Cambria" panose="02040503050406030204" pitchFamily="18" charset="0"/>
              </a:rPr>
              <a:t>Accès aigu </a:t>
            </a:r>
            <a:r>
              <a:rPr lang="fr-FR" dirty="0" smtClean="0">
                <a:latin typeface="Cambria" panose="02040503050406030204" pitchFamily="18" charset="0"/>
              </a:rPr>
              <a:t>: - arthrite septique</a:t>
            </a:r>
          </a:p>
          <a:p>
            <a:pPr marL="0" indent="0">
              <a:buNone/>
            </a:pPr>
            <a:r>
              <a:rPr lang="fr-FR" dirty="0">
                <a:latin typeface="Cambria" panose="02040503050406030204" pitchFamily="18" charset="0"/>
              </a:rPr>
              <a:t> </a:t>
            </a:r>
            <a:r>
              <a:rPr lang="fr-FR" dirty="0" smtClean="0">
                <a:latin typeface="Cambria" panose="02040503050406030204" pitchFamily="18" charset="0"/>
              </a:rPr>
              <a:t>                                     - autres arthrite </a:t>
            </a:r>
            <a:r>
              <a:rPr lang="fr-FR" dirty="0" err="1" smtClean="0">
                <a:latin typeface="Cambria" panose="02040503050406030204" pitchFamily="18" charset="0"/>
              </a:rPr>
              <a:t>micro-cristallines</a:t>
            </a:r>
            <a:r>
              <a:rPr lang="fr-FR" dirty="0" smtClean="0">
                <a:latin typeface="Cambria" panose="02040503050406030204" pitchFamily="18" charset="0"/>
              </a:rPr>
              <a:t> ( CCA – rhum  à hydroxyapatite)  </a:t>
            </a:r>
          </a:p>
          <a:p>
            <a:pPr marL="0" indent="0">
              <a:buNone/>
            </a:pPr>
            <a:r>
              <a:rPr lang="fr-FR" dirty="0">
                <a:latin typeface="Cambria" panose="02040503050406030204" pitchFamily="18" charset="0"/>
              </a:rPr>
              <a:t> </a:t>
            </a:r>
            <a:r>
              <a:rPr lang="fr-FR" dirty="0" smtClean="0">
                <a:latin typeface="Cambria" panose="02040503050406030204" pitchFamily="18" charset="0"/>
              </a:rPr>
              <a:t>                                    - RAA, Rhum inflammatoire </a:t>
            </a:r>
          </a:p>
          <a:p>
            <a:pPr marL="0" indent="0">
              <a:buNone/>
            </a:pPr>
            <a:r>
              <a:rPr lang="fr-FR" dirty="0">
                <a:latin typeface="Cambria" panose="02040503050406030204" pitchFamily="18" charset="0"/>
              </a:rPr>
              <a:t> </a:t>
            </a:r>
            <a:r>
              <a:rPr lang="fr-FR" dirty="0" smtClean="0">
                <a:latin typeface="Cambria" panose="02040503050406030204" pitchFamily="18" charset="0"/>
              </a:rPr>
              <a:t>         b. </a:t>
            </a:r>
            <a:r>
              <a:rPr lang="fr-FR" b="1" dirty="0" smtClean="0">
                <a:latin typeface="Cambria" panose="02040503050406030204" pitchFamily="18" charset="0"/>
              </a:rPr>
              <a:t>goutte chronique </a:t>
            </a:r>
            <a:r>
              <a:rPr lang="fr-FR" dirty="0" smtClean="0">
                <a:latin typeface="Cambria" panose="02040503050406030204" pitchFamily="18" charset="0"/>
              </a:rPr>
              <a:t>: - PR</a:t>
            </a:r>
          </a:p>
          <a:p>
            <a:pPr marL="0" indent="0">
              <a:buNone/>
            </a:pPr>
            <a:r>
              <a:rPr lang="fr-FR" dirty="0">
                <a:latin typeface="Cambria" panose="02040503050406030204" pitchFamily="18" charset="0"/>
              </a:rPr>
              <a:t> </a:t>
            </a:r>
            <a:r>
              <a:rPr lang="fr-FR" dirty="0" smtClean="0">
                <a:latin typeface="Cambria" panose="02040503050406030204" pitchFamily="18" charset="0"/>
              </a:rPr>
              <a:t>                                                    - </a:t>
            </a:r>
            <a:r>
              <a:rPr lang="fr-FR" dirty="0" err="1" smtClean="0">
                <a:latin typeface="Cambria" panose="02040503050406030204" pitchFamily="18" charset="0"/>
              </a:rPr>
              <a:t>SpA</a:t>
            </a:r>
            <a:r>
              <a:rPr lang="fr-FR" dirty="0" smtClean="0">
                <a:latin typeface="Cambria" panose="02040503050406030204" pitchFamily="18" charset="0"/>
              </a:rPr>
              <a:t>- </a:t>
            </a:r>
            <a:r>
              <a:rPr lang="fr-FR" dirty="0" err="1" smtClean="0">
                <a:latin typeface="Cambria" panose="02040503050406030204" pitchFamily="18" charset="0"/>
              </a:rPr>
              <a:t>pathies</a:t>
            </a:r>
            <a:endParaRPr lang="fr-FR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Cambria" panose="02040503050406030204" pitchFamily="18" charset="0"/>
              </a:rPr>
              <a:t> </a:t>
            </a:r>
            <a:r>
              <a:rPr lang="fr-FR" dirty="0" smtClean="0">
                <a:latin typeface="Cambria" panose="02040503050406030204" pitchFamily="18" charset="0"/>
              </a:rPr>
              <a:t>                                                    - Arthrose des mains </a:t>
            </a:r>
            <a:endParaRPr lang="fr-F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740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mbria" panose="02040503050406030204" pitchFamily="18" charset="0"/>
              </a:rPr>
              <a:t>8. Traitement</a:t>
            </a:r>
            <a:endParaRPr lang="fr-FR" dirty="0">
              <a:latin typeface="Cambria" panose="020405030504060302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52436" y="1268760"/>
            <a:ext cx="7704004" cy="48965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latin typeface="Cambria" panose="02040503050406030204" pitchFamily="18" charset="0"/>
              </a:rPr>
              <a:t> 1. </a:t>
            </a:r>
            <a:r>
              <a:rPr lang="fr-FR" b="1" dirty="0" err="1" smtClean="0">
                <a:latin typeface="Cambria" panose="02040503050406030204" pitchFamily="18" charset="0"/>
              </a:rPr>
              <a:t>Trt</a:t>
            </a:r>
            <a:r>
              <a:rPr lang="fr-FR" b="1" dirty="0" smtClean="0">
                <a:latin typeface="Cambria" panose="02040503050406030204" pitchFamily="18" charset="0"/>
              </a:rPr>
              <a:t> de l’accès aigu </a:t>
            </a:r>
            <a:r>
              <a:rPr lang="fr-FR" dirty="0" smtClean="0">
                <a:latin typeface="Cambria" panose="02040503050406030204" pitchFamily="18" charset="0"/>
              </a:rPr>
              <a:t>:-  Colchicine </a:t>
            </a:r>
            <a:r>
              <a:rPr lang="fr-FR" dirty="0" err="1" smtClean="0">
                <a:latin typeface="Cambria" panose="02040503050406030204" pitchFamily="18" charset="0"/>
              </a:rPr>
              <a:t>cp</a:t>
            </a:r>
            <a:r>
              <a:rPr lang="fr-FR" dirty="0" smtClean="0">
                <a:latin typeface="Cambria" panose="02040503050406030204" pitchFamily="18" charset="0"/>
              </a:rPr>
              <a:t> 1mg, doses progressives, Contre Indiqué en cas de grossesse, IR, IH sévère </a:t>
            </a:r>
          </a:p>
          <a:p>
            <a:pPr marL="0" indent="0">
              <a:buNone/>
            </a:pPr>
            <a:r>
              <a:rPr lang="fr-FR" dirty="0">
                <a:latin typeface="Cambria" panose="02040503050406030204" pitchFamily="18" charset="0"/>
              </a:rPr>
              <a:t> </a:t>
            </a:r>
            <a:r>
              <a:rPr lang="fr-FR" dirty="0" smtClean="0">
                <a:latin typeface="Cambria" panose="02040503050406030204" pitchFamily="18" charset="0"/>
              </a:rPr>
              <a:t>                                      - AINS : </a:t>
            </a:r>
            <a:r>
              <a:rPr lang="fr-FR" dirty="0" err="1" smtClean="0">
                <a:latin typeface="Cambria" panose="02040503050406030204" pitchFamily="18" charset="0"/>
              </a:rPr>
              <a:t>diclofénac</a:t>
            </a:r>
            <a:r>
              <a:rPr lang="fr-FR" dirty="0" smtClean="0">
                <a:latin typeface="Cambria" panose="02040503050406030204" pitchFamily="18" charset="0"/>
              </a:rPr>
              <a:t> 150mg/J</a:t>
            </a:r>
          </a:p>
          <a:p>
            <a:pPr marL="0" indent="0">
              <a:buNone/>
            </a:pPr>
            <a:r>
              <a:rPr lang="fr-FR" dirty="0">
                <a:latin typeface="Cambria" panose="02040503050406030204" pitchFamily="18" charset="0"/>
              </a:rPr>
              <a:t> </a:t>
            </a:r>
            <a:r>
              <a:rPr lang="fr-FR" dirty="0" smtClean="0">
                <a:latin typeface="Cambria" panose="02040503050406030204" pitchFamily="18" charset="0"/>
              </a:rPr>
              <a:t>                                      - Diurèse : 2L/J</a:t>
            </a:r>
          </a:p>
          <a:p>
            <a:r>
              <a:rPr lang="fr-FR" b="1" dirty="0" smtClean="0">
                <a:latin typeface="Cambria" panose="02040503050406030204" pitchFamily="18" charset="0"/>
              </a:rPr>
              <a:t>2. </a:t>
            </a:r>
            <a:r>
              <a:rPr lang="fr-FR" b="1" dirty="0" err="1" smtClean="0">
                <a:latin typeface="Cambria" panose="02040503050406030204" pitchFamily="18" charset="0"/>
              </a:rPr>
              <a:t>Trt</a:t>
            </a:r>
            <a:r>
              <a:rPr lang="fr-FR" b="1" dirty="0" smtClean="0">
                <a:latin typeface="Cambria" panose="02040503050406030204" pitchFamily="18" charset="0"/>
              </a:rPr>
              <a:t> de Fond </a:t>
            </a:r>
            <a:r>
              <a:rPr lang="fr-FR" dirty="0" smtClean="0">
                <a:latin typeface="Cambria" panose="02040503050406030204" pitchFamily="18" charset="0"/>
              </a:rPr>
              <a:t>: - </a:t>
            </a:r>
            <a:r>
              <a:rPr lang="fr-FR" b="1" dirty="0" smtClean="0">
                <a:latin typeface="Cambria" panose="02040503050406030204" pitchFamily="18" charset="0"/>
              </a:rPr>
              <a:t>Règles </a:t>
            </a:r>
            <a:r>
              <a:rPr lang="fr-FR" b="1" dirty="0" err="1" smtClean="0">
                <a:latin typeface="Cambria" panose="02040503050406030204" pitchFamily="18" charset="0"/>
              </a:rPr>
              <a:t>hygiéno-diètétiques</a:t>
            </a:r>
            <a:r>
              <a:rPr lang="fr-FR" dirty="0" smtClean="0">
                <a:latin typeface="Cambria" panose="02040503050406030204" pitchFamily="18" charset="0"/>
              </a:rPr>
              <a:t> avec un régime hypocalorique </a:t>
            </a:r>
            <a:r>
              <a:rPr lang="fr-FR" dirty="0" err="1" smtClean="0">
                <a:latin typeface="Cambria" panose="02040503050406030204" pitchFamily="18" charset="0"/>
              </a:rPr>
              <a:t>hypopurinique</a:t>
            </a:r>
            <a:r>
              <a:rPr lang="fr-FR" dirty="0" smtClean="0">
                <a:latin typeface="Cambria" panose="02040503050406030204" pitchFamily="18" charset="0"/>
              </a:rPr>
              <a:t> et suppression d’alcool</a:t>
            </a:r>
          </a:p>
          <a:p>
            <a:pPr marL="0" indent="0">
              <a:buNone/>
            </a:pPr>
            <a:r>
              <a:rPr lang="fr-FR" dirty="0" smtClean="0">
                <a:latin typeface="Cambria" panose="02040503050406030204" pitchFamily="18" charset="0"/>
              </a:rPr>
              <a:t>                                     - </a:t>
            </a:r>
            <a:r>
              <a:rPr lang="fr-FR" b="1" dirty="0" smtClean="0">
                <a:latin typeface="Cambria" panose="02040503050406030204" pitchFamily="18" charset="0"/>
              </a:rPr>
              <a:t>médicaments </a:t>
            </a:r>
            <a:r>
              <a:rPr lang="fr-FR" b="1" dirty="0" err="1" smtClean="0">
                <a:latin typeface="Cambria" panose="02040503050406030204" pitchFamily="18" charset="0"/>
              </a:rPr>
              <a:t>hypourécémiants</a:t>
            </a:r>
            <a:r>
              <a:rPr lang="fr-FR" b="1" dirty="0" smtClean="0">
                <a:latin typeface="Cambria" panose="02040503050406030204" pitchFamily="18" charset="0"/>
              </a:rPr>
              <a:t> </a:t>
            </a:r>
            <a:r>
              <a:rPr lang="fr-FR" dirty="0" smtClean="0">
                <a:latin typeface="Cambria" panose="02040503050406030204" pitchFamily="18" charset="0"/>
              </a:rPr>
              <a:t>: </a:t>
            </a:r>
          </a:p>
          <a:p>
            <a:pPr marL="0" indent="0">
              <a:buNone/>
            </a:pPr>
            <a:r>
              <a:rPr lang="fr-FR" dirty="0">
                <a:latin typeface="Cambria" panose="02040503050406030204" pitchFamily="18" charset="0"/>
              </a:rPr>
              <a:t> </a:t>
            </a:r>
            <a:r>
              <a:rPr lang="fr-FR" dirty="0" smtClean="0">
                <a:latin typeface="Cambria" panose="02040503050406030204" pitchFamily="18" charset="0"/>
              </a:rPr>
              <a:t>              a. inhibiteur de la synthèse d’acide urique : à base d’ALLOPURINOL  </a:t>
            </a:r>
            <a:r>
              <a:rPr lang="fr-FR" dirty="0" err="1" smtClean="0">
                <a:latin typeface="Cambria" panose="02040503050406030204" pitchFamily="18" charset="0"/>
              </a:rPr>
              <a:t>cp</a:t>
            </a:r>
            <a:r>
              <a:rPr lang="fr-FR" dirty="0" smtClean="0">
                <a:latin typeface="Cambria" panose="02040503050406030204" pitchFamily="18" charset="0"/>
              </a:rPr>
              <a:t> 100 à 300 mg/J  ou de FEBUXOSTAT</a:t>
            </a:r>
          </a:p>
          <a:p>
            <a:pPr marL="0" indent="0">
              <a:buNone/>
            </a:pPr>
            <a:r>
              <a:rPr lang="fr-FR" dirty="0">
                <a:latin typeface="Cambria" panose="02040503050406030204" pitchFamily="18" charset="0"/>
              </a:rPr>
              <a:t> </a:t>
            </a:r>
            <a:r>
              <a:rPr lang="fr-FR" dirty="0" smtClean="0">
                <a:latin typeface="Cambria" panose="02040503050406030204" pitchFamily="18" charset="0"/>
              </a:rPr>
              <a:t>               b. </a:t>
            </a:r>
            <a:r>
              <a:rPr lang="fr-FR" dirty="0" err="1" smtClean="0">
                <a:latin typeface="Cambria" panose="02040503050406030204" pitchFamily="18" charset="0"/>
              </a:rPr>
              <a:t>uricosurique</a:t>
            </a:r>
            <a:r>
              <a:rPr lang="fr-FR" dirty="0" smtClean="0">
                <a:latin typeface="Cambria" panose="02040503050406030204" pitchFamily="18" charset="0"/>
              </a:rPr>
              <a:t> : BENZBROMARONE, PROBENECIDE</a:t>
            </a:r>
          </a:p>
          <a:p>
            <a:pPr marL="0" indent="0">
              <a:buNone/>
            </a:pPr>
            <a:r>
              <a:rPr lang="fr-FR" dirty="0" smtClean="0">
                <a:latin typeface="Cambria" panose="02040503050406030204" pitchFamily="18" charset="0"/>
              </a:rPr>
              <a:t>TRT de longue durée</a:t>
            </a:r>
          </a:p>
          <a:p>
            <a:r>
              <a:rPr lang="fr-FR" b="1" dirty="0" smtClean="0">
                <a:latin typeface="Cambria" panose="02040503050406030204" pitchFamily="18" charset="0"/>
              </a:rPr>
              <a:t>3. </a:t>
            </a:r>
            <a:r>
              <a:rPr lang="fr-FR" b="1" dirty="0" err="1" smtClean="0">
                <a:latin typeface="Cambria" panose="02040503050406030204" pitchFamily="18" charset="0"/>
              </a:rPr>
              <a:t>Trt</a:t>
            </a:r>
            <a:r>
              <a:rPr lang="fr-FR" b="1" dirty="0" smtClean="0">
                <a:latin typeface="Cambria" panose="02040503050406030204" pitchFamily="18" charset="0"/>
              </a:rPr>
              <a:t> étiologique                                  </a:t>
            </a:r>
            <a:endParaRPr lang="fr-FR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5648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1_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3.xml><?xml version="1.0" encoding="utf-8"?>
<a:theme xmlns:a="http://schemas.openxmlformats.org/drawingml/2006/main" name="2_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4.xml><?xml version="1.0" encoding="utf-8"?>
<a:theme xmlns:a="http://schemas.openxmlformats.org/drawingml/2006/main" name="3_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5.xml><?xml version="1.0" encoding="utf-8"?>
<a:theme xmlns:a="http://schemas.openxmlformats.org/drawingml/2006/main" name="4_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6.xml><?xml version="1.0" encoding="utf-8"?>
<a:theme xmlns:a="http://schemas.openxmlformats.org/drawingml/2006/main" name="5_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7.xml><?xml version="1.0" encoding="utf-8"?>
<a:theme xmlns:a="http://schemas.openxmlformats.org/drawingml/2006/main" name="6_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8.xml><?xml version="1.0" encoding="utf-8"?>
<a:theme xmlns:a="http://schemas.openxmlformats.org/drawingml/2006/main" name="7_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9.xml><?xml version="1.0" encoding="utf-8"?>
<a:theme xmlns:a="http://schemas.openxmlformats.org/drawingml/2006/main" name="8_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TM03457452[[fn=Céleste]]</Template>
  <TotalTime>5</TotalTime>
  <Words>573</Words>
  <Application>Microsoft Office PowerPoint</Application>
  <PresentationFormat>Grand écran</PresentationFormat>
  <Paragraphs>69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9</vt:i4>
      </vt:variant>
      <vt:variant>
        <vt:lpstr>Titres des diapositives</vt:lpstr>
      </vt:variant>
      <vt:variant>
        <vt:i4>9</vt:i4>
      </vt:variant>
    </vt:vector>
  </HeadingPairs>
  <TitlesOfParts>
    <vt:vector size="23" baseType="lpstr">
      <vt:lpstr>Arial</vt:lpstr>
      <vt:lpstr>Cambria</vt:lpstr>
      <vt:lpstr>Century Gothic</vt:lpstr>
      <vt:lpstr>Wingdings</vt:lpstr>
      <vt:lpstr>Wingdings 3</vt:lpstr>
      <vt:lpstr>Ion</vt:lpstr>
      <vt:lpstr>1_Ion</vt:lpstr>
      <vt:lpstr>2_Ion</vt:lpstr>
      <vt:lpstr>3_Ion</vt:lpstr>
      <vt:lpstr>4_Ion</vt:lpstr>
      <vt:lpstr>5_Ion</vt:lpstr>
      <vt:lpstr>6_Ion</vt:lpstr>
      <vt:lpstr>7_Ion</vt:lpstr>
      <vt:lpstr>8_Ion</vt:lpstr>
      <vt:lpstr>La Goutte                                    PR. BOUDERSA</vt:lpstr>
      <vt:lpstr>1.Définition</vt:lpstr>
      <vt:lpstr>3. Physiopathologie</vt:lpstr>
      <vt:lpstr>4.Etiologies :</vt:lpstr>
      <vt:lpstr>5.Clinique:</vt:lpstr>
      <vt:lpstr>Présentation PowerPoint</vt:lpstr>
      <vt:lpstr>6. Para-clinique :</vt:lpstr>
      <vt:lpstr>7. Diagnostic:</vt:lpstr>
      <vt:lpstr>8. Traitement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Goutte                                    PR. BOUDERSA</dc:title>
  <dc:creator>Dr</dc:creator>
  <cp:lastModifiedBy>Dr</cp:lastModifiedBy>
  <cp:revision>1</cp:revision>
  <dcterms:created xsi:type="dcterms:W3CDTF">2021-03-04T06:59:25Z</dcterms:created>
  <dcterms:modified xsi:type="dcterms:W3CDTF">2021-03-04T07:05:19Z</dcterms:modified>
</cp:coreProperties>
</file>