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804"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18/05/2021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18/05/2021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18/05/2021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18/05/2021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18/05/2021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18/05/2021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18/05/2021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18/05/2021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18/05/2021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18/05/2021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18/05/2021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18/05/2021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mtClean="0"/>
              <a:t>Cancers secondaires des Os </a:t>
            </a:r>
            <a:endParaRPr lang="fr-F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040701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55000" lnSpcReduction="20000"/>
          </a:bodyPr>
          <a:lstStyle/>
          <a:p>
            <a:pPr marL="0" indent="0">
              <a:buNone/>
            </a:pPr>
            <a:r>
              <a:rPr lang="fr-FR" dirty="0" smtClean="0"/>
              <a:t>B - </a:t>
            </a:r>
            <a:r>
              <a:rPr lang="fr-FR" dirty="0"/>
              <a:t>Signes biologiques :</a:t>
            </a:r>
          </a:p>
          <a:p>
            <a:pPr marL="0" indent="0">
              <a:buNone/>
            </a:pPr>
            <a:r>
              <a:rPr lang="fr-FR" dirty="0"/>
              <a:t>- Aucun examen biologique ne permet de porter le diagnostic.</a:t>
            </a:r>
          </a:p>
          <a:p>
            <a:pPr marL="0" indent="0">
              <a:buNone/>
            </a:pPr>
            <a:r>
              <a:rPr lang="fr-FR" dirty="0"/>
              <a:t>- anémie plus ou moins sévère.</a:t>
            </a:r>
          </a:p>
          <a:p>
            <a:pPr marL="0" indent="0">
              <a:buNone/>
            </a:pPr>
            <a:r>
              <a:rPr lang="fr-FR" dirty="0"/>
              <a:t>- VS : souvent élevée</a:t>
            </a:r>
          </a:p>
          <a:p>
            <a:pPr marL="0" indent="0">
              <a:buNone/>
            </a:pPr>
            <a:r>
              <a:rPr lang="fr-FR" dirty="0"/>
              <a:t>- hypercalcémie : dans certaines métastases (sein, </a:t>
            </a:r>
            <a:r>
              <a:rPr lang="fr-FR" dirty="0" err="1"/>
              <a:t>poumon,rein</a:t>
            </a:r>
            <a:r>
              <a:rPr lang="fr-FR" dirty="0"/>
              <a:t>)</a:t>
            </a:r>
          </a:p>
          <a:p>
            <a:pPr marL="0" indent="0">
              <a:buNone/>
            </a:pPr>
            <a:r>
              <a:rPr lang="fr-FR" dirty="0"/>
              <a:t>- </a:t>
            </a:r>
            <a:r>
              <a:rPr lang="fr-FR" dirty="0" err="1"/>
              <a:t>hypercalciurie</a:t>
            </a:r>
            <a:r>
              <a:rPr lang="fr-FR" dirty="0"/>
              <a:t> dans les formes ostéolytiques d'évolution rapide.</a:t>
            </a:r>
          </a:p>
          <a:p>
            <a:pPr marL="0" indent="0">
              <a:buNone/>
            </a:pPr>
            <a:r>
              <a:rPr lang="fr-FR" dirty="0"/>
              <a:t>- phosphatases alcalines osseuses : souvent augmentées.</a:t>
            </a:r>
          </a:p>
          <a:p>
            <a:pPr marL="0" indent="0">
              <a:buNone/>
            </a:pPr>
            <a:r>
              <a:rPr lang="fr-FR" dirty="0"/>
              <a:t>- marqueurs tumoraux : Le diagnostic peut parfois être orienté</a:t>
            </a:r>
          </a:p>
          <a:p>
            <a:pPr marL="0" indent="0">
              <a:buNone/>
            </a:pPr>
            <a:r>
              <a:rPr lang="fr-FR" dirty="0"/>
              <a:t>par l’élévation sélective d’un marqueur, mais en dehors de</a:t>
            </a:r>
          </a:p>
          <a:p>
            <a:pPr marL="0" indent="0">
              <a:buNone/>
            </a:pPr>
            <a:r>
              <a:rPr lang="fr-FR" dirty="0"/>
              <a:t>l’antigène spécifique de la prostate (PSA), aucun autre examen</a:t>
            </a:r>
          </a:p>
          <a:p>
            <a:pPr marL="0" indent="0">
              <a:buNone/>
            </a:pPr>
            <a:r>
              <a:rPr lang="fr-FR" dirty="0"/>
              <a:t>biologique ne permet de faire le diagnostic de la tumeur</a:t>
            </a:r>
          </a:p>
          <a:p>
            <a:pPr marL="0" indent="0">
              <a:buNone/>
            </a:pPr>
            <a:r>
              <a:rPr lang="fr-FR" dirty="0"/>
              <a:t>primitive. Ils sont rarement spécifiques d'un seul cancer primitif</a:t>
            </a:r>
          </a:p>
          <a:p>
            <a:pPr marL="0" indent="0">
              <a:buNone/>
            </a:pPr>
            <a:r>
              <a:rPr lang="fr-FR" dirty="0"/>
              <a:t>et peuvent même être élevés dans des affections non</a:t>
            </a:r>
          </a:p>
          <a:p>
            <a:pPr marL="0" indent="0">
              <a:buNone/>
            </a:pPr>
            <a:r>
              <a:rPr lang="fr-FR" dirty="0"/>
              <a:t>cancéreuses (état inflammatoire chronique, épanchement</a:t>
            </a:r>
          </a:p>
          <a:p>
            <a:pPr marL="0" indent="0">
              <a:buNone/>
            </a:pPr>
            <a:r>
              <a:rPr lang="fr-FR" dirty="0"/>
              <a:t>séreux, maladie auto-immune). Ils sont plus utiles pour suivre</a:t>
            </a:r>
          </a:p>
          <a:p>
            <a:pPr marL="0" indent="0">
              <a:buNone/>
            </a:pPr>
            <a:r>
              <a:rPr lang="fr-FR" dirty="0"/>
              <a:t>l'évolution d'un cancer identifié.</a:t>
            </a:r>
          </a:p>
        </p:txBody>
      </p:sp>
    </p:spTree>
    <p:extLst>
      <p:ext uri="{BB962C8B-B14F-4D97-AF65-F5344CB8AC3E}">
        <p14:creationId xmlns:p14="http://schemas.microsoft.com/office/powerpoint/2010/main" val="1274104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62500" lnSpcReduction="20000"/>
          </a:bodyPr>
          <a:lstStyle/>
          <a:p>
            <a:pPr marL="0" indent="0">
              <a:buNone/>
            </a:pPr>
            <a:r>
              <a:rPr lang="fr-FR" dirty="0"/>
              <a:t>Marqueurs </a:t>
            </a:r>
            <a:r>
              <a:rPr lang="fr-FR" dirty="0" smtClean="0"/>
              <a:t>                     Cancers </a:t>
            </a:r>
            <a:r>
              <a:rPr lang="fr-FR" dirty="0"/>
              <a:t>à </a:t>
            </a:r>
            <a:r>
              <a:rPr lang="fr-FR" dirty="0" smtClean="0"/>
              <a:t>rechercher</a:t>
            </a:r>
          </a:p>
          <a:p>
            <a:pPr marL="0" indent="0">
              <a:buNone/>
            </a:pPr>
            <a:endParaRPr lang="fr-FR" dirty="0"/>
          </a:p>
          <a:p>
            <a:pPr marL="0" indent="0">
              <a:buNone/>
            </a:pPr>
            <a:r>
              <a:rPr lang="fr-FR" dirty="0" smtClean="0"/>
              <a:t>Thyroglobuline -------&gt;   </a:t>
            </a:r>
            <a:r>
              <a:rPr lang="fr-FR" dirty="0"/>
              <a:t>Cancer de la </a:t>
            </a:r>
            <a:r>
              <a:rPr lang="fr-FR" dirty="0" smtClean="0"/>
              <a:t>thyroïde</a:t>
            </a:r>
            <a:endParaRPr lang="fr-FR" dirty="0"/>
          </a:p>
          <a:p>
            <a:pPr marL="0" indent="0">
              <a:buNone/>
            </a:pPr>
            <a:r>
              <a:rPr lang="fr-FR" dirty="0" err="1"/>
              <a:t>Cyfra</a:t>
            </a:r>
            <a:r>
              <a:rPr lang="fr-FR" dirty="0"/>
              <a:t> </a:t>
            </a:r>
            <a:r>
              <a:rPr lang="fr-FR" dirty="0" smtClean="0"/>
              <a:t>21-1         -------&gt;    Cancer </a:t>
            </a:r>
            <a:r>
              <a:rPr lang="fr-FR" dirty="0" err="1" smtClean="0"/>
              <a:t>bronchopulmonaire</a:t>
            </a:r>
            <a:endParaRPr lang="fr-FR" dirty="0"/>
          </a:p>
          <a:p>
            <a:pPr marL="0" indent="0">
              <a:buNone/>
            </a:pPr>
            <a:r>
              <a:rPr lang="fr-FR" dirty="0"/>
              <a:t>Hormone </a:t>
            </a:r>
            <a:r>
              <a:rPr lang="fr-FR" dirty="0" err="1" smtClean="0"/>
              <a:t>chorioniquegonadotrope</a:t>
            </a:r>
            <a:r>
              <a:rPr lang="fr-FR" dirty="0" smtClean="0"/>
              <a:t> </a:t>
            </a:r>
            <a:r>
              <a:rPr lang="fr-FR" dirty="0"/>
              <a:t>(</a:t>
            </a:r>
            <a:r>
              <a:rPr lang="el-GR" dirty="0"/>
              <a:t>β-</a:t>
            </a:r>
            <a:r>
              <a:rPr lang="fr-FR" dirty="0" err="1"/>
              <a:t>hCG</a:t>
            </a:r>
            <a:r>
              <a:rPr lang="fr-FR" dirty="0"/>
              <a:t>) -------&gt; Cancer testiculaire, Cancer</a:t>
            </a:r>
          </a:p>
          <a:p>
            <a:pPr marL="0" indent="0">
              <a:buNone/>
            </a:pPr>
            <a:r>
              <a:rPr lang="fr-FR" dirty="0" smtClean="0"/>
              <a:t>placentaire</a:t>
            </a:r>
            <a:endParaRPr lang="fr-FR" dirty="0"/>
          </a:p>
          <a:p>
            <a:pPr marL="0" indent="0">
              <a:buNone/>
            </a:pPr>
            <a:r>
              <a:rPr lang="fr-FR" dirty="0" err="1"/>
              <a:t>Énolase</a:t>
            </a:r>
            <a:r>
              <a:rPr lang="fr-FR" dirty="0"/>
              <a:t> </a:t>
            </a:r>
            <a:r>
              <a:rPr lang="fr-FR" dirty="0" err="1" smtClean="0"/>
              <a:t>neurospécifique</a:t>
            </a:r>
            <a:r>
              <a:rPr lang="fr-FR" dirty="0"/>
              <a:t>(NSE) -------&gt; </a:t>
            </a:r>
            <a:r>
              <a:rPr lang="fr-FR" dirty="0" smtClean="0"/>
              <a:t>Cancer </a:t>
            </a:r>
            <a:r>
              <a:rPr lang="fr-FR" dirty="0"/>
              <a:t>pulmonaire à petites </a:t>
            </a:r>
            <a:r>
              <a:rPr lang="fr-FR" dirty="0" smtClean="0"/>
              <a:t>cellules</a:t>
            </a:r>
            <a:endParaRPr lang="fr-FR" dirty="0"/>
          </a:p>
          <a:p>
            <a:pPr marL="0" indent="0">
              <a:buNone/>
            </a:pPr>
            <a:r>
              <a:rPr lang="fr-FR" dirty="0"/>
              <a:t>Antigène SCC </a:t>
            </a:r>
            <a:r>
              <a:rPr lang="fr-FR" dirty="0" smtClean="0"/>
              <a:t>   -------&gt; </a:t>
            </a:r>
            <a:r>
              <a:rPr lang="fr-FR" dirty="0"/>
              <a:t>Cancer épidermoïde</a:t>
            </a:r>
          </a:p>
          <a:p>
            <a:pPr marL="0" indent="0">
              <a:buNone/>
            </a:pPr>
            <a:r>
              <a:rPr lang="fr-FR" dirty="0"/>
              <a:t>CA </a:t>
            </a:r>
            <a:r>
              <a:rPr lang="fr-FR" dirty="0" smtClean="0"/>
              <a:t>19-9             -------&gt;  </a:t>
            </a:r>
            <a:r>
              <a:rPr lang="fr-FR" dirty="0"/>
              <a:t>Cancer du pancréas, Cancer digestif</a:t>
            </a:r>
          </a:p>
          <a:p>
            <a:pPr marL="0" indent="0">
              <a:buNone/>
            </a:pPr>
            <a:r>
              <a:rPr lang="fr-FR" dirty="0"/>
              <a:t>CA 15-3 </a:t>
            </a:r>
            <a:r>
              <a:rPr lang="fr-FR" dirty="0" smtClean="0"/>
              <a:t>            -------&gt; </a:t>
            </a:r>
            <a:r>
              <a:rPr lang="fr-FR" dirty="0"/>
              <a:t>Cancer du sein</a:t>
            </a:r>
          </a:p>
          <a:p>
            <a:pPr marL="0" indent="0">
              <a:buNone/>
            </a:pPr>
            <a:r>
              <a:rPr lang="fr-FR" dirty="0"/>
              <a:t>CA </a:t>
            </a:r>
            <a:r>
              <a:rPr lang="fr-FR" dirty="0" smtClean="0"/>
              <a:t>125              -------&gt;  </a:t>
            </a:r>
            <a:r>
              <a:rPr lang="fr-FR" dirty="0"/>
              <a:t>Cancer de l’ovaire, Cancer de l'utérus</a:t>
            </a:r>
          </a:p>
          <a:p>
            <a:pPr marL="0" indent="0">
              <a:buNone/>
            </a:pPr>
            <a:r>
              <a:rPr lang="el-GR" dirty="0"/>
              <a:t>α-</a:t>
            </a:r>
            <a:r>
              <a:rPr lang="fr-FR" dirty="0" err="1" smtClean="0"/>
              <a:t>Foetoprotéine</a:t>
            </a:r>
            <a:r>
              <a:rPr lang="fr-FR" dirty="0"/>
              <a:t>  -------&gt; </a:t>
            </a:r>
            <a:r>
              <a:rPr lang="fr-FR" dirty="0" smtClean="0"/>
              <a:t>Tumeur </a:t>
            </a:r>
            <a:r>
              <a:rPr lang="fr-FR" dirty="0"/>
              <a:t>germinale </a:t>
            </a:r>
            <a:r>
              <a:rPr lang="fr-FR" dirty="0" smtClean="0"/>
              <a:t>non </a:t>
            </a:r>
            <a:r>
              <a:rPr lang="fr-FR" dirty="0" err="1" smtClean="0"/>
              <a:t>séminomateuse</a:t>
            </a:r>
            <a:r>
              <a:rPr lang="fr-FR" dirty="0"/>
              <a:t>, Cancer du foie</a:t>
            </a:r>
          </a:p>
          <a:p>
            <a:pPr marL="0" indent="0">
              <a:buNone/>
            </a:pPr>
            <a:r>
              <a:rPr lang="fr-FR" dirty="0"/>
              <a:t>PSA totale + libre-------&gt;   Cancer de la prostate</a:t>
            </a:r>
          </a:p>
        </p:txBody>
      </p:sp>
    </p:spTree>
    <p:extLst>
      <p:ext uri="{BB962C8B-B14F-4D97-AF65-F5344CB8AC3E}">
        <p14:creationId xmlns:p14="http://schemas.microsoft.com/office/powerpoint/2010/main" val="35426874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908720"/>
            <a:ext cx="8229600" cy="5544616"/>
          </a:xfrm>
        </p:spPr>
        <p:txBody>
          <a:bodyPr>
            <a:noAutofit/>
          </a:bodyPr>
          <a:lstStyle/>
          <a:p>
            <a:pPr marL="0" indent="0">
              <a:buNone/>
            </a:pPr>
            <a:r>
              <a:rPr lang="fr-FR" sz="2400" b="1" dirty="0" smtClean="0"/>
              <a:t>c- imagerie :</a:t>
            </a:r>
          </a:p>
          <a:p>
            <a:pPr marL="0" indent="0">
              <a:buNone/>
            </a:pPr>
            <a:endParaRPr lang="fr-FR" sz="2400" b="1" dirty="0" smtClean="0"/>
          </a:p>
          <a:p>
            <a:pPr marL="0" indent="0">
              <a:buNone/>
            </a:pPr>
            <a:r>
              <a:rPr lang="fr-FR" sz="1600" b="1" dirty="0" smtClean="0"/>
              <a:t>1- Radiographies standard :</a:t>
            </a:r>
            <a:endParaRPr lang="fr-FR" sz="1400" b="1" dirty="0" smtClean="0"/>
          </a:p>
          <a:p>
            <a:pPr marL="0" indent="0">
              <a:buNone/>
            </a:pPr>
            <a:r>
              <a:rPr lang="fr-FR" sz="1400" dirty="0" smtClean="0"/>
              <a:t>- </a:t>
            </a:r>
            <a:r>
              <a:rPr lang="fr-FR" sz="1400" dirty="0"/>
              <a:t>sensibilité faible car retardée (30% de trame osseuse détruite).</a:t>
            </a:r>
          </a:p>
          <a:p>
            <a:pPr marL="0" indent="0">
              <a:buNone/>
            </a:pPr>
            <a:r>
              <a:rPr lang="fr-FR" sz="1400" dirty="0"/>
              <a:t>- moyen simple guidé par la scintigraphie afin de </a:t>
            </a:r>
            <a:r>
              <a:rPr lang="fr-FR" sz="1400" dirty="0" smtClean="0"/>
              <a:t>diagnostiquer les </a:t>
            </a:r>
            <a:r>
              <a:rPr lang="fr-FR" sz="1400" dirty="0"/>
              <a:t>lésions nécessitant un traitement ou suivre l’évolution.</a:t>
            </a:r>
          </a:p>
          <a:p>
            <a:pPr marL="0" indent="0">
              <a:buNone/>
            </a:pPr>
            <a:r>
              <a:rPr lang="fr-FR" sz="1400" dirty="0"/>
              <a:t>- soit l’architecture est détruite, remplacée par la matrice</a:t>
            </a:r>
          </a:p>
          <a:p>
            <a:pPr marL="0" indent="0">
              <a:buNone/>
            </a:pPr>
            <a:r>
              <a:rPr lang="fr-FR" sz="1400" dirty="0"/>
              <a:t>tumorale (ostéolyse) : la plupart des cancers (sein, thyroïde</a:t>
            </a:r>
            <a:r>
              <a:rPr lang="fr-FR" sz="1400" dirty="0" smtClean="0"/>
              <a:t>, vessie</a:t>
            </a:r>
            <a:r>
              <a:rPr lang="fr-FR" sz="1400" dirty="0"/>
              <a:t>, testicule, rein, poumon, digestif, ovaire, utérus)</a:t>
            </a:r>
          </a:p>
          <a:p>
            <a:pPr marL="0" indent="0">
              <a:buNone/>
            </a:pPr>
            <a:r>
              <a:rPr lang="fr-FR" sz="1400" dirty="0"/>
              <a:t>- soit sous l’effet du stimulus tumoral apparaît </a:t>
            </a:r>
            <a:r>
              <a:rPr lang="fr-FR" sz="1400" dirty="0" smtClean="0"/>
              <a:t>une </a:t>
            </a:r>
            <a:r>
              <a:rPr lang="fr-FR" sz="1400" dirty="0" err="1" smtClean="0"/>
              <a:t>hyperconstruction</a:t>
            </a:r>
            <a:r>
              <a:rPr lang="fr-FR" sz="1400" dirty="0" smtClean="0"/>
              <a:t> </a:t>
            </a:r>
            <a:r>
              <a:rPr lang="fr-FR" sz="1400" dirty="0"/>
              <a:t>de tissu osseux (lésion </a:t>
            </a:r>
            <a:r>
              <a:rPr lang="fr-FR" sz="1400" dirty="0" err="1"/>
              <a:t>condensante</a:t>
            </a:r>
            <a:r>
              <a:rPr lang="fr-FR" sz="1400" dirty="0"/>
              <a:t>) </a:t>
            </a:r>
            <a:r>
              <a:rPr lang="fr-FR" sz="1400" dirty="0" smtClean="0"/>
              <a:t>:tumeurs </a:t>
            </a:r>
            <a:r>
              <a:rPr lang="fr-FR" sz="1400" dirty="0"/>
              <a:t>prostatiques, gastriques ou carcinoïdes pulmonaires.</a:t>
            </a:r>
          </a:p>
          <a:p>
            <a:pPr marL="0" indent="0">
              <a:buNone/>
            </a:pPr>
            <a:r>
              <a:rPr lang="fr-FR" sz="1400" dirty="0"/>
              <a:t>- coexistence de lésions destructrices et </a:t>
            </a:r>
            <a:r>
              <a:rPr lang="fr-FR" sz="1400" dirty="0" err="1"/>
              <a:t>condensantes</a:t>
            </a:r>
            <a:r>
              <a:rPr lang="fr-FR" sz="1400" dirty="0"/>
              <a:t> </a:t>
            </a:r>
            <a:r>
              <a:rPr lang="fr-FR" sz="1400" dirty="0" smtClean="0"/>
              <a:t>possible sur </a:t>
            </a:r>
            <a:r>
              <a:rPr lang="fr-FR" sz="1400" dirty="0"/>
              <a:t>un même segment osseux (lésions mixtes) : sein, prostate.</a:t>
            </a:r>
          </a:p>
          <a:p>
            <a:pPr marL="0" indent="0">
              <a:buNone/>
            </a:pPr>
            <a:r>
              <a:rPr lang="fr-FR" sz="1400" b="1" dirty="0" smtClean="0"/>
              <a:t>2- </a:t>
            </a:r>
            <a:r>
              <a:rPr lang="fr-FR" sz="1400" b="1" dirty="0"/>
              <a:t>TDM :</a:t>
            </a:r>
          </a:p>
          <a:p>
            <a:pPr marL="0" indent="0">
              <a:buNone/>
            </a:pPr>
            <a:r>
              <a:rPr lang="fr-FR" sz="1400" dirty="0"/>
              <a:t>- n’est pas une méthode de dépistage.</a:t>
            </a:r>
          </a:p>
          <a:p>
            <a:pPr marL="0" indent="0">
              <a:buNone/>
            </a:pPr>
            <a:r>
              <a:rPr lang="fr-FR" sz="1400" dirty="0"/>
              <a:t>- Au rachis, son excellente spécificité permet de contribuer </a:t>
            </a:r>
            <a:r>
              <a:rPr lang="fr-FR" sz="1400" dirty="0" smtClean="0"/>
              <a:t>au  diagnostic </a:t>
            </a:r>
            <a:r>
              <a:rPr lang="fr-FR" sz="1400" dirty="0"/>
              <a:t>et de différencier un tassement bénin d’un malin.</a:t>
            </a:r>
          </a:p>
          <a:p>
            <a:pPr marL="0" indent="0">
              <a:buNone/>
            </a:pPr>
            <a:r>
              <a:rPr lang="fr-FR" sz="1400" dirty="0"/>
              <a:t>- Elle améliore la résolution offerte par les clichés simples, </a:t>
            </a:r>
            <a:r>
              <a:rPr lang="fr-FR" sz="1400" dirty="0" smtClean="0"/>
              <a:t>mais son </a:t>
            </a:r>
            <a:r>
              <a:rPr lang="fr-FR" sz="1400" dirty="0"/>
              <a:t>mode en coupes limite l’exploration osseuse</a:t>
            </a:r>
            <a:r>
              <a:rPr lang="fr-FR" sz="1400" dirty="0" smtClean="0"/>
              <a:t>.</a:t>
            </a:r>
            <a:endParaRPr lang="fr-FR" sz="1400" dirty="0"/>
          </a:p>
        </p:txBody>
      </p:sp>
    </p:spTree>
    <p:extLst>
      <p:ext uri="{BB962C8B-B14F-4D97-AF65-F5344CB8AC3E}">
        <p14:creationId xmlns:p14="http://schemas.microsoft.com/office/powerpoint/2010/main" val="1703985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336704"/>
          </a:xfrm>
        </p:spPr>
        <p:txBody>
          <a:bodyPr>
            <a:normAutofit fontScale="85000" lnSpcReduction="10000"/>
          </a:bodyPr>
          <a:lstStyle/>
          <a:p>
            <a:pPr marL="0" lvl="0" indent="0">
              <a:buNone/>
            </a:pPr>
            <a:r>
              <a:rPr lang="fr-FR" sz="1900" b="1" dirty="0">
                <a:solidFill>
                  <a:prstClr val="black"/>
                </a:solidFill>
              </a:rPr>
              <a:t>3- l’IRM :</a:t>
            </a:r>
          </a:p>
          <a:p>
            <a:pPr marL="0" lvl="0" indent="0">
              <a:buNone/>
            </a:pPr>
            <a:r>
              <a:rPr lang="fr-FR" sz="1900" dirty="0">
                <a:solidFill>
                  <a:prstClr val="black"/>
                </a:solidFill>
              </a:rPr>
              <a:t>- l’examen de référence pour l’exploration du rachis et ce d’autant plus</a:t>
            </a:r>
          </a:p>
          <a:p>
            <a:pPr marL="0" lvl="0" indent="0">
              <a:buNone/>
            </a:pPr>
            <a:r>
              <a:rPr lang="fr-FR" sz="1900" dirty="0">
                <a:solidFill>
                  <a:prstClr val="black"/>
                </a:solidFill>
              </a:rPr>
              <a:t>qu’il existe une symptomatologie clinique.</a:t>
            </a:r>
          </a:p>
          <a:p>
            <a:pPr marL="0" lvl="0" indent="0">
              <a:buNone/>
            </a:pPr>
            <a:r>
              <a:rPr lang="fr-FR" sz="1900" dirty="0">
                <a:solidFill>
                  <a:prstClr val="black"/>
                </a:solidFill>
              </a:rPr>
              <a:t>- n’est pas encore adaptée à l’exploration du squelette entier.</a:t>
            </a:r>
          </a:p>
          <a:p>
            <a:pPr marL="0" lvl="0" indent="0">
              <a:buNone/>
            </a:pPr>
            <a:r>
              <a:rPr lang="fr-FR" sz="1900" dirty="0">
                <a:solidFill>
                  <a:prstClr val="black"/>
                </a:solidFill>
              </a:rPr>
              <a:t>- métastases lytiques : </a:t>
            </a:r>
            <a:r>
              <a:rPr lang="fr-FR" sz="1900" dirty="0" err="1">
                <a:solidFill>
                  <a:prstClr val="black"/>
                </a:solidFill>
              </a:rPr>
              <a:t>hyposignal</a:t>
            </a:r>
            <a:r>
              <a:rPr lang="fr-FR" sz="1900" dirty="0">
                <a:solidFill>
                  <a:prstClr val="black"/>
                </a:solidFill>
              </a:rPr>
              <a:t> en T1 et </a:t>
            </a:r>
            <a:r>
              <a:rPr lang="fr-FR" sz="1900" dirty="0" err="1">
                <a:solidFill>
                  <a:prstClr val="black"/>
                </a:solidFill>
              </a:rPr>
              <a:t>Hypersignal</a:t>
            </a:r>
            <a:r>
              <a:rPr lang="fr-FR" sz="1900" dirty="0">
                <a:solidFill>
                  <a:prstClr val="black"/>
                </a:solidFill>
              </a:rPr>
              <a:t> T2. La moelle osseuse non envahie reste en </a:t>
            </a:r>
            <a:r>
              <a:rPr lang="fr-FR" sz="1900" dirty="0" err="1">
                <a:solidFill>
                  <a:prstClr val="black"/>
                </a:solidFill>
              </a:rPr>
              <a:t>hypersignal</a:t>
            </a:r>
            <a:r>
              <a:rPr lang="fr-FR" sz="1900" dirty="0">
                <a:solidFill>
                  <a:prstClr val="black"/>
                </a:solidFill>
              </a:rPr>
              <a:t> T1.</a:t>
            </a:r>
          </a:p>
          <a:p>
            <a:pPr marL="0" lvl="0" indent="0">
              <a:buNone/>
            </a:pPr>
            <a:r>
              <a:rPr lang="fr-FR" sz="1900" dirty="0">
                <a:solidFill>
                  <a:prstClr val="black"/>
                </a:solidFill>
              </a:rPr>
              <a:t>- métastases </a:t>
            </a:r>
            <a:r>
              <a:rPr lang="fr-FR" sz="1900" dirty="0" err="1">
                <a:solidFill>
                  <a:prstClr val="black"/>
                </a:solidFill>
              </a:rPr>
              <a:t>condensantes</a:t>
            </a:r>
            <a:r>
              <a:rPr lang="fr-FR" sz="1900" dirty="0">
                <a:solidFill>
                  <a:prstClr val="black"/>
                </a:solidFill>
              </a:rPr>
              <a:t> : quelque soit la séquence utilisée : </a:t>
            </a:r>
            <a:r>
              <a:rPr lang="fr-FR" sz="1900" dirty="0" err="1">
                <a:solidFill>
                  <a:prstClr val="black"/>
                </a:solidFill>
              </a:rPr>
              <a:t>hyposignal</a:t>
            </a:r>
            <a:r>
              <a:rPr lang="fr-FR" sz="1900" dirty="0">
                <a:solidFill>
                  <a:prstClr val="black"/>
                </a:solidFill>
              </a:rPr>
              <a:t> franc et marqué.</a:t>
            </a:r>
          </a:p>
          <a:p>
            <a:pPr marL="0" lvl="0" indent="0">
              <a:buNone/>
            </a:pPr>
            <a:r>
              <a:rPr lang="fr-FR" sz="1900" dirty="0" smtClean="0">
                <a:solidFill>
                  <a:prstClr val="black"/>
                </a:solidFill>
              </a:rPr>
              <a:t>- manque </a:t>
            </a:r>
            <a:r>
              <a:rPr lang="fr-FR" sz="1900" dirty="0">
                <a:solidFill>
                  <a:prstClr val="black"/>
                </a:solidFill>
              </a:rPr>
              <a:t>de spécificité (pathologies inflammatoires, infections </a:t>
            </a:r>
            <a:r>
              <a:rPr lang="fr-FR" sz="1400" dirty="0">
                <a:solidFill>
                  <a:prstClr val="black"/>
                </a:solidFill>
              </a:rPr>
              <a:t>).</a:t>
            </a:r>
          </a:p>
          <a:p>
            <a:pPr marL="0" lvl="0" indent="0">
              <a:buNone/>
            </a:pPr>
            <a:endParaRPr lang="fr-FR" sz="1900" dirty="0" smtClean="0">
              <a:solidFill>
                <a:prstClr val="black"/>
              </a:solidFill>
            </a:endParaRPr>
          </a:p>
          <a:p>
            <a:pPr marL="0" lvl="0" indent="0">
              <a:buNone/>
            </a:pPr>
            <a:r>
              <a:rPr lang="fr-FR" sz="1900" b="1" dirty="0" smtClean="0"/>
              <a:t>4- La scintigraphie :</a:t>
            </a:r>
          </a:p>
          <a:p>
            <a:pPr marL="0" indent="0">
              <a:buNone/>
            </a:pPr>
            <a:r>
              <a:rPr lang="fr-FR" sz="1900" dirty="0" smtClean="0"/>
              <a:t>- </a:t>
            </a:r>
            <a:r>
              <a:rPr lang="fr-FR" sz="1900" dirty="0"/>
              <a:t>reste la méthode de choix pour explorer l’ensemble </a:t>
            </a:r>
            <a:r>
              <a:rPr lang="fr-FR" sz="1900" dirty="0" smtClean="0"/>
              <a:t>du squelette </a:t>
            </a:r>
            <a:r>
              <a:rPr lang="fr-FR" sz="1900" dirty="0"/>
              <a:t>et dépister des métastases osseuses.</a:t>
            </a:r>
          </a:p>
          <a:p>
            <a:pPr marL="0" indent="0">
              <a:buNone/>
            </a:pPr>
            <a:r>
              <a:rPr lang="fr-FR" sz="1900" dirty="0"/>
              <a:t>- </a:t>
            </a:r>
            <a:r>
              <a:rPr lang="fr-FR" sz="1900" dirty="0" err="1"/>
              <a:t>bisphosphonate</a:t>
            </a:r>
            <a:r>
              <a:rPr lang="fr-FR" sz="1900" dirty="0"/>
              <a:t> marqué au technétium99m adsorbé sur les </a:t>
            </a:r>
            <a:r>
              <a:rPr lang="fr-FR" sz="1900" dirty="0" smtClean="0"/>
              <a:t>sites  de </a:t>
            </a:r>
            <a:r>
              <a:rPr lang="fr-FR" sz="1900" dirty="0"/>
              <a:t>formation d’os nouveau. Elle nécessite, pour être positive</a:t>
            </a:r>
            <a:r>
              <a:rPr lang="fr-FR" sz="1900" dirty="0" smtClean="0"/>
              <a:t>, une </a:t>
            </a:r>
            <a:r>
              <a:rPr lang="fr-FR" sz="1900" dirty="0"/>
              <a:t>réaction </a:t>
            </a:r>
            <a:r>
              <a:rPr lang="fr-FR" sz="1900" dirty="0" err="1"/>
              <a:t>ostéoblastique</a:t>
            </a:r>
            <a:r>
              <a:rPr lang="fr-FR" sz="1900" dirty="0"/>
              <a:t>.</a:t>
            </a:r>
          </a:p>
          <a:p>
            <a:pPr marL="0" indent="0">
              <a:buNone/>
            </a:pPr>
            <a:r>
              <a:rPr lang="fr-FR" sz="1900" dirty="0"/>
              <a:t>- C’est une méthode sensible, positive avant que la </a:t>
            </a:r>
            <a:r>
              <a:rPr lang="fr-FR" sz="1900" dirty="0" smtClean="0"/>
              <a:t>trame osseuse </a:t>
            </a:r>
            <a:r>
              <a:rPr lang="fr-FR" sz="1900" dirty="0"/>
              <a:t>ne soit détruite, mais peu spécifique. Elle peut </a:t>
            </a:r>
            <a:r>
              <a:rPr lang="fr-FR" sz="1900" dirty="0" smtClean="0"/>
              <a:t>être faussement </a:t>
            </a:r>
            <a:r>
              <a:rPr lang="fr-FR" sz="1900" dirty="0"/>
              <a:t>négative en l’absence de réaction </a:t>
            </a:r>
            <a:r>
              <a:rPr lang="fr-FR" sz="1900" dirty="0" err="1"/>
              <a:t>ostéoblastique</a:t>
            </a:r>
            <a:r>
              <a:rPr lang="fr-FR" sz="1900" dirty="0" smtClean="0"/>
              <a:t>.</a:t>
            </a:r>
          </a:p>
          <a:p>
            <a:pPr marL="0" indent="0">
              <a:buNone/>
            </a:pPr>
            <a:endParaRPr lang="fr-FR" sz="1900" dirty="0"/>
          </a:p>
          <a:p>
            <a:pPr marL="0" indent="0">
              <a:buNone/>
            </a:pPr>
            <a:r>
              <a:rPr lang="fr-FR" sz="1900" b="1" dirty="0"/>
              <a:t>5- La tomographie par émission de positons (TEP) :</a:t>
            </a:r>
          </a:p>
          <a:p>
            <a:pPr marL="0" indent="0">
              <a:buNone/>
            </a:pPr>
            <a:r>
              <a:rPr lang="fr-FR" sz="1900" dirty="0"/>
              <a:t>- examen </a:t>
            </a:r>
            <a:r>
              <a:rPr lang="fr-FR" sz="1900" dirty="0" err="1"/>
              <a:t>radioisotopique</a:t>
            </a:r>
            <a:r>
              <a:rPr lang="fr-FR" sz="1900" dirty="0"/>
              <a:t> de nouvelle génération utilisant </a:t>
            </a:r>
            <a:r>
              <a:rPr lang="fr-FR" sz="1900" dirty="0" smtClean="0"/>
              <a:t>un traceur </a:t>
            </a:r>
            <a:r>
              <a:rPr lang="fr-FR" sz="1900" dirty="0"/>
              <a:t>à vie courte émetteur de positons : fluor 18 produit </a:t>
            </a:r>
            <a:r>
              <a:rPr lang="fr-FR" sz="1900" dirty="0" smtClean="0"/>
              <a:t>par un </a:t>
            </a:r>
            <a:r>
              <a:rPr lang="fr-FR" sz="1900" dirty="0"/>
              <a:t>cyclotron et couplé à du glucose (18F-FDG) dont </a:t>
            </a:r>
            <a:r>
              <a:rPr lang="fr-FR" sz="1900" dirty="0" smtClean="0"/>
              <a:t>la concentration </a:t>
            </a:r>
            <a:r>
              <a:rPr lang="fr-FR" sz="1900" dirty="0"/>
              <a:t>est significativement augmentée dans </a:t>
            </a:r>
            <a:r>
              <a:rPr lang="fr-FR" sz="1900" dirty="0" smtClean="0"/>
              <a:t>les cellules </a:t>
            </a:r>
            <a:r>
              <a:rPr lang="fr-FR" sz="1900" dirty="0"/>
              <a:t>tumorales malignes.</a:t>
            </a:r>
          </a:p>
          <a:p>
            <a:pPr marL="0" indent="0">
              <a:buNone/>
            </a:pPr>
            <a:r>
              <a:rPr lang="fr-FR" sz="1900" dirty="0"/>
              <a:t>- bénéficie de plusieurs autorisations de mise sur le </a:t>
            </a:r>
            <a:r>
              <a:rPr lang="fr-FR" sz="1900" dirty="0" smtClean="0"/>
              <a:t>marché dans </a:t>
            </a:r>
            <a:r>
              <a:rPr lang="fr-FR" sz="1900" dirty="0"/>
              <a:t>le cadre de bilans d’extension ou de récidive de </a:t>
            </a:r>
            <a:r>
              <a:rPr lang="fr-FR" sz="1900" dirty="0" smtClean="0"/>
              <a:t>différents cancers </a:t>
            </a:r>
            <a:r>
              <a:rPr lang="fr-FR" sz="1900" dirty="0"/>
              <a:t>(pulmonaires et colorectaux++).</a:t>
            </a:r>
          </a:p>
          <a:p>
            <a:pPr marL="0" indent="0">
              <a:buNone/>
            </a:pPr>
            <a:endParaRPr lang="fr-FR" dirty="0"/>
          </a:p>
        </p:txBody>
      </p:sp>
    </p:spTree>
    <p:extLst>
      <p:ext uri="{BB962C8B-B14F-4D97-AF65-F5344CB8AC3E}">
        <p14:creationId xmlns:p14="http://schemas.microsoft.com/office/powerpoint/2010/main" val="2894186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marL="0" indent="0">
              <a:buNone/>
            </a:pPr>
            <a:r>
              <a:rPr lang="fr-FR" dirty="0" smtClean="0"/>
              <a:t>D - </a:t>
            </a:r>
            <a:r>
              <a:rPr lang="fr-FR" dirty="0"/>
              <a:t>Biopsie :</a:t>
            </a:r>
          </a:p>
          <a:p>
            <a:pPr marL="0" indent="0">
              <a:buNone/>
            </a:pPr>
            <a:r>
              <a:rPr lang="fr-FR" dirty="0"/>
              <a:t>- Indiquée si la lésion primitive est inconnue.</a:t>
            </a:r>
          </a:p>
          <a:p>
            <a:pPr marL="0" indent="0">
              <a:buNone/>
            </a:pPr>
            <a:r>
              <a:rPr lang="fr-FR" dirty="0"/>
              <a:t>- Biopsie osseuse dirigée : prélever un fragment osseux du foyer</a:t>
            </a:r>
          </a:p>
          <a:p>
            <a:pPr marL="0" indent="0">
              <a:buNone/>
            </a:pPr>
            <a:r>
              <a:rPr lang="fr-FR" dirty="0"/>
              <a:t>identifié par l’imagerie, en radioguidée ou chirurgicale.</a:t>
            </a:r>
          </a:p>
          <a:p>
            <a:pPr marL="0" indent="0">
              <a:buNone/>
            </a:pPr>
            <a:r>
              <a:rPr lang="fr-FR" dirty="0"/>
              <a:t>- Biopsie ostéo-médullaire en crête iliaque : si accès difficile à </a:t>
            </a:r>
            <a:r>
              <a:rPr lang="fr-FR" dirty="0" smtClean="0"/>
              <a:t>la lésion</a:t>
            </a:r>
            <a:r>
              <a:rPr lang="fr-FR" dirty="0"/>
              <a:t>. Assez bonne rentabilité (50% de résultats positifs).</a:t>
            </a:r>
          </a:p>
        </p:txBody>
      </p:sp>
    </p:spTree>
    <p:extLst>
      <p:ext uri="{BB962C8B-B14F-4D97-AF65-F5344CB8AC3E}">
        <p14:creationId xmlns:p14="http://schemas.microsoft.com/office/powerpoint/2010/main" val="3036813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ctr">
              <a:buNone/>
            </a:pPr>
            <a:r>
              <a:rPr lang="fr-FR" dirty="0" smtClean="0">
                <a:solidFill>
                  <a:schemeClr val="accent6">
                    <a:lumMod val="75000"/>
                  </a:schemeClr>
                </a:solidFill>
              </a:rPr>
              <a:t>Donc : </a:t>
            </a:r>
          </a:p>
          <a:p>
            <a:pPr marL="0" indent="0" algn="ctr">
              <a:buNone/>
            </a:pPr>
            <a:r>
              <a:rPr lang="fr-FR" dirty="0" smtClean="0">
                <a:solidFill>
                  <a:schemeClr val="accent6">
                    <a:lumMod val="75000"/>
                  </a:schemeClr>
                </a:solidFill>
              </a:rPr>
              <a:t>Le diagnostic est </a:t>
            </a:r>
            <a:r>
              <a:rPr lang="fr-FR" dirty="0">
                <a:solidFill>
                  <a:schemeClr val="accent6">
                    <a:lumMod val="75000"/>
                  </a:schemeClr>
                </a:solidFill>
              </a:rPr>
              <a:t>généralement certain au terme des </a:t>
            </a:r>
            <a:r>
              <a:rPr lang="fr-FR" dirty="0" smtClean="0">
                <a:solidFill>
                  <a:schemeClr val="accent6">
                    <a:lumMod val="75000"/>
                  </a:schemeClr>
                </a:solidFill>
              </a:rPr>
              <a:t>examens d'imagerie </a:t>
            </a:r>
            <a:r>
              <a:rPr lang="fr-FR" dirty="0">
                <a:solidFill>
                  <a:schemeClr val="accent6">
                    <a:lumMod val="75000"/>
                  </a:schemeClr>
                </a:solidFill>
              </a:rPr>
              <a:t>(radiographie standard, TDM ou IRM).</a:t>
            </a:r>
          </a:p>
          <a:p>
            <a:pPr marL="0" indent="0" algn="ctr">
              <a:buNone/>
            </a:pPr>
            <a:r>
              <a:rPr lang="fr-FR" dirty="0">
                <a:solidFill>
                  <a:schemeClr val="accent6">
                    <a:lumMod val="75000"/>
                  </a:schemeClr>
                </a:solidFill>
              </a:rPr>
              <a:t>Si incertitude (lésion unique (attestée par la scintigraphie)) </a:t>
            </a:r>
            <a:r>
              <a:rPr lang="fr-FR" dirty="0" smtClean="0">
                <a:solidFill>
                  <a:schemeClr val="accent6">
                    <a:lumMod val="75000"/>
                  </a:schemeClr>
                </a:solidFill>
              </a:rPr>
              <a:t>→ biopsie </a:t>
            </a:r>
            <a:r>
              <a:rPr lang="fr-FR" dirty="0">
                <a:solidFill>
                  <a:schemeClr val="accent6">
                    <a:lumMod val="75000"/>
                  </a:schemeClr>
                </a:solidFill>
              </a:rPr>
              <a:t>de la lésion.</a:t>
            </a:r>
          </a:p>
        </p:txBody>
      </p:sp>
    </p:spTree>
    <p:extLst>
      <p:ext uri="{BB962C8B-B14F-4D97-AF65-F5344CB8AC3E}">
        <p14:creationId xmlns:p14="http://schemas.microsoft.com/office/powerpoint/2010/main" val="3122592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Diagnostic </a:t>
            </a:r>
            <a:r>
              <a:rPr lang="fr-FR" dirty="0"/>
              <a:t>étiologique :</a:t>
            </a:r>
            <a:br>
              <a:rPr lang="fr-FR" dirty="0"/>
            </a:br>
            <a:endParaRPr lang="fr-FR" dirty="0"/>
          </a:p>
        </p:txBody>
      </p:sp>
      <p:sp>
        <p:nvSpPr>
          <p:cNvPr id="3" name="Espace réservé du contenu 2"/>
          <p:cNvSpPr>
            <a:spLocks noGrp="1"/>
          </p:cNvSpPr>
          <p:nvPr>
            <p:ph idx="1"/>
          </p:nvPr>
        </p:nvSpPr>
        <p:spPr/>
        <p:txBody>
          <a:bodyPr>
            <a:normAutofit fontScale="55000" lnSpcReduction="20000"/>
          </a:bodyPr>
          <a:lstStyle/>
          <a:p>
            <a:pPr marL="0" indent="0">
              <a:buNone/>
            </a:pPr>
            <a:r>
              <a:rPr lang="fr-FR" dirty="0" smtClean="0"/>
              <a:t>Si </a:t>
            </a:r>
            <a:r>
              <a:rPr lang="fr-FR" dirty="0"/>
              <a:t>cancer connu : les métastases en sont la conséquence </a:t>
            </a:r>
            <a:r>
              <a:rPr lang="fr-FR" dirty="0" smtClean="0"/>
              <a:t/>
            </a:r>
            <a:br>
              <a:rPr lang="fr-FR" dirty="0" smtClean="0"/>
            </a:br>
            <a:endParaRPr lang="fr-FR" dirty="0" smtClean="0"/>
          </a:p>
          <a:p>
            <a:pPr marL="0" indent="0">
              <a:buNone/>
            </a:pPr>
            <a:r>
              <a:rPr lang="fr-FR" dirty="0" smtClean="0"/>
              <a:t>Si </a:t>
            </a:r>
            <a:r>
              <a:rPr lang="fr-FR" dirty="0"/>
              <a:t>cancer inconnu : il faut rechercher le cancer primitif.</a:t>
            </a:r>
          </a:p>
          <a:p>
            <a:pPr marL="0" indent="0">
              <a:buNone/>
            </a:pPr>
            <a:r>
              <a:rPr lang="fr-FR" dirty="0"/>
              <a:t>- Enquête clinique : interrogatoire et examen complets, </a:t>
            </a:r>
            <a:r>
              <a:rPr lang="fr-FR" dirty="0" smtClean="0"/>
              <a:t>avec notamment </a:t>
            </a:r>
            <a:r>
              <a:rPr lang="fr-FR" dirty="0"/>
              <a:t>palpation des seins, de la thyroïde, du foie, </a:t>
            </a:r>
            <a:r>
              <a:rPr lang="fr-FR" dirty="0" smtClean="0"/>
              <a:t>des fosses </a:t>
            </a:r>
            <a:r>
              <a:rPr lang="fr-FR" dirty="0"/>
              <a:t>lombaires, de l'abdomen, TR, examen gynécologique</a:t>
            </a:r>
            <a:r>
              <a:rPr lang="fr-FR" dirty="0" smtClean="0"/>
              <a:t>, palpation </a:t>
            </a:r>
            <a:r>
              <a:rPr lang="fr-FR" dirty="0"/>
              <a:t>des aires ganglionnaires et examen des téguments.</a:t>
            </a:r>
          </a:p>
          <a:p>
            <a:pPr marL="0" indent="0">
              <a:buNone/>
            </a:pPr>
            <a:r>
              <a:rPr lang="fr-FR" dirty="0"/>
              <a:t>- Si l'enquête clinique donne une orientation → </a:t>
            </a:r>
            <a:r>
              <a:rPr lang="fr-FR" dirty="0" smtClean="0"/>
              <a:t>examens d'imagerie</a:t>
            </a:r>
            <a:r>
              <a:rPr lang="fr-FR" dirty="0"/>
              <a:t>, endoscopiques et biologiques propres à </a:t>
            </a:r>
            <a:r>
              <a:rPr lang="fr-FR" dirty="0" smtClean="0"/>
              <a:t>confirmer le </a:t>
            </a:r>
            <a:r>
              <a:rPr lang="fr-FR" dirty="0"/>
              <a:t>diagnostic d'origine.</a:t>
            </a:r>
          </a:p>
          <a:p>
            <a:pPr marL="0" indent="0">
              <a:buNone/>
            </a:pPr>
            <a:r>
              <a:rPr lang="fr-FR" dirty="0"/>
              <a:t>- Si aucune indication n'est obtenue, les examens à pratiquer :</a:t>
            </a:r>
          </a:p>
          <a:p>
            <a:pPr marL="0" indent="0">
              <a:buNone/>
            </a:pPr>
            <a:r>
              <a:rPr lang="fr-FR" dirty="0"/>
              <a:t>—PSA chez l'homme ;</a:t>
            </a:r>
          </a:p>
          <a:p>
            <a:pPr marL="0" indent="0">
              <a:buNone/>
            </a:pPr>
            <a:r>
              <a:rPr lang="fr-FR" dirty="0"/>
              <a:t>— mammographie chez la femme ;</a:t>
            </a:r>
          </a:p>
          <a:p>
            <a:pPr marL="0" indent="0">
              <a:buNone/>
            </a:pPr>
            <a:r>
              <a:rPr lang="fr-FR" dirty="0"/>
              <a:t>— radiographie pulmonaire dans les deux sexes ;</a:t>
            </a:r>
          </a:p>
          <a:p>
            <a:pPr marL="0" indent="0">
              <a:buNone/>
            </a:pPr>
            <a:r>
              <a:rPr lang="fr-FR" dirty="0"/>
              <a:t>— et, à défaut d'orientation fournie par ces derniers</a:t>
            </a:r>
          </a:p>
          <a:p>
            <a:pPr marL="0" indent="0">
              <a:buNone/>
            </a:pPr>
            <a:r>
              <a:rPr lang="fr-FR" dirty="0"/>
              <a:t>examens, TDM thoraco-abdomino-pelvienne.</a:t>
            </a:r>
          </a:p>
          <a:p>
            <a:pPr marL="0" indent="0">
              <a:buNone/>
            </a:pPr>
            <a:r>
              <a:rPr lang="fr-FR" dirty="0"/>
              <a:t>- Quand ces examens n'ont pas permis d'identifier le cancer</a:t>
            </a:r>
          </a:p>
          <a:p>
            <a:pPr marL="0" indent="0">
              <a:buNone/>
            </a:pPr>
            <a:r>
              <a:rPr lang="fr-FR" dirty="0"/>
              <a:t>primitif : biopsie du foyer tumoral.</a:t>
            </a:r>
          </a:p>
        </p:txBody>
      </p:sp>
    </p:spTree>
    <p:extLst>
      <p:ext uri="{BB962C8B-B14F-4D97-AF65-F5344CB8AC3E}">
        <p14:creationId xmlns:p14="http://schemas.microsoft.com/office/powerpoint/2010/main" val="2601795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dirty="0" smtClean="0"/>
              <a:t>Cancer du sein :</a:t>
            </a:r>
            <a:r>
              <a:rPr lang="fr-FR" dirty="0"/>
              <a:t> </a:t>
            </a:r>
            <a:r>
              <a:rPr lang="fr-FR" dirty="0" smtClean="0"/>
              <a:t>métastases ostéolytiques mixtes</a:t>
            </a:r>
          </a:p>
          <a:p>
            <a:r>
              <a:rPr lang="fr-FR" dirty="0" smtClean="0"/>
              <a:t>Cancer du prostate : donne des métas </a:t>
            </a:r>
            <a:r>
              <a:rPr lang="fr-FR" dirty="0" err="1" smtClean="0"/>
              <a:t>ostéocondensantes</a:t>
            </a:r>
            <a:r>
              <a:rPr lang="fr-FR" dirty="0"/>
              <a:t> </a:t>
            </a:r>
            <a:r>
              <a:rPr lang="fr-FR" dirty="0" smtClean="0"/>
              <a:t>( </a:t>
            </a:r>
            <a:r>
              <a:rPr lang="fr-FR" dirty="0" err="1" smtClean="0"/>
              <a:t>vertabre</a:t>
            </a:r>
            <a:r>
              <a:rPr lang="fr-FR" dirty="0" smtClean="0"/>
              <a:t> ivoire au rachis ) parfois mixtes </a:t>
            </a:r>
          </a:p>
          <a:p>
            <a:r>
              <a:rPr lang="fr-FR" dirty="0" smtClean="0"/>
              <a:t>Cancer du poumon : donne des métas ostéolytiques </a:t>
            </a:r>
          </a:p>
          <a:p>
            <a:r>
              <a:rPr lang="fr-FR" dirty="0" smtClean="0"/>
              <a:t>Cancer du rein : donne une métas  ostéolytique unique et volumineuse </a:t>
            </a:r>
          </a:p>
          <a:p>
            <a:r>
              <a:rPr lang="fr-FR" dirty="0" smtClean="0"/>
              <a:t>Cancer de la </a:t>
            </a:r>
            <a:r>
              <a:rPr lang="fr-FR" dirty="0" err="1" smtClean="0"/>
              <a:t>thyroide</a:t>
            </a:r>
            <a:r>
              <a:rPr lang="fr-FR" dirty="0" smtClean="0"/>
              <a:t> :  donne une métas ostéolytique unique </a:t>
            </a:r>
          </a:p>
          <a:p>
            <a:pPr marL="0" indent="0">
              <a:buNone/>
            </a:pPr>
            <a:endParaRPr lang="fr-FR" dirty="0" smtClean="0"/>
          </a:p>
        </p:txBody>
      </p:sp>
    </p:spTree>
    <p:extLst>
      <p:ext uri="{BB962C8B-B14F-4D97-AF65-F5344CB8AC3E}">
        <p14:creationId xmlns:p14="http://schemas.microsoft.com/office/powerpoint/2010/main" val="504767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Prise en charge thérapeutique </a:t>
            </a:r>
            <a:endParaRPr lang="fr-FR" dirty="0"/>
          </a:p>
        </p:txBody>
      </p:sp>
      <p:sp>
        <p:nvSpPr>
          <p:cNvPr id="3" name="Espace réservé du contenu 2"/>
          <p:cNvSpPr>
            <a:spLocks noGrp="1"/>
          </p:cNvSpPr>
          <p:nvPr>
            <p:ph idx="1"/>
          </p:nvPr>
        </p:nvSpPr>
        <p:spPr/>
        <p:txBody>
          <a:bodyPr/>
          <a:lstStyle/>
          <a:p>
            <a:r>
              <a:rPr lang="fr-FR" dirty="0" smtClean="0"/>
              <a:t>Immobilisation </a:t>
            </a:r>
          </a:p>
          <a:p>
            <a:r>
              <a:rPr lang="fr-FR" dirty="0" smtClean="0"/>
              <a:t>Traitement antalgique </a:t>
            </a:r>
          </a:p>
          <a:p>
            <a:r>
              <a:rPr lang="fr-FR" dirty="0" smtClean="0"/>
              <a:t>Radiothérapie locale </a:t>
            </a:r>
          </a:p>
          <a:p>
            <a:r>
              <a:rPr lang="fr-FR" dirty="0" err="1" smtClean="0"/>
              <a:t>Bisphosphonate</a:t>
            </a:r>
            <a:r>
              <a:rPr lang="fr-FR" dirty="0" smtClean="0"/>
              <a:t> en IV</a:t>
            </a:r>
          </a:p>
          <a:p>
            <a:r>
              <a:rPr lang="fr-FR" dirty="0" smtClean="0"/>
              <a:t>Traitement chirurgical </a:t>
            </a:r>
          </a:p>
          <a:p>
            <a:r>
              <a:rPr lang="fr-FR" dirty="0" smtClean="0"/>
              <a:t>Traitement </a:t>
            </a:r>
            <a:r>
              <a:rPr lang="fr-FR" dirty="0" err="1" smtClean="0"/>
              <a:t>etiologique</a:t>
            </a:r>
            <a:r>
              <a:rPr lang="fr-FR" dirty="0" smtClean="0"/>
              <a:t> </a:t>
            </a:r>
            <a:endParaRPr lang="fr-FR" dirty="0"/>
          </a:p>
        </p:txBody>
      </p:sp>
    </p:spTree>
    <p:extLst>
      <p:ext uri="{BB962C8B-B14F-4D97-AF65-F5344CB8AC3E}">
        <p14:creationId xmlns:p14="http://schemas.microsoft.com/office/powerpoint/2010/main" val="1514476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Plan </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Introduction/définition </a:t>
            </a:r>
            <a:br>
              <a:rPr lang="fr-FR" dirty="0" smtClean="0"/>
            </a:br>
            <a:endParaRPr lang="fr-FR" dirty="0" smtClean="0"/>
          </a:p>
          <a:p>
            <a:r>
              <a:rPr lang="fr-FR" dirty="0" smtClean="0"/>
              <a:t>Processus métastatique </a:t>
            </a:r>
            <a:br>
              <a:rPr lang="fr-FR" dirty="0" smtClean="0"/>
            </a:br>
            <a:endParaRPr lang="fr-FR" dirty="0" smtClean="0"/>
          </a:p>
          <a:p>
            <a:r>
              <a:rPr lang="fr-FR" dirty="0" smtClean="0"/>
              <a:t>Epidémiologie </a:t>
            </a:r>
          </a:p>
          <a:p>
            <a:endParaRPr lang="fr-FR" dirty="0" smtClean="0"/>
          </a:p>
          <a:p>
            <a:r>
              <a:rPr lang="fr-FR" dirty="0" smtClean="0"/>
              <a:t>Diagnostic positif </a:t>
            </a:r>
          </a:p>
          <a:p>
            <a:endParaRPr lang="fr-FR" dirty="0" smtClean="0"/>
          </a:p>
          <a:p>
            <a:r>
              <a:rPr lang="fr-FR" dirty="0" smtClean="0"/>
              <a:t>Diagnostic étiologique </a:t>
            </a:r>
          </a:p>
          <a:p>
            <a:endParaRPr lang="fr-FR" dirty="0" smtClean="0"/>
          </a:p>
          <a:p>
            <a:r>
              <a:rPr lang="fr-FR" dirty="0" smtClean="0"/>
              <a:t>Prise en charge thérapeutique </a:t>
            </a:r>
          </a:p>
          <a:p>
            <a:pPr marL="0" indent="0">
              <a:buNone/>
            </a:pPr>
            <a:endParaRPr lang="fr-FR" dirty="0"/>
          </a:p>
        </p:txBody>
      </p:sp>
    </p:spTree>
    <p:extLst>
      <p:ext uri="{BB962C8B-B14F-4D97-AF65-F5344CB8AC3E}">
        <p14:creationId xmlns:p14="http://schemas.microsoft.com/office/powerpoint/2010/main" val="697194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 définition </a:t>
            </a:r>
            <a:endParaRPr lang="fr-FR" dirty="0"/>
          </a:p>
        </p:txBody>
      </p:sp>
      <p:sp>
        <p:nvSpPr>
          <p:cNvPr id="3" name="Espace réservé du contenu 2"/>
          <p:cNvSpPr>
            <a:spLocks noGrp="1"/>
          </p:cNvSpPr>
          <p:nvPr>
            <p:ph idx="1"/>
          </p:nvPr>
        </p:nvSpPr>
        <p:spPr>
          <a:xfrm>
            <a:off x="457200" y="1600200"/>
            <a:ext cx="8229600" cy="4853136"/>
          </a:xfrm>
        </p:spPr>
        <p:txBody>
          <a:bodyPr>
            <a:normAutofit lnSpcReduction="10000"/>
          </a:bodyPr>
          <a:lstStyle/>
          <a:p>
            <a:r>
              <a:rPr lang="fr-FR" sz="2400" dirty="0"/>
              <a:t>Un cancer secondaire des os est une tumeur </a:t>
            </a:r>
            <a:r>
              <a:rPr lang="fr-FR" sz="2400" dirty="0" smtClean="0"/>
              <a:t>maligne développée </a:t>
            </a:r>
            <a:r>
              <a:rPr lang="fr-FR" sz="2400" dirty="0"/>
              <a:t>à l'intérieur </a:t>
            </a:r>
            <a:r>
              <a:rPr lang="fr-FR" sz="2400" dirty="0">
                <a:solidFill>
                  <a:srgbClr val="C00000"/>
                </a:solidFill>
              </a:rPr>
              <a:t>d'une ou plusieurs pièces </a:t>
            </a:r>
            <a:r>
              <a:rPr lang="fr-FR" sz="2400" dirty="0" smtClean="0">
                <a:solidFill>
                  <a:srgbClr val="C00000"/>
                </a:solidFill>
              </a:rPr>
              <a:t>squelettiques</a:t>
            </a:r>
            <a:r>
              <a:rPr lang="fr-FR" sz="2400" dirty="0" smtClean="0"/>
              <a:t>, dont </a:t>
            </a:r>
            <a:r>
              <a:rPr lang="fr-FR" sz="2400" dirty="0"/>
              <a:t>l'origine est </a:t>
            </a:r>
            <a:r>
              <a:rPr lang="fr-FR" sz="2400" dirty="0">
                <a:solidFill>
                  <a:srgbClr val="C00000"/>
                </a:solidFill>
              </a:rPr>
              <a:t>un cancer viscéral</a:t>
            </a:r>
            <a:r>
              <a:rPr lang="fr-FR" sz="2400" dirty="0" smtClean="0"/>
              <a:t>.</a:t>
            </a:r>
            <a:br>
              <a:rPr lang="fr-FR" sz="2400" dirty="0" smtClean="0"/>
            </a:br>
            <a:endParaRPr lang="fr-FR" sz="2400" dirty="0" smtClean="0"/>
          </a:p>
          <a:p>
            <a:r>
              <a:rPr lang="fr-FR" sz="2400" dirty="0" smtClean="0"/>
              <a:t>Il </a:t>
            </a:r>
            <a:r>
              <a:rPr lang="fr-FR" sz="2400" dirty="0"/>
              <a:t>se distingue en cela des tumeurs malignes osseuses </a:t>
            </a:r>
            <a:r>
              <a:rPr lang="fr-FR" sz="2400" dirty="0" smtClean="0"/>
              <a:t>primitives (</a:t>
            </a:r>
            <a:r>
              <a:rPr lang="fr-FR" sz="2400" dirty="0"/>
              <a:t>développées à partir des cellules propres de l'os), et </a:t>
            </a:r>
            <a:r>
              <a:rPr lang="fr-FR" sz="2400" dirty="0" smtClean="0"/>
              <a:t>des tumeurs </a:t>
            </a:r>
            <a:r>
              <a:rPr lang="fr-FR" sz="2400" dirty="0"/>
              <a:t>malignes développées à partir des cellules de la </a:t>
            </a:r>
            <a:r>
              <a:rPr lang="fr-FR" sz="2400" dirty="0" smtClean="0"/>
              <a:t>moelle osseuse , </a:t>
            </a:r>
            <a:r>
              <a:rPr lang="fr-FR" sz="2400" dirty="0"/>
              <a:t>dont la plus fréquente est </a:t>
            </a:r>
            <a:r>
              <a:rPr lang="fr-FR" sz="2400" dirty="0" smtClean="0"/>
              <a:t>le myélome.</a:t>
            </a:r>
            <a:br>
              <a:rPr lang="fr-FR" sz="2400" dirty="0" smtClean="0"/>
            </a:br>
            <a:endParaRPr lang="fr-FR" sz="2400" dirty="0"/>
          </a:p>
          <a:p>
            <a:r>
              <a:rPr lang="fr-FR" sz="2400" dirty="0"/>
              <a:t>Les métastases osseuses constituent un événement majeur dans l’évolution de beaucoup de tumeurs et constituent un nouveau carrefour d’orientation pour les traitements et provoquent une modification dans le sens émotionnel et du pronostic vital qui est maintenant engagé.</a:t>
            </a:r>
          </a:p>
          <a:p>
            <a:endParaRPr lang="fr-FR" sz="2400" dirty="0"/>
          </a:p>
        </p:txBody>
      </p:sp>
    </p:spTree>
    <p:extLst>
      <p:ext uri="{BB962C8B-B14F-4D97-AF65-F5344CB8AC3E}">
        <p14:creationId xmlns:p14="http://schemas.microsoft.com/office/powerpoint/2010/main" val="1646213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Processus métastasique </a:t>
            </a:r>
            <a:endParaRPr lang="fr-FR" dirty="0"/>
          </a:p>
        </p:txBody>
      </p:sp>
      <p:sp>
        <p:nvSpPr>
          <p:cNvPr id="3" name="Espace réservé du contenu 2"/>
          <p:cNvSpPr>
            <a:spLocks noGrp="1"/>
          </p:cNvSpPr>
          <p:nvPr>
            <p:ph idx="1"/>
          </p:nvPr>
        </p:nvSpPr>
        <p:spPr/>
        <p:txBody>
          <a:bodyPr>
            <a:normAutofit/>
          </a:bodyPr>
          <a:lstStyle/>
          <a:p>
            <a:pPr marL="0" indent="0">
              <a:buNone/>
            </a:pPr>
            <a:r>
              <a:rPr lang="fr-FR" sz="2400" dirty="0" smtClean="0"/>
              <a:t>-       Déroulement </a:t>
            </a:r>
            <a:r>
              <a:rPr lang="fr-FR" sz="2400" dirty="0"/>
              <a:t>de la métastase : </a:t>
            </a:r>
            <a:r>
              <a:rPr lang="fr-FR" sz="2400" dirty="0" smtClean="0"/>
              <a:t/>
            </a:r>
            <a:br>
              <a:rPr lang="fr-FR" sz="2400" dirty="0" smtClean="0"/>
            </a:br>
            <a:r>
              <a:rPr lang="fr-FR" sz="2400" dirty="0" smtClean="0"/>
              <a:t>perte </a:t>
            </a:r>
            <a:r>
              <a:rPr lang="fr-FR" sz="2400" dirty="0"/>
              <a:t>de la </a:t>
            </a:r>
            <a:r>
              <a:rPr lang="fr-FR" sz="2400" dirty="0" smtClean="0"/>
              <a:t>cohésion intercellulaire </a:t>
            </a:r>
            <a:r>
              <a:rPr lang="fr-FR" sz="2400" dirty="0"/>
              <a:t>→ circulation des cellules tumorales en </a:t>
            </a:r>
            <a:r>
              <a:rPr lang="fr-FR" sz="2400" dirty="0" smtClean="0"/>
              <a:t>contact avec </a:t>
            </a:r>
            <a:r>
              <a:rPr lang="fr-FR" sz="2400" dirty="0"/>
              <a:t>des éléments du sang ou lymphatiques → </a:t>
            </a:r>
            <a:r>
              <a:rPr lang="fr-FR" sz="2400" dirty="0" smtClean="0"/>
              <a:t>attachement dans </a:t>
            </a:r>
            <a:r>
              <a:rPr lang="fr-FR" sz="2400" dirty="0"/>
              <a:t>l’organe ou les organes métastatiques impliquant </a:t>
            </a:r>
            <a:r>
              <a:rPr lang="fr-FR" sz="2400" dirty="0" smtClean="0"/>
              <a:t>des systèmes </a:t>
            </a:r>
            <a:r>
              <a:rPr lang="fr-FR" sz="2400" dirty="0"/>
              <a:t>cohésifs → </a:t>
            </a:r>
            <a:r>
              <a:rPr lang="fr-FR" sz="2400" dirty="0" smtClean="0"/>
              <a:t>croissance </a:t>
            </a:r>
            <a:r>
              <a:rPr lang="fr-FR" sz="2400" dirty="0"/>
              <a:t>dans le site métastatique</a:t>
            </a:r>
            <a:r>
              <a:rPr lang="fr-FR" sz="2400" dirty="0" smtClean="0"/>
              <a:t>.</a:t>
            </a:r>
          </a:p>
          <a:p>
            <a:pPr marL="0" indent="0">
              <a:buNone/>
            </a:pPr>
            <a:endParaRPr lang="fr-FR" sz="2400" dirty="0" smtClean="0"/>
          </a:p>
          <a:p>
            <a:pPr marL="0" indent="0" algn="just">
              <a:buNone/>
            </a:pPr>
            <a:r>
              <a:rPr lang="fr-FR" sz="2400" dirty="0" smtClean="0"/>
              <a:t>-   La </a:t>
            </a:r>
            <a:r>
              <a:rPr lang="fr-FR" sz="2400" dirty="0"/>
              <a:t>métastase transforme une maladie locorégionale </a:t>
            </a:r>
            <a:r>
              <a:rPr lang="fr-FR" sz="2400" dirty="0" smtClean="0"/>
              <a:t>curable par </a:t>
            </a:r>
            <a:r>
              <a:rPr lang="fr-FR" sz="2400" dirty="0"/>
              <a:t>un traitement local en une maladie généralisée dont </a:t>
            </a:r>
            <a:r>
              <a:rPr lang="fr-FR" sz="2400" dirty="0" smtClean="0"/>
              <a:t>le traitement </a:t>
            </a:r>
            <a:r>
              <a:rPr lang="fr-FR" sz="2400" dirty="0"/>
              <a:t>est systémique et le pronostic </a:t>
            </a:r>
            <a:r>
              <a:rPr lang="fr-FR" sz="2400" dirty="0" smtClean="0"/>
              <a:t>définitivement compromis</a:t>
            </a:r>
            <a:r>
              <a:rPr lang="fr-FR" sz="2400" dirty="0"/>
              <a:t>.</a:t>
            </a:r>
          </a:p>
        </p:txBody>
      </p:sp>
    </p:spTree>
    <p:extLst>
      <p:ext uri="{BB962C8B-B14F-4D97-AF65-F5344CB8AC3E}">
        <p14:creationId xmlns:p14="http://schemas.microsoft.com/office/powerpoint/2010/main" val="717962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Epidémiologie </a:t>
            </a:r>
            <a:endParaRPr lang="fr-FR" dirty="0"/>
          </a:p>
        </p:txBody>
      </p:sp>
      <p:sp>
        <p:nvSpPr>
          <p:cNvPr id="3" name="Espace réservé du contenu 2"/>
          <p:cNvSpPr>
            <a:spLocks noGrp="1"/>
          </p:cNvSpPr>
          <p:nvPr>
            <p:ph idx="1"/>
          </p:nvPr>
        </p:nvSpPr>
        <p:spPr>
          <a:xfrm>
            <a:off x="457200" y="1600200"/>
            <a:ext cx="8229600" cy="4925144"/>
          </a:xfrm>
        </p:spPr>
        <p:txBody>
          <a:bodyPr>
            <a:normAutofit fontScale="62500" lnSpcReduction="20000"/>
          </a:bodyPr>
          <a:lstStyle/>
          <a:p>
            <a:pPr marL="0" indent="0">
              <a:buNone/>
            </a:pPr>
            <a:r>
              <a:rPr lang="fr-FR" sz="3800" dirty="0"/>
              <a:t>- Fréquentes , classées au 3eme rang parmi les lésions secondaires , après les métastases pulmonaire et les métastases hépatiques </a:t>
            </a:r>
          </a:p>
          <a:p>
            <a:pPr marL="0" indent="0">
              <a:buNone/>
            </a:pPr>
            <a:endParaRPr lang="fr-FR" sz="3800" dirty="0" smtClean="0"/>
          </a:p>
          <a:p>
            <a:pPr marL="0" indent="0">
              <a:buNone/>
            </a:pPr>
            <a:r>
              <a:rPr lang="fr-FR" sz="3800" dirty="0" smtClean="0"/>
              <a:t>- Leur </a:t>
            </a:r>
            <a:r>
              <a:rPr lang="fr-FR" sz="3800" dirty="0"/>
              <a:t>probabilité varie largement en fonction du cancer primitif.</a:t>
            </a:r>
          </a:p>
          <a:p>
            <a:pPr marL="0" indent="0">
              <a:buNone/>
            </a:pPr>
            <a:r>
              <a:rPr lang="fr-FR" sz="3800" dirty="0" smtClean="0"/>
              <a:t>- cancers </a:t>
            </a:r>
            <a:r>
              <a:rPr lang="fr-FR" sz="3800" dirty="0" err="1"/>
              <a:t>ostéophiles</a:t>
            </a:r>
            <a:r>
              <a:rPr lang="fr-FR" sz="3800" dirty="0"/>
              <a:t> : sein (35%), prostate (15%), </a:t>
            </a:r>
            <a:r>
              <a:rPr lang="fr-FR" sz="3800" dirty="0" smtClean="0"/>
              <a:t>poumon </a:t>
            </a:r>
            <a:r>
              <a:rPr lang="de-DE" sz="3800" dirty="0" smtClean="0"/>
              <a:t>(</a:t>
            </a:r>
            <a:r>
              <a:rPr lang="de-DE" sz="3800" dirty="0"/>
              <a:t>8%), rein (7%), </a:t>
            </a:r>
            <a:r>
              <a:rPr lang="de-DE" sz="3800" dirty="0" err="1"/>
              <a:t>digestif</a:t>
            </a:r>
            <a:r>
              <a:rPr lang="de-DE" sz="3800" dirty="0"/>
              <a:t> (5%), </a:t>
            </a:r>
            <a:r>
              <a:rPr lang="de-DE" sz="3800" dirty="0" err="1"/>
              <a:t>thyroïde</a:t>
            </a:r>
            <a:r>
              <a:rPr lang="de-DE" sz="3800" dirty="0"/>
              <a:t> (3</a:t>
            </a:r>
            <a:r>
              <a:rPr lang="de-DE" sz="3800" dirty="0" smtClean="0"/>
              <a:t>%).</a:t>
            </a:r>
          </a:p>
          <a:p>
            <a:pPr marL="0" indent="0">
              <a:buNone/>
            </a:pPr>
            <a:endParaRPr lang="de-DE" sz="3800" dirty="0" smtClean="0"/>
          </a:p>
          <a:p>
            <a:pPr marL="0" indent="0">
              <a:buNone/>
            </a:pPr>
            <a:r>
              <a:rPr lang="fr-FR" sz="3800" dirty="0"/>
              <a:t>- Localisation : Toute pièce squelettique peut être le siège d'une</a:t>
            </a:r>
          </a:p>
          <a:p>
            <a:pPr marL="0" indent="0">
              <a:buNone/>
            </a:pPr>
            <a:r>
              <a:rPr lang="fr-FR" sz="3800" dirty="0"/>
              <a:t>métastase. </a:t>
            </a:r>
            <a:r>
              <a:rPr lang="fr-FR" sz="3800" dirty="0">
                <a:solidFill>
                  <a:srgbClr val="C00000"/>
                </a:solidFill>
              </a:rPr>
              <a:t>sièges électifs: rachis lombaire et thoracique</a:t>
            </a:r>
          </a:p>
          <a:p>
            <a:pPr marL="0" indent="0">
              <a:buNone/>
            </a:pPr>
            <a:r>
              <a:rPr lang="fr-FR" sz="3800" dirty="0">
                <a:solidFill>
                  <a:srgbClr val="C00000"/>
                </a:solidFill>
              </a:rPr>
              <a:t>(74%), bassin (56%), côtes et sternum, fémurs et humérus,</a:t>
            </a:r>
          </a:p>
          <a:p>
            <a:pPr marL="0" indent="0">
              <a:buNone/>
            </a:pPr>
            <a:r>
              <a:rPr lang="fr-FR" sz="3800" dirty="0">
                <a:solidFill>
                  <a:srgbClr val="C00000"/>
                </a:solidFill>
              </a:rPr>
              <a:t>crâne.</a:t>
            </a:r>
            <a:r>
              <a:rPr lang="fr-FR" sz="3800" dirty="0"/>
              <a:t> L'atteinte des avant bras et des jambes, et plus encore</a:t>
            </a:r>
          </a:p>
          <a:p>
            <a:pPr marL="0" indent="0">
              <a:buNone/>
            </a:pPr>
            <a:r>
              <a:rPr lang="fr-FR" sz="3800" dirty="0"/>
              <a:t>celle des mains et des pieds existe, mais est rare.</a:t>
            </a:r>
          </a:p>
          <a:p>
            <a:pPr marL="0" indent="0">
              <a:buNone/>
            </a:pPr>
            <a:endParaRPr lang="fr-FR" dirty="0"/>
          </a:p>
        </p:txBody>
      </p:sp>
    </p:spTree>
    <p:extLst>
      <p:ext uri="{BB962C8B-B14F-4D97-AF65-F5344CB8AC3E}">
        <p14:creationId xmlns:p14="http://schemas.microsoft.com/office/powerpoint/2010/main" val="2439947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fr-FR" sz="2400" dirty="0" smtClean="0"/>
              <a:t>- Nombre </a:t>
            </a:r>
            <a:r>
              <a:rPr lang="fr-FR" sz="2400" dirty="0"/>
              <a:t>: la notion de métastase unique est battue </a:t>
            </a:r>
            <a:r>
              <a:rPr lang="fr-FR" sz="2400" dirty="0" smtClean="0"/>
              <a:t>par l’utilisation </a:t>
            </a:r>
            <a:r>
              <a:rPr lang="fr-FR" sz="2400" dirty="0"/>
              <a:t>des moyens diagnostiques modernes. Il </a:t>
            </a:r>
            <a:r>
              <a:rPr lang="fr-FR" sz="2400" dirty="0" smtClean="0"/>
              <a:t>peut n'exister </a:t>
            </a:r>
            <a:r>
              <a:rPr lang="fr-FR" sz="2400" dirty="0"/>
              <a:t>qu'un foyer métastatique identifiable, mais le </a:t>
            </a:r>
            <a:r>
              <a:rPr lang="fr-FR" sz="2400" dirty="0" smtClean="0"/>
              <a:t>plus souvent </a:t>
            </a:r>
            <a:r>
              <a:rPr lang="fr-FR" sz="2400" dirty="0"/>
              <a:t>les métastases osseuses sont multiples, même </a:t>
            </a:r>
            <a:r>
              <a:rPr lang="fr-FR" sz="2400" dirty="0" smtClean="0"/>
              <a:t>s’il arrive qu'un seul foyer soit à l'origine de signes cliniques.</a:t>
            </a:r>
          </a:p>
          <a:p>
            <a:pPr marL="0" indent="0">
              <a:buNone/>
            </a:pPr>
            <a:r>
              <a:rPr lang="fr-FR" sz="2400" dirty="0" smtClean="0"/>
              <a:t>- </a:t>
            </a:r>
            <a:r>
              <a:rPr lang="fr-FR" sz="2400" dirty="0"/>
              <a:t>Moment de survenue : </a:t>
            </a:r>
            <a:r>
              <a:rPr lang="fr-FR" sz="2400" dirty="0">
                <a:solidFill>
                  <a:srgbClr val="C00000"/>
                </a:solidFill>
              </a:rPr>
              <a:t>à des </a:t>
            </a:r>
            <a:r>
              <a:rPr lang="fr-FR" sz="2400" dirty="0" smtClean="0">
                <a:solidFill>
                  <a:srgbClr val="C00000"/>
                </a:solidFill>
              </a:rPr>
              <a:t>stades </a:t>
            </a:r>
            <a:r>
              <a:rPr lang="fr-FR" sz="2400" dirty="0">
                <a:solidFill>
                  <a:srgbClr val="C00000"/>
                </a:solidFill>
              </a:rPr>
              <a:t>très variés de la </a:t>
            </a:r>
            <a:r>
              <a:rPr lang="fr-FR" sz="2400" dirty="0" smtClean="0">
                <a:solidFill>
                  <a:srgbClr val="C00000"/>
                </a:solidFill>
              </a:rPr>
              <a:t>maladie</a:t>
            </a:r>
            <a:r>
              <a:rPr lang="fr-FR" sz="2400" dirty="0">
                <a:solidFill>
                  <a:srgbClr val="C00000"/>
                </a:solidFill>
              </a:rPr>
              <a:t> .</a:t>
            </a:r>
          </a:p>
        </p:txBody>
      </p:sp>
    </p:spTree>
    <p:extLst>
      <p:ext uri="{BB962C8B-B14F-4D97-AF65-F5344CB8AC3E}">
        <p14:creationId xmlns:p14="http://schemas.microsoft.com/office/powerpoint/2010/main" val="4170560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Diagnostic positif </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r>
              <a:rPr lang="fr-FR" dirty="0"/>
              <a:t>A- Circonstances de découverte :</a:t>
            </a:r>
          </a:p>
          <a:p>
            <a:pPr marL="0" indent="0">
              <a:buNone/>
            </a:pPr>
            <a:r>
              <a:rPr lang="fr-FR" dirty="0"/>
              <a:t>- douleurs du squelette.</a:t>
            </a:r>
          </a:p>
          <a:p>
            <a:pPr marL="0" indent="0">
              <a:buNone/>
            </a:pPr>
            <a:r>
              <a:rPr lang="fr-FR" dirty="0"/>
              <a:t>- fracture pathologique : particulièrement pour les cancers </a:t>
            </a:r>
            <a:r>
              <a:rPr lang="fr-FR" dirty="0" smtClean="0"/>
              <a:t>du sein </a:t>
            </a:r>
            <a:r>
              <a:rPr lang="fr-FR" dirty="0"/>
              <a:t>(96 </a:t>
            </a:r>
            <a:r>
              <a:rPr lang="fr-FR" dirty="0" smtClean="0"/>
              <a:t>%)</a:t>
            </a:r>
            <a:endParaRPr lang="fr-FR" dirty="0"/>
          </a:p>
          <a:p>
            <a:pPr marL="0" indent="0">
              <a:buNone/>
            </a:pPr>
            <a:r>
              <a:rPr lang="fr-FR" dirty="0"/>
              <a:t>- image radiologique osseuse suspecte.</a:t>
            </a:r>
          </a:p>
          <a:p>
            <a:pPr marL="0" indent="0">
              <a:buNone/>
            </a:pPr>
            <a:r>
              <a:rPr lang="fr-FR" dirty="0"/>
              <a:t>- bilan d’extension de la tumeur primitive (scintigraphie osseuse)</a:t>
            </a:r>
          </a:p>
          <a:p>
            <a:pPr marL="0" indent="0">
              <a:buNone/>
            </a:pPr>
            <a:r>
              <a:rPr lang="fr-FR" dirty="0"/>
              <a:t>- métastase osseuse inaugurale, chez un patient </a:t>
            </a:r>
            <a:r>
              <a:rPr lang="fr-FR" dirty="0" smtClean="0"/>
              <a:t>indemne d’antécédent </a:t>
            </a:r>
            <a:r>
              <a:rPr lang="fr-FR" dirty="0"/>
              <a:t>cancéreux connu, fréquente (23 %).</a:t>
            </a:r>
          </a:p>
        </p:txBody>
      </p:sp>
    </p:spTree>
    <p:extLst>
      <p:ext uri="{BB962C8B-B14F-4D97-AF65-F5344CB8AC3E}">
        <p14:creationId xmlns:p14="http://schemas.microsoft.com/office/powerpoint/2010/main" val="529535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32500" lnSpcReduction="20000"/>
          </a:bodyPr>
          <a:lstStyle/>
          <a:p>
            <a:pPr marL="0" indent="0">
              <a:buNone/>
            </a:pPr>
            <a:r>
              <a:rPr lang="fr-FR" sz="6200" dirty="0"/>
              <a:t>A- Signes cliniques :</a:t>
            </a:r>
          </a:p>
          <a:p>
            <a:pPr marL="0" indent="0">
              <a:buNone/>
            </a:pPr>
            <a:r>
              <a:rPr lang="fr-FR" sz="6200" dirty="0"/>
              <a:t>1- La douleur :</a:t>
            </a:r>
          </a:p>
          <a:p>
            <a:pPr marL="0" indent="0">
              <a:buNone/>
            </a:pPr>
            <a:r>
              <a:rPr lang="fr-FR" sz="6200" dirty="0"/>
              <a:t>- plainte la plus fréquente mais n’est pas constante.</a:t>
            </a:r>
          </a:p>
          <a:p>
            <a:pPr marL="0" indent="0">
              <a:buNone/>
            </a:pPr>
            <a:r>
              <a:rPr lang="fr-FR" sz="6200" dirty="0"/>
              <a:t>- d’installation insidieuse, lentement progressive pour devenir</a:t>
            </a:r>
          </a:p>
          <a:p>
            <a:pPr marL="0" indent="0">
              <a:buNone/>
            </a:pPr>
            <a:r>
              <a:rPr lang="fr-FR" sz="6200" dirty="0"/>
              <a:t>intense, résister aux antalgiques classiques (→ morphiniques).</a:t>
            </a:r>
          </a:p>
          <a:p>
            <a:pPr marL="0" indent="0">
              <a:buNone/>
            </a:pPr>
            <a:r>
              <a:rPr lang="fr-FR" sz="6200" dirty="0" smtClean="0"/>
              <a:t>2- </a:t>
            </a:r>
            <a:r>
              <a:rPr lang="fr-FR" sz="6200" dirty="0"/>
              <a:t>La fracture :</a:t>
            </a:r>
          </a:p>
          <a:p>
            <a:pPr marL="0" indent="0">
              <a:buNone/>
            </a:pPr>
            <a:r>
              <a:rPr lang="fr-FR" sz="6200" dirty="0"/>
              <a:t>- survient chez 5 à 15% des patients atteints de </a:t>
            </a:r>
            <a:r>
              <a:rPr lang="fr-FR" sz="6200" dirty="0" smtClean="0"/>
              <a:t>métas osseuses</a:t>
            </a:r>
            <a:r>
              <a:rPr lang="fr-FR" sz="6200" dirty="0"/>
              <a:t>.</a:t>
            </a:r>
          </a:p>
          <a:p>
            <a:pPr marL="0" indent="0">
              <a:buNone/>
            </a:pPr>
            <a:r>
              <a:rPr lang="fr-FR" sz="6200" dirty="0"/>
              <a:t>- spontanées ou à l’occasion d’un traumatisme minime.</a:t>
            </a:r>
          </a:p>
          <a:p>
            <a:pPr marL="0" indent="0">
              <a:buNone/>
            </a:pPr>
            <a:r>
              <a:rPr lang="fr-FR" sz="6200" dirty="0"/>
              <a:t>- Clinique : douleurs, impotence fonctionnelle, déformation.</a:t>
            </a:r>
          </a:p>
          <a:p>
            <a:pPr marL="0" indent="0">
              <a:buNone/>
            </a:pPr>
            <a:r>
              <a:rPr lang="fr-FR" sz="6200" dirty="0"/>
              <a:t>- Siège : fémur +++ (extrémité supérieure), humérus et tibia,</a:t>
            </a:r>
          </a:p>
          <a:p>
            <a:pPr marL="0" indent="0">
              <a:buNone/>
            </a:pPr>
            <a:r>
              <a:rPr lang="fr-FR" sz="6200" dirty="0"/>
              <a:t>côtes et vertèbres.</a:t>
            </a:r>
          </a:p>
          <a:p>
            <a:pPr marL="0" indent="0">
              <a:buNone/>
            </a:pPr>
            <a:r>
              <a:rPr lang="fr-FR" sz="6200" dirty="0"/>
              <a:t>- Les lésions ostéolytiques plutôt que </a:t>
            </a:r>
            <a:r>
              <a:rPr lang="fr-FR" sz="6200" dirty="0" err="1"/>
              <a:t>condensantes</a:t>
            </a:r>
            <a:r>
              <a:rPr lang="fr-FR" sz="6200" dirty="0" smtClean="0"/>
              <a:t>.</a:t>
            </a:r>
            <a:endParaRPr lang="fr-FR" sz="6200" dirty="0"/>
          </a:p>
        </p:txBody>
      </p:sp>
    </p:spTree>
    <p:extLst>
      <p:ext uri="{BB962C8B-B14F-4D97-AF65-F5344CB8AC3E}">
        <p14:creationId xmlns:p14="http://schemas.microsoft.com/office/powerpoint/2010/main" val="3703116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FR" dirty="0"/>
              <a:t>3- La tuméfaction osseuse :</a:t>
            </a:r>
          </a:p>
          <a:p>
            <a:pPr marL="0" indent="0">
              <a:buNone/>
            </a:pPr>
            <a:r>
              <a:rPr lang="fr-FR" dirty="0"/>
              <a:t>- plus rarement retrouvée à l’examen clinique (3% des cas).</a:t>
            </a:r>
          </a:p>
          <a:p>
            <a:pPr marL="0" indent="0">
              <a:buNone/>
            </a:pPr>
            <a:r>
              <a:rPr lang="fr-FR" dirty="0"/>
              <a:t>- méta </a:t>
            </a:r>
            <a:r>
              <a:rPr lang="fr-FR" dirty="0" err="1"/>
              <a:t>pseudoanévrismale</a:t>
            </a:r>
            <a:r>
              <a:rPr lang="fr-FR" dirty="0"/>
              <a:t> d’un cancer thyroïdien ou rénal++.</a:t>
            </a:r>
          </a:p>
          <a:p>
            <a:pPr marL="0" indent="0">
              <a:buNone/>
            </a:pPr>
            <a:r>
              <a:rPr lang="fr-FR" dirty="0"/>
              <a:t>- Siège : os superficiels (crâne, bassin, côtes, clavicule,</a:t>
            </a:r>
          </a:p>
          <a:p>
            <a:pPr marL="0" indent="0">
              <a:buNone/>
            </a:pPr>
            <a:r>
              <a:rPr lang="fr-FR" dirty="0"/>
              <a:t>omoplate, sternum). rares aux mains et pieds.</a:t>
            </a:r>
          </a:p>
          <a:p>
            <a:pPr marL="0" indent="0">
              <a:buNone/>
            </a:pPr>
            <a:r>
              <a:rPr lang="fr-FR" dirty="0"/>
              <a:t>4- Signes neurologiques :</a:t>
            </a:r>
          </a:p>
          <a:p>
            <a:pPr marL="0" indent="0">
              <a:buNone/>
            </a:pPr>
            <a:r>
              <a:rPr lang="fr-FR" dirty="0"/>
              <a:t>- Fréquents, révèlent la métastase dans 10 % des cas.</a:t>
            </a:r>
          </a:p>
          <a:p>
            <a:pPr marL="0" indent="0">
              <a:buNone/>
            </a:pPr>
            <a:r>
              <a:rPr lang="fr-FR" dirty="0"/>
              <a:t>- compression médullaire ou de la queue de cheval fréquente car</a:t>
            </a:r>
          </a:p>
          <a:p>
            <a:pPr marL="0" indent="0">
              <a:buNone/>
            </a:pPr>
            <a:r>
              <a:rPr lang="fr-FR" dirty="0"/>
              <a:t>siège principal des métastases en vertébral et sacré.</a:t>
            </a:r>
          </a:p>
          <a:p>
            <a:pPr marL="0" indent="0">
              <a:buNone/>
            </a:pPr>
            <a:r>
              <a:rPr lang="fr-FR" dirty="0"/>
              <a:t>5- Autres signes : dus surtout à l’hypercalcémie</a:t>
            </a:r>
          </a:p>
          <a:p>
            <a:pPr marL="0" indent="0">
              <a:buNone/>
            </a:pPr>
            <a:r>
              <a:rPr lang="fr-FR" dirty="0"/>
              <a:t>- Signes généraux : Asthénie, amaigrissement.</a:t>
            </a:r>
          </a:p>
          <a:p>
            <a:pPr marL="0" indent="0">
              <a:buNone/>
            </a:pPr>
            <a:r>
              <a:rPr lang="fr-FR" dirty="0"/>
              <a:t>- troubles digestifs : nausées, vomissements,</a:t>
            </a:r>
          </a:p>
          <a:p>
            <a:pPr marL="0" indent="0">
              <a:buNone/>
            </a:pPr>
            <a:r>
              <a:rPr lang="fr-FR" dirty="0"/>
              <a:t>- signes neuropsychiques : torpeur.</a:t>
            </a:r>
          </a:p>
          <a:p>
            <a:pPr marL="0" indent="0">
              <a:buNone/>
            </a:pPr>
            <a:endParaRPr lang="fr-FR" dirty="0"/>
          </a:p>
        </p:txBody>
      </p:sp>
    </p:spTree>
    <p:extLst>
      <p:ext uri="{BB962C8B-B14F-4D97-AF65-F5344CB8AC3E}">
        <p14:creationId xmlns:p14="http://schemas.microsoft.com/office/powerpoint/2010/main" val="220104428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1310</Words>
  <Application>Microsoft Office PowerPoint</Application>
  <PresentationFormat>Affichage à l'écran (4:3)</PresentationFormat>
  <Paragraphs>155</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Cancers secondaires des Os </vt:lpstr>
      <vt:lpstr>Plan </vt:lpstr>
      <vt:lpstr>Introduction / définition </vt:lpstr>
      <vt:lpstr>Processus métastasique </vt:lpstr>
      <vt:lpstr>Epidémiologie </vt:lpstr>
      <vt:lpstr>Présentation PowerPoint</vt:lpstr>
      <vt:lpstr>Diagnostic positif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Diagnostic étiologique : </vt:lpstr>
      <vt:lpstr>Présentation PowerPoint</vt:lpstr>
      <vt:lpstr>Prise en charge thérapeutique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Cancers secondaires des Os </dc:title>
  <dc:creator>MAGI TECH</dc:creator>
  <cp:lastModifiedBy>MAGI TECH</cp:lastModifiedBy>
  <cp:revision>11</cp:revision>
  <dcterms:created xsi:type="dcterms:W3CDTF">2021-05-17T20:13:01Z</dcterms:created>
  <dcterms:modified xsi:type="dcterms:W3CDTF">2021-05-18T06:53:40Z</dcterms:modified>
</cp:coreProperties>
</file>