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7AF53-4DE8-4E2B-97A2-4EA0E800FE47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711D-292C-41DC-BCAD-20374EA29C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14356"/>
            <a:ext cx="8429652" cy="1785950"/>
          </a:xfrm>
        </p:spPr>
        <p:txBody>
          <a:bodyPr>
            <a:normAutofit fontScale="90000"/>
          </a:bodyPr>
          <a:lstStyle/>
          <a:p>
            <a:r>
              <a:rPr lang="fr-FR" sz="2400" b="1" dirty="0" smtClean="0">
                <a:latin typeface="Cambria" pitchFamily="18" charset="0"/>
                <a:cs typeface="Andalus" pitchFamily="2" charset="-78"/>
              </a:rPr>
              <a:t>Université  de Constantine</a:t>
            </a:r>
            <a:br>
              <a:rPr lang="fr-FR" sz="2400" b="1" dirty="0" smtClean="0">
                <a:latin typeface="Cambria" pitchFamily="18" charset="0"/>
                <a:cs typeface="Andalus" pitchFamily="2" charset="-78"/>
              </a:rPr>
            </a:br>
            <a:r>
              <a:rPr lang="fr-FR" sz="2400" b="1" dirty="0" smtClean="0">
                <a:latin typeface="Cambria" pitchFamily="18" charset="0"/>
                <a:cs typeface="Andalus" pitchFamily="2" charset="-78"/>
              </a:rPr>
              <a:t/>
            </a:r>
            <a:br>
              <a:rPr lang="fr-FR" sz="2400" b="1" dirty="0" smtClean="0">
                <a:latin typeface="Cambria" pitchFamily="18" charset="0"/>
                <a:cs typeface="Andalus" pitchFamily="2" charset="-78"/>
              </a:rPr>
            </a:br>
            <a:r>
              <a:rPr lang="fr-FR" sz="3600" b="1" dirty="0" smtClean="0">
                <a:solidFill>
                  <a:srgbClr val="C00000"/>
                </a:solidFill>
                <a:latin typeface="Cambria" pitchFamily="18" charset="0"/>
                <a:cs typeface="Andalus" pitchFamily="2" charset="-78"/>
              </a:rPr>
              <a:t>ARTHRITE SEPTIQUE</a:t>
            </a:r>
            <a:r>
              <a:rPr lang="fr-FR" sz="2400" b="1" dirty="0" smtClean="0">
                <a:latin typeface="Cambria" pitchFamily="18" charset="0"/>
                <a:cs typeface="Andalus" pitchFamily="2" charset="-78"/>
              </a:rPr>
              <a:t/>
            </a:r>
            <a:br>
              <a:rPr lang="fr-FR" sz="2400" b="1" dirty="0" smtClean="0">
                <a:latin typeface="Cambria" pitchFamily="18" charset="0"/>
                <a:cs typeface="Andalus" pitchFamily="2" charset="-78"/>
              </a:rPr>
            </a:br>
            <a:r>
              <a:rPr lang="fr-FR" sz="18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Andalus" pitchFamily="2" charset="-78"/>
              </a:rPr>
              <a:t>COURS D’EXTERNAT</a:t>
            </a:r>
            <a:r>
              <a:rPr lang="fr-FR" sz="2400" b="1" dirty="0" smtClean="0">
                <a:latin typeface="Cambria" pitchFamily="18" charset="0"/>
                <a:cs typeface="Andalus" pitchFamily="2" charset="-78"/>
              </a:rPr>
              <a:t/>
            </a:r>
            <a:br>
              <a:rPr lang="fr-FR" sz="2400" b="1" dirty="0" smtClean="0">
                <a:latin typeface="Cambria" pitchFamily="18" charset="0"/>
                <a:cs typeface="Andalus" pitchFamily="2" charset="-78"/>
              </a:rPr>
            </a:br>
            <a:r>
              <a:rPr lang="fr-FR" sz="2400" b="1" dirty="0" smtClean="0">
                <a:latin typeface="Cambria" pitchFamily="18" charset="0"/>
                <a:cs typeface="Andalus" pitchFamily="2" charset="-78"/>
              </a:rPr>
              <a:t/>
            </a:r>
            <a:br>
              <a:rPr lang="fr-FR" sz="2400" b="1" dirty="0" smtClean="0">
                <a:latin typeface="Cambria" pitchFamily="18" charset="0"/>
                <a:cs typeface="Andalus" pitchFamily="2" charset="-78"/>
              </a:rPr>
            </a:br>
            <a:r>
              <a:rPr lang="fr-FR" sz="2000" b="1" i="1" dirty="0" smtClean="0">
                <a:latin typeface="Cambria" pitchFamily="18" charset="0"/>
                <a:cs typeface="Andalus" pitchFamily="2" charset="-78"/>
              </a:rPr>
              <a:t>PR. N. BOUDERSA</a:t>
            </a:r>
            <a:endParaRPr lang="fr-FR" sz="2000" b="1" i="1" dirty="0">
              <a:latin typeface="Cambria" pitchFamily="18" charset="0"/>
              <a:cs typeface="Andalus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86050" y="2857496"/>
            <a:ext cx="4986350" cy="2781304"/>
          </a:xfrm>
        </p:spPr>
        <p:txBody>
          <a:bodyPr>
            <a:normAutofit/>
          </a:bodyPr>
          <a:lstStyle/>
          <a:p>
            <a:pPr algn="l"/>
            <a:r>
              <a:rPr lang="fr-FR" sz="2000" b="1" i="1" u="sng" dirty="0" smtClean="0">
                <a:solidFill>
                  <a:srgbClr val="002060"/>
                </a:solidFill>
                <a:latin typeface="Cambria" pitchFamily="18" charset="0"/>
              </a:rPr>
              <a:t>Plan :</a:t>
            </a:r>
          </a:p>
          <a:p>
            <a:pPr algn="l"/>
            <a:r>
              <a:rPr lang="fr-FR" sz="2000" b="1" dirty="0" smtClean="0">
                <a:solidFill>
                  <a:srgbClr val="002060"/>
                </a:solidFill>
                <a:latin typeface="Cambria" pitchFamily="18" charset="0"/>
              </a:rPr>
              <a:t>1. Définition</a:t>
            </a:r>
          </a:p>
          <a:p>
            <a:pPr algn="l"/>
            <a:r>
              <a:rPr lang="fr-FR" sz="2000" b="1" dirty="0" smtClean="0">
                <a:solidFill>
                  <a:srgbClr val="002060"/>
                </a:solidFill>
                <a:latin typeface="Cambria" pitchFamily="18" charset="0"/>
              </a:rPr>
              <a:t>2. Pathogenèse</a:t>
            </a:r>
          </a:p>
          <a:p>
            <a:pPr algn="l"/>
            <a:r>
              <a:rPr lang="fr-FR" sz="2000" b="1" dirty="0" smtClean="0">
                <a:solidFill>
                  <a:srgbClr val="002060"/>
                </a:solidFill>
                <a:latin typeface="Cambria" pitchFamily="18" charset="0"/>
              </a:rPr>
              <a:t>3.Tableau clinique</a:t>
            </a:r>
          </a:p>
          <a:p>
            <a:pPr algn="l"/>
            <a:r>
              <a:rPr lang="fr-FR" sz="2000" b="1" dirty="0" smtClean="0">
                <a:solidFill>
                  <a:srgbClr val="002060"/>
                </a:solidFill>
                <a:latin typeface="Cambria" pitchFamily="18" charset="0"/>
              </a:rPr>
              <a:t>4. Diagnostic</a:t>
            </a:r>
          </a:p>
          <a:p>
            <a:pPr algn="l"/>
            <a:r>
              <a:rPr lang="fr-FR" sz="2000" b="1" dirty="0" smtClean="0">
                <a:solidFill>
                  <a:srgbClr val="002060"/>
                </a:solidFill>
                <a:latin typeface="Cambria" pitchFamily="18" charset="0"/>
              </a:rPr>
              <a:t>5.Prise en charge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71858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</a:rPr>
              <a:t>1. Définition :</a:t>
            </a: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Prolifération  intra-articulaire d’un micro-organisme</a:t>
            </a:r>
          </a:p>
          <a:p>
            <a:r>
              <a:rPr lang="fr-FR" sz="2400" b="1" dirty="0" smtClean="0"/>
              <a:t>Urgence  thérapeutique</a:t>
            </a:r>
          </a:p>
          <a:p>
            <a:r>
              <a:rPr lang="fr-FR" sz="2400" b="1" dirty="0" smtClean="0"/>
              <a:t>Risque vital : dissémination de l’infection</a:t>
            </a:r>
          </a:p>
          <a:p>
            <a:r>
              <a:rPr lang="fr-FR" sz="2400" b="1" dirty="0" smtClean="0"/>
              <a:t>Risque  fonctionnel : altération structurale de l’articulation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71858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2. PATHOGENESE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Voie hématogène : mode le plus fréquent, porte d’entrée cutanée, urologique, dentaire, digestive, urinaire . . .</a:t>
            </a:r>
          </a:p>
          <a:p>
            <a:r>
              <a:rPr lang="fr-FR" sz="2400" b="1" dirty="0" smtClean="0"/>
              <a:t>Inoculation directe :  contamination directe ( fracture ouverte, arthroscopie, injection intra-articulaire</a:t>
            </a:r>
          </a:p>
          <a:p>
            <a:r>
              <a:rPr lang="fr-FR" sz="2400" b="1" dirty="0" smtClean="0"/>
              <a:t>Par contigüité :  exceptionnellement, foyer d’ostéomyélite</a:t>
            </a:r>
          </a:p>
          <a:p>
            <a:r>
              <a:rPr lang="fr-FR" sz="2400" b="1" dirty="0" smtClean="0"/>
              <a:t>Germes responsables : staphylocoque (70%), bacilles gram négatif ( 20%), streptocoque (10%), </a:t>
            </a:r>
            <a:r>
              <a:rPr lang="fr-FR" sz="2400" b="1" dirty="0" err="1" smtClean="0"/>
              <a:t>mycobacterium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tuberculosis</a:t>
            </a:r>
            <a:r>
              <a:rPr lang="fr-FR" sz="2400" b="1" dirty="0" smtClean="0"/>
              <a:t>,  Brucella </a:t>
            </a:r>
            <a:r>
              <a:rPr lang="fr-FR" sz="2400" b="1" dirty="0" err="1" smtClean="0"/>
              <a:t>melitensis</a:t>
            </a:r>
            <a:r>
              <a:rPr lang="fr-FR" sz="2400" b="1" dirty="0" smtClean="0"/>
              <a:t>, </a:t>
            </a:r>
            <a:r>
              <a:rPr lang="fr-FR" sz="2400" b="1" dirty="0" err="1" smtClean="0"/>
              <a:t>Neisseria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gonorrhoeae</a:t>
            </a:r>
            <a:r>
              <a:rPr lang="fr-FR" sz="2400" b="1" dirty="0" smtClean="0"/>
              <a:t>, candida </a:t>
            </a:r>
            <a:r>
              <a:rPr lang="fr-FR" sz="2400" b="1" dirty="0" err="1" smtClean="0"/>
              <a:t>albicans</a:t>
            </a:r>
            <a:r>
              <a:rPr lang="fr-FR" sz="2400" b="1" dirty="0" smtClean="0"/>
              <a:t>, plusieurs  germes ( 3%)</a:t>
            </a:r>
          </a:p>
          <a:p>
            <a:r>
              <a:rPr lang="fr-FR" sz="2400" b="1" dirty="0" smtClean="0"/>
              <a:t>Terrain : diabète, </a:t>
            </a:r>
            <a:r>
              <a:rPr lang="fr-FR" sz="2400" b="1" dirty="0" err="1" smtClean="0"/>
              <a:t>I.rénale</a:t>
            </a:r>
            <a:r>
              <a:rPr lang="fr-FR" sz="2400" b="1" dirty="0" smtClean="0"/>
              <a:t>, </a:t>
            </a:r>
            <a:r>
              <a:rPr lang="fr-FR" sz="2400" b="1" dirty="0" err="1" smtClean="0"/>
              <a:t>immunodepression</a:t>
            </a:r>
            <a:r>
              <a:rPr lang="fr-FR" sz="2400" b="1" dirty="0" smtClean="0"/>
              <a:t>, corticothérapie, articulation fragilisée par un rhumatisme  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3. CLINIQUE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Mono-arthrite  : début brutal, grosse articulation, douleur intense, mobilisation douloureuse et limitée. </a:t>
            </a:r>
          </a:p>
          <a:p>
            <a:r>
              <a:rPr lang="fr-FR" sz="2400" b="1" dirty="0" err="1" smtClean="0"/>
              <a:t>Oligo</a:t>
            </a:r>
            <a:r>
              <a:rPr lang="fr-FR" sz="2400" b="1" dirty="0" smtClean="0"/>
              <a:t>-arthrite : exceptionnellement</a:t>
            </a:r>
          </a:p>
          <a:p>
            <a:r>
              <a:rPr lang="fr-FR" sz="2400" b="1" dirty="0" smtClean="0"/>
              <a:t>Signes infectieux :  fièvre, frissons, adénopathies satellites</a:t>
            </a:r>
          </a:p>
          <a:p>
            <a:r>
              <a:rPr lang="fr-FR" sz="2400" b="1" dirty="0" smtClean="0"/>
              <a:t>Recherche  de la porte d’entrée</a:t>
            </a:r>
          </a:p>
          <a:p>
            <a:r>
              <a:rPr lang="fr-FR" sz="2400" b="1" dirty="0" smtClean="0"/>
              <a:t>Recherche  d’autres localisations  infectieuses.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0" cy="114300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4. DIAGNOSTIC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b="1" dirty="0" smtClean="0"/>
              <a:t>arguments cliniques</a:t>
            </a:r>
          </a:p>
          <a:p>
            <a:r>
              <a:rPr lang="fr-FR" sz="2400" b="1" dirty="0" smtClean="0"/>
              <a:t>Ponction articulaire : aspect du liquide de ponction,  GB&gt; 50 000 / mm3, identification du germe, examen direct et culture</a:t>
            </a:r>
          </a:p>
          <a:p>
            <a:r>
              <a:rPr lang="fr-FR" sz="2400" b="1" dirty="0" smtClean="0"/>
              <a:t>Bilan infectieux: hémoculture, ECBU, prélèvements de la porte d’entrée, sérologies, IDR</a:t>
            </a:r>
          </a:p>
          <a:p>
            <a:r>
              <a:rPr lang="fr-FR" sz="2400" b="1" dirty="0" smtClean="0"/>
              <a:t>Arguments biologiques :  GB &gt; 10 000 / mm3</a:t>
            </a:r>
          </a:p>
          <a:p>
            <a:pPr>
              <a:buNone/>
            </a:pPr>
            <a:r>
              <a:rPr lang="fr-FR" sz="2400" b="1" dirty="0" smtClean="0"/>
              <a:t>                                                 VS &gt; 50 mm H1</a:t>
            </a:r>
          </a:p>
          <a:p>
            <a:pPr>
              <a:buNone/>
            </a:pPr>
            <a:r>
              <a:rPr lang="fr-FR" sz="2400" b="1" dirty="0" smtClean="0"/>
              <a:t>                                                  CRP &gt; 100 mg /L</a:t>
            </a:r>
          </a:p>
          <a:p>
            <a:r>
              <a:rPr lang="fr-FR" sz="2400" b="1" dirty="0" smtClean="0"/>
              <a:t>Arguments radiographiques  :  épaississement des parties molles articulaires, déminéralisation </a:t>
            </a:r>
            <a:r>
              <a:rPr lang="fr-FR" sz="2400" b="1" dirty="0" err="1" smtClean="0"/>
              <a:t>épiphysaires</a:t>
            </a:r>
            <a:r>
              <a:rPr lang="fr-FR" sz="2400" b="1" dirty="0" smtClean="0"/>
              <a:t>, pincement de l’interligne  articulaire, érosions osseuses </a:t>
            </a:r>
          </a:p>
          <a:p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5. PRISE EN CHARGE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ATB: large spectre, bactéricide et synergique , antibiogramme et résultat : durée en fonction  du germe ( OXACILLINE +  GENTAMYCINE )</a:t>
            </a:r>
          </a:p>
          <a:p>
            <a:r>
              <a:rPr lang="fr-FR" sz="2400" b="1" dirty="0" smtClean="0"/>
              <a:t> </a:t>
            </a:r>
            <a:r>
              <a:rPr lang="fr-FR" sz="2400" b="1" dirty="0" err="1" smtClean="0"/>
              <a:t>Anti-tuberculeux</a:t>
            </a:r>
            <a:r>
              <a:rPr lang="fr-FR" sz="2400" b="1" dirty="0" smtClean="0"/>
              <a:t>  : RHZE plusieurs  mois</a:t>
            </a:r>
          </a:p>
          <a:p>
            <a:r>
              <a:rPr lang="fr-FR" sz="2400" b="1" dirty="0" smtClean="0"/>
              <a:t> </a:t>
            </a:r>
            <a:r>
              <a:rPr lang="fr-FR" sz="2400" b="1" dirty="0" err="1" smtClean="0"/>
              <a:t>Doxycycline</a:t>
            </a:r>
            <a:r>
              <a:rPr lang="fr-FR" sz="2400" b="1" dirty="0" smtClean="0"/>
              <a:t>  , </a:t>
            </a:r>
            <a:r>
              <a:rPr lang="fr-FR" sz="2400" b="1" dirty="0" err="1" smtClean="0"/>
              <a:t>amoxicilline</a:t>
            </a:r>
            <a:r>
              <a:rPr lang="fr-FR" sz="2400" b="1" dirty="0" smtClean="0"/>
              <a:t>, </a:t>
            </a:r>
            <a:r>
              <a:rPr lang="fr-FR" sz="2400" b="1" dirty="0" err="1" smtClean="0"/>
              <a:t>Ceftriaxone</a:t>
            </a:r>
            <a:endParaRPr lang="fr-FR" sz="2400" b="1" dirty="0" smtClean="0"/>
          </a:p>
          <a:p>
            <a:r>
              <a:rPr lang="fr-FR" sz="2400" b="1" dirty="0" smtClean="0"/>
              <a:t>Immobilisation et décharge : min 3 semaines</a:t>
            </a:r>
          </a:p>
          <a:p>
            <a:r>
              <a:rPr lang="fr-FR" sz="2400" b="1" dirty="0" smtClean="0"/>
              <a:t>Ponctions lavage articulaire</a:t>
            </a:r>
          </a:p>
          <a:p>
            <a:r>
              <a:rPr lang="fr-FR" sz="2400" b="1" dirty="0" err="1" smtClean="0"/>
              <a:t>Réeducation</a:t>
            </a:r>
            <a:r>
              <a:rPr lang="fr-FR" sz="2400" b="1" dirty="0" smtClean="0"/>
              <a:t> fonctionnelle</a:t>
            </a:r>
          </a:p>
          <a:p>
            <a:endParaRPr lang="fr-FR" sz="2400" b="1" dirty="0" smtClean="0"/>
          </a:p>
          <a:p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315</Words>
  <Application>Microsoft Office PowerPoint</Application>
  <PresentationFormat>Affichage à l'écran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Andalus</vt:lpstr>
      <vt:lpstr>Arial</vt:lpstr>
      <vt:lpstr>Calibri</vt:lpstr>
      <vt:lpstr>Cambria</vt:lpstr>
      <vt:lpstr>Thème Office</vt:lpstr>
      <vt:lpstr>Université  de Constantine  ARTHRITE SEPTIQUE COURS D’EXTERNAT  PR. N. BOUDERSA</vt:lpstr>
      <vt:lpstr>1. Définition :</vt:lpstr>
      <vt:lpstr>2. PATHOGENESE</vt:lpstr>
      <vt:lpstr>3. CLINIQUE</vt:lpstr>
      <vt:lpstr>4. DIAGNOSTIC</vt:lpstr>
      <vt:lpstr>5. PRISE EN CHARGE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ARTHRITE SEPTIQUE COURS D’EXTERNAT PR. N. BOUDERSA</dc:title>
  <dc:creator>user</dc:creator>
  <cp:lastModifiedBy>Dr</cp:lastModifiedBy>
  <cp:revision>30</cp:revision>
  <dcterms:created xsi:type="dcterms:W3CDTF">2015-03-17T22:02:23Z</dcterms:created>
  <dcterms:modified xsi:type="dcterms:W3CDTF">2021-03-03T08:08:17Z</dcterms:modified>
</cp:coreProperties>
</file>