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D3B2C-AE87-4272-9D2A-CF851B581B21}" type="datetimeFigureOut">
              <a:rPr lang="fr-FR" smtClean="0"/>
              <a:t>18/05/2021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4C33478-3483-45D9-92C7-555C53C4C13B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D3B2C-AE87-4272-9D2A-CF851B581B21}" type="datetimeFigureOut">
              <a:rPr lang="fr-FR" smtClean="0"/>
              <a:t>18/05/2021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33478-3483-45D9-92C7-555C53C4C13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D3B2C-AE87-4272-9D2A-CF851B581B21}" type="datetimeFigureOut">
              <a:rPr lang="fr-FR" smtClean="0"/>
              <a:t>18/05/2021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33478-3483-45D9-92C7-555C53C4C13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D3B2C-AE87-4272-9D2A-CF851B581B21}" type="datetimeFigureOut">
              <a:rPr lang="fr-FR" smtClean="0"/>
              <a:t>18/05/2021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33478-3483-45D9-92C7-555C53C4C13B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D3B2C-AE87-4272-9D2A-CF851B581B21}" type="datetimeFigureOut">
              <a:rPr lang="fr-FR" smtClean="0"/>
              <a:t>18/05/2021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4C33478-3483-45D9-92C7-555C53C4C13B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D3B2C-AE87-4272-9D2A-CF851B581B21}" type="datetimeFigureOut">
              <a:rPr lang="fr-FR" smtClean="0"/>
              <a:t>18/05/2021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33478-3483-45D9-92C7-555C53C4C13B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D3B2C-AE87-4272-9D2A-CF851B581B21}" type="datetimeFigureOut">
              <a:rPr lang="fr-FR" smtClean="0"/>
              <a:t>18/05/2021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33478-3483-45D9-92C7-555C53C4C13B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D3B2C-AE87-4272-9D2A-CF851B581B21}" type="datetimeFigureOut">
              <a:rPr lang="fr-FR" smtClean="0"/>
              <a:t>18/05/2021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33478-3483-45D9-92C7-555C53C4C13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D3B2C-AE87-4272-9D2A-CF851B581B21}" type="datetimeFigureOut">
              <a:rPr lang="fr-FR" smtClean="0"/>
              <a:t>18/05/2021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33478-3483-45D9-92C7-555C53C4C13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D3B2C-AE87-4272-9D2A-CF851B581B21}" type="datetimeFigureOut">
              <a:rPr lang="fr-FR" smtClean="0"/>
              <a:t>18/05/2021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33478-3483-45D9-92C7-555C53C4C13B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D3B2C-AE87-4272-9D2A-CF851B581B21}" type="datetimeFigureOut">
              <a:rPr lang="fr-FR" smtClean="0"/>
              <a:t>18/05/2021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4C33478-3483-45D9-92C7-555C53C4C13B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88D3B2C-AE87-4272-9D2A-CF851B581B21}" type="datetimeFigureOut">
              <a:rPr lang="fr-FR" smtClean="0"/>
              <a:t>18/05/2021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4C33478-3483-45D9-92C7-555C53C4C13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Arthrite septique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25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Définition :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Prolifération </a:t>
            </a:r>
            <a:r>
              <a:rPr lang="fr-FR" dirty="0" err="1" smtClean="0"/>
              <a:t>intra-articulaire</a:t>
            </a:r>
            <a:r>
              <a:rPr lang="fr-FR" dirty="0" smtClean="0"/>
              <a:t> d’un micro-organisme : présence obligatoire d’un germe (parasite, bactérie, virus ou champignon) à l’intérieur de l’articulation qui fait la différence avec l’atteint articulaire en rapport avec un germe mais pas à l’intérieur de l’articulation plutôt une perturbation de système immunitaire (</a:t>
            </a:r>
            <a:r>
              <a:rPr lang="fr-FR" dirty="0" err="1" smtClean="0"/>
              <a:t>SpA</a:t>
            </a:r>
            <a:r>
              <a:rPr lang="fr-FR" dirty="0" smtClean="0"/>
              <a:t>, arthrite réactionnelle, RAA)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153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Urgence thérapeutique : on a le droit de traiter l’urgence après un faisceau d’arguments même sans diagnostic de certitude. </a:t>
            </a:r>
          </a:p>
          <a:p>
            <a:r>
              <a:rPr lang="fr-FR" dirty="0" smtClean="0"/>
              <a:t>Risque vitale : dissémination de l’infection (sepsis) </a:t>
            </a:r>
          </a:p>
          <a:p>
            <a:r>
              <a:rPr lang="fr-FR" dirty="0" smtClean="0"/>
              <a:t>Risque fonctionnel : altération structurale de l’articulation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255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Pathogenèse :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Voie hématogène : mode la plus fréquent, porte d’entrée cutanée, urologique, dentaire, digestive, urinaire…</a:t>
            </a:r>
          </a:p>
          <a:p>
            <a:r>
              <a:rPr lang="fr-FR" dirty="0" smtClean="0"/>
              <a:t>Inoculation directe : contamination directe (fracture ouverte, arthroscopie, injection </a:t>
            </a:r>
            <a:r>
              <a:rPr lang="fr-FR" dirty="0" err="1" smtClean="0"/>
              <a:t>intra-articulaire</a:t>
            </a:r>
            <a:r>
              <a:rPr lang="fr-FR" dirty="0" smtClean="0"/>
              <a:t>)</a:t>
            </a:r>
          </a:p>
          <a:p>
            <a:r>
              <a:rPr lang="fr-FR" dirty="0" smtClean="0"/>
              <a:t>Par contiguïté : exceptionnellement, foyer d’ostéomyélite, par exemple ostéite tuberculeuse qui touche l’os et après elle touche l’articulation sous-jacente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020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Germes responsables : </a:t>
            </a:r>
            <a:r>
              <a:rPr lang="fr-FR" b="1" dirty="0" smtClean="0"/>
              <a:t>Staphylocoque (70%) </a:t>
            </a:r>
            <a:r>
              <a:rPr lang="fr-FR" dirty="0" smtClean="0"/>
              <a:t>« Porte d’entrée cutanée dans la majorité des cas », </a:t>
            </a:r>
            <a:r>
              <a:rPr lang="fr-FR" b="1" dirty="0" smtClean="0"/>
              <a:t>bacilles gram négatif (20%) </a:t>
            </a:r>
            <a:r>
              <a:rPr lang="fr-FR" dirty="0" smtClean="0"/>
              <a:t>« Voie digestive ou urinaire », </a:t>
            </a:r>
            <a:r>
              <a:rPr lang="fr-FR" b="1" dirty="0" smtClean="0"/>
              <a:t>Streptocoque (10%) </a:t>
            </a:r>
            <a:r>
              <a:rPr lang="fr-FR" dirty="0" smtClean="0"/>
              <a:t>« Voie ORL », </a:t>
            </a:r>
            <a:r>
              <a:rPr lang="fr-FR" b="1" dirty="0" err="1" smtClean="0"/>
              <a:t>Mycobacterium</a:t>
            </a:r>
            <a:r>
              <a:rPr lang="fr-FR" b="1" dirty="0" smtClean="0"/>
              <a:t> </a:t>
            </a:r>
            <a:r>
              <a:rPr lang="fr-FR" b="1" dirty="0" err="1" smtClean="0"/>
              <a:t>tuberculosis</a:t>
            </a:r>
            <a:r>
              <a:rPr lang="fr-FR" b="1" dirty="0" smtClean="0"/>
              <a:t> </a:t>
            </a:r>
            <a:r>
              <a:rPr lang="fr-FR" dirty="0" smtClean="0"/>
              <a:t>(il y a 2 types : la tuberculose de la colonne vertébrale : mal de Pott et l’arthrite tuberculeuse (en dehors de la colonne vertébrale), on peut avoir les deux localisations en même temps), </a:t>
            </a:r>
            <a:r>
              <a:rPr lang="fr-FR" b="1" dirty="0" smtClean="0"/>
              <a:t>Brucella </a:t>
            </a:r>
            <a:r>
              <a:rPr lang="fr-FR" b="1" dirty="0" err="1" smtClean="0"/>
              <a:t>melitensis</a:t>
            </a:r>
            <a:r>
              <a:rPr lang="fr-FR" b="1" dirty="0" smtClean="0"/>
              <a:t>, </a:t>
            </a:r>
            <a:r>
              <a:rPr lang="fr-FR" b="1" dirty="0" err="1" smtClean="0"/>
              <a:t>Neisseria</a:t>
            </a:r>
            <a:r>
              <a:rPr lang="fr-FR" b="1" dirty="0" smtClean="0"/>
              <a:t> </a:t>
            </a:r>
            <a:r>
              <a:rPr lang="fr-FR" b="1" dirty="0" err="1" smtClean="0"/>
              <a:t>gonorrhoeae</a:t>
            </a:r>
            <a:r>
              <a:rPr lang="fr-FR" b="1" dirty="0" smtClean="0"/>
              <a:t>, Candida </a:t>
            </a:r>
            <a:r>
              <a:rPr lang="fr-FR" b="1" dirty="0" err="1" smtClean="0"/>
              <a:t>albicans</a:t>
            </a:r>
            <a:r>
              <a:rPr lang="fr-FR" b="1" dirty="0" smtClean="0"/>
              <a:t>, </a:t>
            </a:r>
            <a:r>
              <a:rPr lang="fr-FR" dirty="0" smtClean="0"/>
              <a:t>plusieurs germes (3%) « Terrain d’immunodépression ».</a:t>
            </a:r>
          </a:p>
          <a:p>
            <a:r>
              <a:rPr lang="fr-FR" dirty="0" smtClean="0"/>
              <a:t> Terrain : diabète, insuffisance rénale, immunodépression, corticothérapie, articulation fragilisée par un rhumatisme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585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Tableau clinique :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err="1" smtClean="0"/>
              <a:t>Monoarthrite</a:t>
            </a:r>
            <a:r>
              <a:rPr lang="fr-FR" dirty="0" smtClean="0"/>
              <a:t> : majorité des cas, exceptionnellement </a:t>
            </a:r>
            <a:r>
              <a:rPr lang="fr-FR" dirty="0" err="1" smtClean="0"/>
              <a:t>oligoarthrite</a:t>
            </a:r>
            <a:r>
              <a:rPr lang="fr-FR" dirty="0" smtClean="0"/>
              <a:t> (2 ou 3 articulations) et exceptionnellement aussi polyarthrite (4 articulation ou plus). </a:t>
            </a:r>
          </a:p>
          <a:p>
            <a:r>
              <a:rPr lang="fr-FR" dirty="0" err="1" smtClean="0"/>
              <a:t>Monoarthrite</a:t>
            </a:r>
            <a:r>
              <a:rPr lang="fr-FR" dirty="0" smtClean="0"/>
              <a:t>, grosse articulation, début brutale (on peut avoir un début plus ou moins chronique : tuberculose, brucellose), douleur intense, mobilisation douloureuse et limitée </a:t>
            </a:r>
          </a:p>
          <a:p>
            <a:r>
              <a:rPr lang="fr-FR" dirty="0" smtClean="0"/>
              <a:t>Des signes infectieux </a:t>
            </a:r>
          </a:p>
          <a:p>
            <a:r>
              <a:rPr lang="fr-FR" dirty="0" smtClean="0"/>
              <a:t>Des adénopathies satellites </a:t>
            </a:r>
          </a:p>
          <a:p>
            <a:endParaRPr lang="fr-FR" dirty="0" smtClean="0"/>
          </a:p>
          <a:p>
            <a:r>
              <a:rPr lang="fr-FR" dirty="0" smtClean="0"/>
              <a:t>Recherche de la porte d’entrée à l’interrogatoire et à l’examen physique </a:t>
            </a:r>
          </a:p>
          <a:p>
            <a:endParaRPr lang="fr-FR" dirty="0"/>
          </a:p>
          <a:p>
            <a:r>
              <a:rPr lang="fr-FR" dirty="0" smtClean="0"/>
              <a:t>Etablir le bilan lésionnel (est ce qu’il y d’autres localisations infectieuses)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312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Diagnostic :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Première attitude à faire est le prélèvement de sang et le prélèvement la de porte d’entrée dans le but d’identifier le germe et adapter le traitement. ATB après les prélèvements. </a:t>
            </a:r>
          </a:p>
          <a:p>
            <a:r>
              <a:rPr lang="fr-FR" dirty="0" smtClean="0"/>
              <a:t>Arguments clinique </a:t>
            </a:r>
          </a:p>
          <a:p>
            <a:r>
              <a:rPr lang="fr-FR" dirty="0" smtClean="0"/>
              <a:t>Ponction articulaire : aspect du liquide de ponction, GB ˃ 50 000 /mm 3 , identification du germe, examen direct et culture </a:t>
            </a:r>
          </a:p>
          <a:p>
            <a:r>
              <a:rPr lang="fr-FR" dirty="0" smtClean="0"/>
              <a:t>Bilan infectieux : hémoculture, ECBU, prélèvement de la porte d’entrée, sérologie (de Wright pour la brucellose), IDR (positif ≥ 15 mm)</a:t>
            </a:r>
          </a:p>
          <a:p>
            <a:r>
              <a:rPr lang="fr-FR" dirty="0" smtClean="0"/>
              <a:t> Arguments biologiques : GB ˃ 10 000 /mm3 (peut être ˃ 15 000 voire 17 000, parfois leucopénie) VS ˃ 50 mm H1 CRP ˃ 100 mg/L </a:t>
            </a:r>
          </a:p>
          <a:p>
            <a:r>
              <a:rPr lang="fr-FR" dirty="0" smtClean="0"/>
              <a:t>Arguments radiologiques : épaississement des parties molles articulaires Déminéralisation </a:t>
            </a:r>
            <a:r>
              <a:rPr lang="fr-FR" dirty="0" err="1" smtClean="0"/>
              <a:t>épiphysaires</a:t>
            </a:r>
            <a:r>
              <a:rPr lang="fr-FR" dirty="0" smtClean="0"/>
              <a:t> Pincement de l’interligne articulaire Érosions osseuses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476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Prise en charge :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 Hospitalisation devant toute suspicion d’arthrite septique</a:t>
            </a:r>
          </a:p>
          <a:p>
            <a:pPr marL="0" indent="0">
              <a:buNone/>
            </a:pPr>
            <a:r>
              <a:rPr lang="fr-FR" dirty="0" smtClean="0"/>
              <a:t> </a:t>
            </a:r>
          </a:p>
          <a:p>
            <a:r>
              <a:rPr lang="fr-FR" dirty="0" smtClean="0"/>
              <a:t>ATB : large spectre, bactéricide et synergique, antibiogramme et résultat : durée en fonction du germe (OXACILLINE + GENTAMYCINE) 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Antituberculeux : RHZE plusieurs mois 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Pour la brucellose : </a:t>
            </a:r>
            <a:r>
              <a:rPr lang="fr-FR" dirty="0" err="1" smtClean="0"/>
              <a:t>Doxycycline</a:t>
            </a:r>
            <a:r>
              <a:rPr lang="fr-FR" dirty="0" smtClean="0"/>
              <a:t>, amoxicilline, </a:t>
            </a:r>
            <a:r>
              <a:rPr lang="fr-FR" dirty="0" err="1" smtClean="0"/>
              <a:t>cerftriaxone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</a:t>
            </a:r>
          </a:p>
          <a:p>
            <a:r>
              <a:rPr lang="fr-FR" dirty="0" smtClean="0"/>
              <a:t>Immobilisation et décharge (repos) : minimum 3 semaines </a:t>
            </a:r>
          </a:p>
          <a:p>
            <a:r>
              <a:rPr lang="fr-FR" dirty="0" smtClean="0"/>
              <a:t>Ponctions lavage articulaire </a:t>
            </a:r>
          </a:p>
          <a:p>
            <a:r>
              <a:rPr lang="fr-FR" dirty="0" smtClean="0"/>
              <a:t>Rééducation fonctionnelle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353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63</TotalTime>
  <Words>521</Words>
  <Application>Microsoft Office PowerPoint</Application>
  <PresentationFormat>Affichage à l'écran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Capitaux</vt:lpstr>
      <vt:lpstr>Arthrite septique </vt:lpstr>
      <vt:lpstr>Définition :</vt:lpstr>
      <vt:lpstr>Présentation PowerPoint</vt:lpstr>
      <vt:lpstr>Pathogenèse :</vt:lpstr>
      <vt:lpstr>Présentation PowerPoint</vt:lpstr>
      <vt:lpstr>Tableau clinique : </vt:lpstr>
      <vt:lpstr>Diagnostic :</vt:lpstr>
      <vt:lpstr>Prise en charge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Arthrite septique</dc:title>
  <dc:creator>MAGI TECH</dc:creator>
  <cp:lastModifiedBy>MAGI TECH</cp:lastModifiedBy>
  <cp:revision>5</cp:revision>
  <dcterms:created xsi:type="dcterms:W3CDTF">2021-05-17T19:19:43Z</dcterms:created>
  <dcterms:modified xsi:type="dcterms:W3CDTF">2021-05-18T14:32:13Z</dcterms:modified>
</cp:coreProperties>
</file>